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  <p:sldMasterId id="2147483778" r:id="rId2"/>
  </p:sldMasterIdLst>
  <p:notesMasterIdLst>
    <p:notesMasterId r:id="rId34"/>
  </p:notesMasterIdLst>
  <p:sldIdLst>
    <p:sldId id="356" r:id="rId3"/>
    <p:sldId id="357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5" r:id="rId33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3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62A0"/>
    <a:srgbClr val="E37322"/>
    <a:srgbClr val="75B632"/>
    <a:srgbClr val="0092D2"/>
    <a:srgbClr val="1C9C47"/>
    <a:srgbClr val="FF8E27"/>
    <a:srgbClr val="E18223"/>
    <a:srgbClr val="E99423"/>
    <a:srgbClr val="E78E23"/>
    <a:srgbClr val="CC0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3B9735-7846-4470-AB67-B52E54F1DF27}" v="5" dt="2021-09-07T11:34:48.0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57" autoAdjust="0"/>
  </p:normalViewPr>
  <p:slideViewPr>
    <p:cSldViewPr snapToGrid="0" snapToObjects="1" showGuides="1">
      <p:cViewPr varScale="1">
        <p:scale>
          <a:sx n="133" d="100"/>
          <a:sy n="133" d="100"/>
        </p:scale>
        <p:origin x="1224" y="120"/>
      </p:cViewPr>
      <p:guideLst>
        <p:guide orient="horz" pos="2143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E038A-B3C2-5B4D-AA99-21BB36D6C719}" type="datetimeFigureOut">
              <a:rPr lang="fr-FR" smtClean="0"/>
              <a:t>26/06/2023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37A25-D14E-7F43-9C77-D320865E644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7825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BECD1E5-11DF-4F65-B71D-761C8E5133AC}" type="slidenum">
              <a:rPr lang="fr-FR" altLang="fr-FR" smtClean="0">
                <a:solidFill>
                  <a:srgbClr val="000000"/>
                </a:solidFill>
                <a:latin typeface="Arial" panose="020B0604020202020204" pitchFamily="34" charset="0"/>
                <a:ea typeface="Geneva"/>
              </a:rPr>
              <a:pPr>
                <a:spcBef>
                  <a:spcPct val="0"/>
                </a:spcBef>
              </a:pPr>
              <a:t>10</a:t>
            </a:fld>
            <a:endParaRPr lang="fr-FR" altLang="fr-FR">
              <a:solidFill>
                <a:srgbClr val="000000"/>
              </a:solidFill>
              <a:latin typeface="Arial" panose="020B0604020202020204" pitchFamily="34" charset="0"/>
              <a:ea typeface="Geneva"/>
            </a:endParaRPr>
          </a:p>
        </p:txBody>
      </p:sp>
      <p:sp>
        <p:nvSpPr>
          <p:cNvPr id="2457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solidFill>
            <a:srgbClr val="FFFFFF"/>
          </a:solidFill>
          <a:ln/>
        </p:spPr>
      </p:sp>
      <p:sp>
        <p:nvSpPr>
          <p:cNvPr id="2458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52310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Espace réservé des note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26628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Geneva"/>
                <a:cs typeface="Geneva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Geneva"/>
                <a:cs typeface="Geneva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Geneva"/>
                <a:cs typeface="Geneva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Geneva"/>
                <a:cs typeface="Geneva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Geneva"/>
                <a:cs typeface="Geneva"/>
              </a:defRPr>
            </a:lvl9pPr>
          </a:lstStyle>
          <a:p>
            <a:fld id="{746BC971-72B6-4182-8B1B-2AE10648DA4D}" type="slidenum">
              <a:rPr lang="fr-FR" altLang="fr-FR" sz="1200" smtClean="0">
                <a:solidFill>
                  <a:srgbClr val="000000"/>
                </a:solidFill>
              </a:rPr>
              <a:pPr/>
              <a:t>11</a:t>
            </a:fld>
            <a:endParaRPr lang="fr-FR" altLang="fr-F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26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Geneva"/>
                <a:cs typeface="Geneva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Geneva"/>
                <a:cs typeface="Geneva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Geneva"/>
                <a:cs typeface="Geneva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Geneva"/>
                <a:cs typeface="Geneva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Geneva"/>
                <a:cs typeface="Geneva"/>
              </a:defRPr>
            </a:lvl9pPr>
          </a:lstStyle>
          <a:p>
            <a:fld id="{BA69A3E3-D3CE-4BCC-BCC0-E22A0DB32CCB}" type="slidenum">
              <a:rPr lang="fr-FR" altLang="fr-FR" sz="1200" smtClean="0">
                <a:solidFill>
                  <a:srgbClr val="000000"/>
                </a:solidFill>
              </a:rPr>
              <a:pPr/>
              <a:t>14</a:t>
            </a:fld>
            <a:endParaRPr lang="fr-FR" altLang="fr-F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17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Espace réservé des note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43012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Geneva"/>
                <a:cs typeface="Geneva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Geneva"/>
                <a:cs typeface="Geneva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Geneva"/>
                <a:cs typeface="Geneva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Geneva"/>
                <a:cs typeface="Geneva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Geneva"/>
                <a:cs typeface="Geneva"/>
              </a:defRPr>
            </a:lvl9pPr>
          </a:lstStyle>
          <a:p>
            <a:fld id="{116BDE6A-52B8-4327-B812-1950CB2FFBF6}" type="slidenum">
              <a:rPr lang="fr-FR" altLang="fr-FR" sz="1200" smtClean="0">
                <a:solidFill>
                  <a:srgbClr val="000000"/>
                </a:solidFill>
              </a:rPr>
              <a:pPr/>
              <a:t>25</a:t>
            </a:fld>
            <a:endParaRPr lang="fr-FR" altLang="fr-F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75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ibut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 userDrawn="1"/>
        </p:nvSpPr>
        <p:spPr bwMode="auto">
          <a:xfrm>
            <a:off x="628651" y="620316"/>
            <a:ext cx="4608513" cy="3231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Geneva" pitchFamily="3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Geneva" pitchFamily="3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Geneva" pitchFamily="3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Geneva" pitchFamily="3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Geneva" pitchFamily="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Geneva" pitchFamily="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Geneva" pitchFamily="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Geneva" pitchFamily="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Geneva" pitchFamily="3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500" b="1">
                <a:solidFill>
                  <a:srgbClr val="6633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Contributeurs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AB519-91C4-4550-9175-AD7826A914D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4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Copyright AFSOS, version de travail du 08/03/2022</a:t>
            </a:r>
          </a:p>
        </p:txBody>
      </p:sp>
    </p:spTree>
    <p:extLst>
      <p:ext uri="{BB962C8B-B14F-4D97-AF65-F5344CB8AC3E}">
        <p14:creationId xmlns:p14="http://schemas.microsoft.com/office/powerpoint/2010/main" val="409567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843558"/>
            <a:ext cx="3008313" cy="54006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843559"/>
            <a:ext cx="5111750" cy="3751064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383619"/>
            <a:ext cx="3008313" cy="3211004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72756-B6F6-4EAF-B0B6-DD86C177708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Copyright AFSOS, version de travail du 08/03/2022</a:t>
            </a:r>
          </a:p>
        </p:txBody>
      </p:sp>
    </p:spTree>
    <p:extLst>
      <p:ext uri="{BB962C8B-B14F-4D97-AF65-F5344CB8AC3E}">
        <p14:creationId xmlns:p14="http://schemas.microsoft.com/office/powerpoint/2010/main" val="2451281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27534"/>
            <a:ext cx="5486400" cy="291814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E2683-A1CC-4E53-8300-F0DD69263AA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Copyright AFSOS, version de travail du 08/03/2022</a:t>
            </a:r>
          </a:p>
        </p:txBody>
      </p:sp>
    </p:spTree>
    <p:extLst>
      <p:ext uri="{BB962C8B-B14F-4D97-AF65-F5344CB8AC3E}">
        <p14:creationId xmlns:p14="http://schemas.microsoft.com/office/powerpoint/2010/main" val="3898649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28650"/>
            <a:ext cx="7772400" cy="62865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52F4F-6F7C-4E37-B1D5-D7B38D17A02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Copyright AFSOS, version de travail du 08/03/2022</a:t>
            </a:r>
          </a:p>
        </p:txBody>
      </p:sp>
    </p:spTree>
    <p:extLst>
      <p:ext uri="{BB962C8B-B14F-4D97-AF65-F5344CB8AC3E}">
        <p14:creationId xmlns:p14="http://schemas.microsoft.com/office/powerpoint/2010/main" val="254075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28650"/>
            <a:ext cx="1943100" cy="3943350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28650"/>
            <a:ext cx="5676900" cy="39433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BCE0F-892B-453F-8207-1FBE043F50D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Copyright AFSOS, version de travail du 08/03/2022</a:t>
            </a:r>
          </a:p>
        </p:txBody>
      </p:sp>
    </p:spTree>
    <p:extLst>
      <p:ext uri="{BB962C8B-B14F-4D97-AF65-F5344CB8AC3E}">
        <p14:creationId xmlns:p14="http://schemas.microsoft.com/office/powerpoint/2010/main" val="1501487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graph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>
            <a:spLocks noChangeArrowheads="1"/>
          </p:cNvSpPr>
          <p:nvPr userDrawn="1"/>
        </p:nvSpPr>
        <p:spPr bwMode="auto">
          <a:xfrm>
            <a:off x="628651" y="620316"/>
            <a:ext cx="4608513" cy="3231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Geneva" pitchFamily="3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Geneva" pitchFamily="3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Geneva" pitchFamily="3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Geneva" pitchFamily="3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Geneva" pitchFamily="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Geneva" pitchFamily="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Geneva" pitchFamily="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Geneva" pitchFamily="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Geneva" pitchFamily="3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500" b="1">
                <a:solidFill>
                  <a:srgbClr val="6633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Références bibliographiques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5800" y="1113235"/>
            <a:ext cx="7702550" cy="2917031"/>
          </a:xfrm>
        </p:spPr>
        <p:txBody>
          <a:bodyPr/>
          <a:lstStyle>
            <a:lvl4pPr marL="200025" indent="-171450">
              <a:defRPr sz="900"/>
            </a:lvl4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13837-067B-401C-AB2E-604359C1DBA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Copyright AFSOS, version de travail du 08/03/2022</a:t>
            </a:r>
          </a:p>
        </p:txBody>
      </p:sp>
    </p:spTree>
    <p:extLst>
      <p:ext uri="{BB962C8B-B14F-4D97-AF65-F5344CB8AC3E}">
        <p14:creationId xmlns:p14="http://schemas.microsoft.com/office/powerpoint/2010/main" val="244631158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0355" y="683568"/>
            <a:ext cx="4988559" cy="184666"/>
          </a:xfrm>
        </p:spPr>
        <p:txBody>
          <a:bodyPr lIns="0" tIns="0" rIns="0" bIns="0"/>
          <a:lstStyle>
            <a:lvl1pPr algn="l">
              <a:defRPr sz="1200" b="1" i="0">
                <a:solidFill>
                  <a:srgbClr val="045094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0418" y="1428750"/>
            <a:ext cx="7905750" cy="184666"/>
          </a:xfrm>
        </p:spPr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 wrap="square" lIns="0" tIns="0" rIns="0" bIns="0" numCol="1" anchorCtr="0" compatLnSpc="1">
            <a:prstTxWarp prst="textNoShape">
              <a:avLst/>
            </a:prstTxWarp>
          </a:bodyPr>
          <a:lstStyle>
            <a:lvl1pPr marL="9525">
              <a:spcBef>
                <a:spcPts val="1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/>
              <a:t>Copyright AFSOS, version de travail du 08/03/2022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>
          <a:xfrm>
            <a:off x="0" y="0"/>
            <a:ext cx="0" cy="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ea typeface="+mn-ea"/>
                <a:cs typeface="Geneva" pitchFamily="3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1F9159E-1937-4BDC-914D-CE81D646A4BF}" type="datetimeFigureOut">
              <a:rPr lang="en-US" sz="3300" smtClean="0">
                <a:solidFill>
                  <a:srgbClr val="000000">
                    <a:tint val="75000"/>
                  </a:srgbClr>
                </a:solidFill>
                <a:latin typeface="Times New Roman" panose="02020603050405020304" pitchFamily="18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6/26/2023</a:t>
            </a:fld>
            <a:endParaRPr lang="en-US" sz="3300">
              <a:solidFill>
                <a:srgbClr val="000000">
                  <a:tint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>
          <a:xfrm>
            <a:off x="8591550" y="4912519"/>
            <a:ext cx="300038" cy="103585"/>
          </a:xfrm>
        </p:spPr>
        <p:txBody>
          <a:bodyPr lIns="0" tIns="0" rIns="0" bIns="0">
            <a:spAutoFit/>
          </a:bodyPr>
          <a:lstStyle>
            <a:lvl1pPr marL="28575">
              <a:spcBef>
                <a:spcPts val="10"/>
              </a:spcBef>
              <a:defRPr>
                <a:solidFill>
                  <a:srgbClr val="863966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95A8C85-3338-492A-B9E3-DF388634A1B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4379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019136"/>
            <a:ext cx="7772400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 wrap="square" lIns="0" tIns="0" rIns="0" bIns="0" numCol="1" anchorCtr="0" compatLnSpc="1">
            <a:prstTxWarp prst="textNoShape">
              <a:avLst/>
            </a:prstTxWarp>
          </a:bodyPr>
          <a:lstStyle>
            <a:lvl1pPr marL="9525">
              <a:spcBef>
                <a:spcPts val="1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/>
              <a:t>Copyright AFSOS, version de travail du 08/03/2022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>
          <a:xfrm>
            <a:off x="0" y="0"/>
            <a:ext cx="0" cy="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ea typeface="+mn-ea"/>
                <a:cs typeface="Geneva" pitchFamily="3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FD4E513-042A-4BB8-BA32-7465276D5A4B}" type="datetimeFigureOut">
              <a:rPr lang="en-US" sz="3300" smtClean="0">
                <a:solidFill>
                  <a:srgbClr val="000000">
                    <a:tint val="75000"/>
                  </a:srgbClr>
                </a:solidFill>
                <a:latin typeface="Times New Roman" panose="02020603050405020304" pitchFamily="18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6/26/2023</a:t>
            </a:fld>
            <a:endParaRPr lang="en-US" sz="3300">
              <a:solidFill>
                <a:srgbClr val="000000">
                  <a:tint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>
          <a:xfrm>
            <a:off x="8591550" y="4912519"/>
            <a:ext cx="300038" cy="103585"/>
          </a:xfrm>
        </p:spPr>
        <p:txBody>
          <a:bodyPr lIns="0" tIns="0" rIns="0" bIns="0">
            <a:spAutoFit/>
          </a:bodyPr>
          <a:lstStyle>
            <a:lvl1pPr marL="28575">
              <a:spcBef>
                <a:spcPts val="10"/>
              </a:spcBef>
              <a:defRPr>
                <a:solidFill>
                  <a:srgbClr val="863966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265E6A7-F969-45F3-9A21-1AFB5C3B12E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24206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7833-2EFC-A843-B730-5337DA44C63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26/06/2023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7261-E461-0E4B-A05C-644E62FD29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582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7833-2EFC-A843-B730-5337DA44C63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26/06/2023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7261-E461-0E4B-A05C-644E62FD29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48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7833-2EFC-A843-B730-5337DA44C63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26/06/2023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7261-E461-0E4B-A05C-644E62FD29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5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>
            <a:spLocks noChangeArrowheads="1"/>
          </p:cNvSpPr>
          <p:nvPr userDrawn="1"/>
        </p:nvSpPr>
        <p:spPr bwMode="auto">
          <a:xfrm>
            <a:off x="628651" y="620316"/>
            <a:ext cx="4608513" cy="3231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Geneva" pitchFamily="3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Geneva" pitchFamily="3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Geneva" pitchFamily="3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Geneva" pitchFamily="3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Geneva" pitchFamily="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Geneva" pitchFamily="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Geneva" pitchFamily="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Geneva" pitchFamily="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Geneva" pitchFamily="3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500" b="1">
                <a:solidFill>
                  <a:srgbClr val="6633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Sommaire</a:t>
            </a: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2"/>
          </p:nvPr>
        </p:nvSpPr>
        <p:spPr>
          <a:xfrm>
            <a:off x="900113" y="1437085"/>
            <a:ext cx="7416303" cy="2376488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5" name="Espace réservé du numéro de diapositive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6D462-47BC-44CE-A588-B13C6AD7E60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Copyright AFSOS, version de travail du 08/03/2022</a:t>
            </a:r>
          </a:p>
        </p:txBody>
      </p:sp>
    </p:spTree>
    <p:extLst>
      <p:ext uri="{BB962C8B-B14F-4D97-AF65-F5344CB8AC3E}">
        <p14:creationId xmlns:p14="http://schemas.microsoft.com/office/powerpoint/2010/main" val="4231299832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7833-2EFC-A843-B730-5337DA44C63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26/06/2023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7261-E461-0E4B-A05C-644E62FD29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33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7833-2EFC-A843-B730-5337DA44C63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26/06/2023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7261-E461-0E4B-A05C-644E62FD29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26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7833-2EFC-A843-B730-5337DA44C63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26/06/2023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7261-E461-0E4B-A05C-644E62FD29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884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7833-2EFC-A843-B730-5337DA44C63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26/06/2023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7261-E461-0E4B-A05C-644E62FD29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48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7833-2EFC-A843-B730-5337DA44C63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26/06/2023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7261-E461-0E4B-A05C-644E62FD29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0766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7833-2EFC-A843-B730-5337DA44C63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26/06/2023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7261-E461-0E4B-A05C-644E62FD29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86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7833-2EFC-A843-B730-5337DA44C63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26/06/2023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7261-E461-0E4B-A05C-644E62FD29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581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7833-2EFC-A843-B730-5337DA44C63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26/06/2023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7261-E461-0E4B-A05C-644E62FD29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00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776DE-DD37-490D-881E-4EB590E5A7D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Copyright AFSOS, version de travail du 08/03/2022</a:t>
            </a:r>
          </a:p>
        </p:txBody>
      </p:sp>
    </p:spTree>
    <p:extLst>
      <p:ext uri="{BB962C8B-B14F-4D97-AF65-F5344CB8AC3E}">
        <p14:creationId xmlns:p14="http://schemas.microsoft.com/office/powerpoint/2010/main" val="173689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85800" y="628650"/>
            <a:ext cx="7772400" cy="62865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EAFCC-2514-471E-9C76-AF274F3D87A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Copyright AFSOS, version de travail du 08/03/2022</a:t>
            </a:r>
          </a:p>
        </p:txBody>
      </p:sp>
    </p:spTree>
    <p:extLst>
      <p:ext uri="{BB962C8B-B14F-4D97-AF65-F5344CB8AC3E}">
        <p14:creationId xmlns:p14="http://schemas.microsoft.com/office/powerpoint/2010/main" val="4054194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562AE-DA0C-47B1-AA0E-1DE22ED7BAF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Copyright AFSOS, version de travail du 08/03/2022</a:t>
            </a:r>
          </a:p>
        </p:txBody>
      </p:sp>
    </p:spTree>
    <p:extLst>
      <p:ext uri="{BB962C8B-B14F-4D97-AF65-F5344CB8AC3E}">
        <p14:creationId xmlns:p14="http://schemas.microsoft.com/office/powerpoint/2010/main" val="127278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28650"/>
            <a:ext cx="7772400" cy="6286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383618"/>
            <a:ext cx="3810000" cy="3188382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83618"/>
            <a:ext cx="3810000" cy="3188382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1BB12-8978-4940-92F2-8F2AB8BEA38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Copyright AFSOS, version de travail du 08/03/2022</a:t>
            </a:r>
          </a:p>
        </p:txBody>
      </p:sp>
    </p:spTree>
    <p:extLst>
      <p:ext uri="{BB962C8B-B14F-4D97-AF65-F5344CB8AC3E}">
        <p14:creationId xmlns:p14="http://schemas.microsoft.com/office/powerpoint/2010/main" val="428626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6553200" y="4857750"/>
            <a:ext cx="1905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Geneva"/>
                <a:cs typeface="Geneva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Geneva"/>
                <a:cs typeface="Geneva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Geneva"/>
                <a:cs typeface="Geneva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Geneva"/>
                <a:cs typeface="Geneva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Geneva"/>
                <a:cs typeface="Geneva"/>
              </a:defRPr>
            </a:lvl9pPr>
          </a:lstStyle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6961692-1F42-486D-971C-544C2BBA4B03}" type="slidenum">
              <a:rPr lang="fr-FR" altLang="fr-FR" sz="675" smtClean="0">
                <a:solidFill>
                  <a:srgbClr val="770980"/>
                </a:solidFill>
                <a:latin typeface="Arial" panose="020B0604020202020204" pitchFamily="34" charset="0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 sz="675">
              <a:solidFill>
                <a:srgbClr val="770980"/>
              </a:solidFill>
              <a:latin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4040188" cy="5226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779985"/>
            <a:ext cx="4040188" cy="2814638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257298"/>
            <a:ext cx="4041775" cy="522686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779984"/>
            <a:ext cx="4041775" cy="2814638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685800" y="628650"/>
            <a:ext cx="7772400" cy="62865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34975-654D-40FD-8131-07529A19DC6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9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Copyright AFSOS, version de travail du 08/03/2022</a:t>
            </a:r>
          </a:p>
        </p:txBody>
      </p:sp>
    </p:spTree>
    <p:extLst>
      <p:ext uri="{BB962C8B-B14F-4D97-AF65-F5344CB8AC3E}">
        <p14:creationId xmlns:p14="http://schemas.microsoft.com/office/powerpoint/2010/main" val="239021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85800" y="628650"/>
            <a:ext cx="7772400" cy="62865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B65D1-54AE-4ADB-962B-46B9AFF6649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Copyright AFSOS, version de travail du 08/03/2022</a:t>
            </a:r>
          </a:p>
        </p:txBody>
      </p:sp>
    </p:spTree>
    <p:extLst>
      <p:ext uri="{BB962C8B-B14F-4D97-AF65-F5344CB8AC3E}">
        <p14:creationId xmlns:p14="http://schemas.microsoft.com/office/powerpoint/2010/main" val="3969736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9CFB4-0C41-4686-8022-FA5CE1B162D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3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Copyright AFSOS, version de travail du 08/03/2022</a:t>
            </a:r>
          </a:p>
        </p:txBody>
      </p:sp>
    </p:spTree>
    <p:extLst>
      <p:ext uri="{BB962C8B-B14F-4D97-AF65-F5344CB8AC3E}">
        <p14:creationId xmlns:p14="http://schemas.microsoft.com/office/powerpoint/2010/main" val="296844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file://localhost/Users/philippe/Documents/JOBS/COMM'SANTE%CC%81/PPT%20AFSOS/LINKS/LINKS%20PPT/NEWS%20FONDS%20copie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1650"/>
            <a:ext cx="77724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1er niveau</a:t>
            </a:r>
          </a:p>
          <a:p>
            <a:pPr lvl="1"/>
            <a:r>
              <a:rPr lang="fr-FR" altLang="fr-FR"/>
              <a:t> 2eme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Voir le référentiel</a:t>
            </a:r>
          </a:p>
          <a:p>
            <a:pPr lvl="4"/>
            <a:r>
              <a:rPr lang="fr-FR" altLang="fr-FR"/>
              <a:t>Cinquième niveau</a:t>
            </a:r>
          </a:p>
          <a:p>
            <a:pPr lvl="4"/>
            <a:endParaRPr lang="fr-FR" altLang="fr-FR"/>
          </a:p>
          <a:p>
            <a:pPr lvl="4"/>
            <a:endParaRPr lang="fr-FR" altLang="fr-FR"/>
          </a:p>
          <a:p>
            <a:pPr lvl="4"/>
            <a:endParaRPr lang="fr-FR" altLang="fr-FR"/>
          </a:p>
          <a:p>
            <a:pPr lvl="4"/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857750"/>
            <a:ext cx="1905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75">
                <a:solidFill>
                  <a:srgbClr val="770980"/>
                </a:solidFill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3B62E78-90EF-4FBC-9792-D757C16AA2A2}" type="slidenum">
              <a:rPr lang="fr-FR" altLang="fr-FR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/>
          </a:p>
        </p:txBody>
      </p:sp>
      <p:sp>
        <p:nvSpPr>
          <p:cNvPr id="1029" name="Espace réservé du titre 2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1" name="Espace réservé du titre 2"/>
          <p:cNvSpPr txBox="1">
            <a:spLocks/>
          </p:cNvSpPr>
          <p:nvPr userDrawn="1"/>
        </p:nvSpPr>
        <p:spPr>
          <a:xfrm>
            <a:off x="5364163" y="302419"/>
            <a:ext cx="2678112" cy="41076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55095"/>
                </a:solidFill>
                <a:latin typeface="+mj-lt"/>
                <a:ea typeface="ＭＳ Ｐゴシック" pitchFamily="3" charset="-128"/>
                <a:cs typeface="ＭＳ Ｐゴシック" pitchFamily="3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55095"/>
                </a:solidFill>
                <a:latin typeface="Arial" charset="0"/>
                <a:ea typeface="ＭＳ Ｐゴシック" pitchFamily="3" charset="-128"/>
                <a:cs typeface="ＭＳ Ｐゴシック" pitchFamily="3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55095"/>
                </a:solidFill>
                <a:latin typeface="Arial" charset="0"/>
                <a:ea typeface="ＭＳ Ｐゴシック" pitchFamily="3" charset="-128"/>
                <a:cs typeface="ＭＳ Ｐゴシック" pitchFamily="3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55095"/>
                </a:solidFill>
                <a:latin typeface="Arial" charset="0"/>
                <a:ea typeface="ＭＳ Ｐゴシック" pitchFamily="3" charset="-128"/>
                <a:cs typeface="ＭＳ Ｐゴシック" pitchFamily="3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55095"/>
                </a:solidFill>
                <a:latin typeface="Arial" charset="0"/>
                <a:ea typeface="ＭＳ Ｐゴシック" pitchFamily="3" charset="-128"/>
                <a:cs typeface="ＭＳ Ｐゴシック" pitchFamily="3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55095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55095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55095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55095"/>
                </a:solidFill>
                <a:latin typeface="Arial" charset="0"/>
              </a:defRPr>
            </a:lvl9pPr>
          </a:lstStyle>
          <a:p>
            <a:pPr algn="r" defTabSz="685800">
              <a:defRPr/>
            </a:pPr>
            <a:r>
              <a:rPr lang="fr-FR" sz="900" dirty="0">
                <a:solidFill>
                  <a:srgbClr val="663300"/>
                </a:solidFill>
                <a:ea typeface="+mn-ea"/>
              </a:rPr>
              <a:t>Thrombopénie et cancer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685800" y="475535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spc="-4">
                <a:solidFill>
                  <a:srgbClr val="770980"/>
                </a:solidFill>
                <a:latin typeface="Arial"/>
                <a:ea typeface="+mn-ea"/>
                <a:cs typeface="Arial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Copyright AFSOS, version de travail du 08/03/2022</a:t>
            </a:r>
          </a:p>
        </p:txBody>
      </p:sp>
    </p:spTree>
    <p:extLst>
      <p:ext uri="{BB962C8B-B14F-4D97-AF65-F5344CB8AC3E}">
        <p14:creationId xmlns:p14="http://schemas.microsoft.com/office/powerpoint/2010/main" val="417080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rgbClr val="055095"/>
          </a:solidFill>
          <a:latin typeface="+mj-lt"/>
          <a:ea typeface="MS PGothic" panose="020B0600070205080204" pitchFamily="34" charset="-128"/>
          <a:cs typeface="ＭＳ Ｐゴシック" pitchFamily="3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rgbClr val="055095"/>
          </a:solidFill>
          <a:latin typeface="Arial" charset="0"/>
          <a:ea typeface="MS PGothic" panose="020B0600070205080204" pitchFamily="34" charset="-128"/>
          <a:cs typeface="ＭＳ Ｐゴシック" pitchFamily="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rgbClr val="055095"/>
          </a:solidFill>
          <a:latin typeface="Arial" charset="0"/>
          <a:ea typeface="MS PGothic" panose="020B0600070205080204" pitchFamily="34" charset="-128"/>
          <a:cs typeface="ＭＳ Ｐゴシック" pitchFamily="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rgbClr val="055095"/>
          </a:solidFill>
          <a:latin typeface="Arial" charset="0"/>
          <a:ea typeface="MS PGothic" panose="020B0600070205080204" pitchFamily="34" charset="-128"/>
          <a:cs typeface="ＭＳ Ｐゴシック" pitchFamily="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rgbClr val="055095"/>
          </a:solidFill>
          <a:latin typeface="Arial" charset="0"/>
          <a:ea typeface="MS PGothic" panose="020B0600070205080204" pitchFamily="34" charset="-128"/>
          <a:cs typeface="ＭＳ Ｐゴシック" pitchFamily="3" charset="-128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1500" b="1">
          <a:solidFill>
            <a:srgbClr val="055095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1500" b="1">
          <a:solidFill>
            <a:srgbClr val="055095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1500" b="1">
          <a:solidFill>
            <a:srgbClr val="055095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1500" b="1">
          <a:solidFill>
            <a:srgbClr val="055095"/>
          </a:solidFill>
          <a:latin typeface="Arial" charset="0"/>
        </a:defRPr>
      </a:lvl9pPr>
    </p:titleStyle>
    <p:bodyStyle>
      <a:lvl1pPr marL="144066" indent="-144066" algn="l" rtl="0" eaLnBrk="0" fontAlgn="base" hangingPunct="0">
        <a:spcBef>
          <a:spcPct val="20000"/>
        </a:spcBef>
        <a:spcAft>
          <a:spcPct val="0"/>
        </a:spcAft>
        <a:defRPr b="1">
          <a:solidFill>
            <a:srgbClr val="00B7A0"/>
          </a:solidFill>
          <a:latin typeface="+mn-lt"/>
          <a:ea typeface="+mn-ea"/>
          <a:cs typeface="Geneva"/>
        </a:defRPr>
      </a:lvl1pPr>
      <a:lvl2pPr marL="400050" indent="-57150" algn="l" rtl="0" eaLnBrk="0" fontAlgn="base" hangingPunct="0">
        <a:spcBef>
          <a:spcPct val="20000"/>
        </a:spcBef>
        <a:spcAft>
          <a:spcPct val="0"/>
        </a:spcAft>
        <a:buChar char="-"/>
        <a:defRPr sz="1200" b="1">
          <a:solidFill>
            <a:srgbClr val="055095"/>
          </a:solidFill>
          <a:latin typeface="+mn-lt"/>
          <a:ea typeface="+mn-ea"/>
          <a:cs typeface="Geneva"/>
        </a:defRPr>
      </a:lvl2pPr>
      <a:lvl3pPr marL="889397" indent="-171450" algn="l" rtl="0" eaLnBrk="0" fontAlgn="base" hangingPunct="0">
        <a:spcBef>
          <a:spcPct val="20000"/>
        </a:spcBef>
        <a:spcAft>
          <a:spcPct val="0"/>
        </a:spcAft>
        <a:buChar char="-"/>
        <a:defRPr sz="1050" b="1">
          <a:solidFill>
            <a:schemeClr val="tx1"/>
          </a:solidFill>
          <a:latin typeface="+mn-lt"/>
          <a:ea typeface="+mn-ea"/>
          <a:cs typeface="Geneva"/>
        </a:defRPr>
      </a:lvl3pPr>
      <a:lvl4pPr marL="1203722" indent="-171450" algn="l" rtl="0" eaLnBrk="0" fontAlgn="base" hangingPunct="0">
        <a:spcBef>
          <a:spcPct val="20000"/>
        </a:spcBef>
        <a:spcAft>
          <a:spcPct val="0"/>
        </a:spcAft>
        <a:buChar char="•"/>
        <a:defRPr sz="1050">
          <a:solidFill>
            <a:schemeClr val="tx1"/>
          </a:solidFill>
          <a:latin typeface="+mn-lt"/>
          <a:ea typeface="+mn-ea"/>
          <a:cs typeface="Genev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defRPr sz="1050" b="1">
          <a:solidFill>
            <a:srgbClr val="055095"/>
          </a:solidFill>
          <a:latin typeface="+mn-lt"/>
          <a:ea typeface="+mn-ea"/>
          <a:cs typeface="Genev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defRPr sz="1200" b="1">
          <a:solidFill>
            <a:srgbClr val="055095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defRPr sz="1200" b="1">
          <a:solidFill>
            <a:srgbClr val="055095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defRPr sz="1200" b="1">
          <a:solidFill>
            <a:srgbClr val="055095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defRPr sz="1200" b="1">
          <a:solidFill>
            <a:srgbClr val="055095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47833-2EFC-A843-B730-5337DA44C63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26/06/2023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C7261-E461-0E4B-A05C-644E62FD29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FONDS ECRANS PPT7 copie.jpg">
            <a:extLst>
              <a:ext uri="{FF2B5EF4-FFF2-40B4-BE49-F238E27FC236}">
                <a16:creationId xmlns:a16="http://schemas.microsoft.com/office/drawing/2014/main" id="{37EB6025-5CBD-4DE6-939E-9E7F0DD1D342}"/>
              </a:ext>
            </a:extLst>
          </p:cNvPr>
          <p:cNvPicPr>
            <a:picLocks noChangeAspect="1"/>
          </p:cNvPicPr>
          <p:nvPr userDrawn="1"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0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philippe/Documents/JOBS/COMM'SANTE%CC%81/PPT%20AFSOS/LINKS/LINKS%20PPT/PASTILLES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philippe/Documents/JOBS/COMM'SANTE%CC%81/PPT%20AFSOS/LINKS/LINKS%20PPT/PASTILLES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fsos.org/wp-content/uploads/2018/12/Prise-en-charge-de-la-maladie-thromboembolique-veineuse-en-canc%C3%A9rologie_2021.pdf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STILLES.png" descr="/Users/philippe/Documents/JOBS/COMM'SANTÉ/PPT AFSOS/LINKS/LINKS PPT/PASTILLES.png">
            <a:extLst>
              <a:ext uri="{FF2B5EF4-FFF2-40B4-BE49-F238E27FC236}">
                <a16:creationId xmlns:a16="http://schemas.microsoft.com/office/drawing/2014/main" id="{F81FC596-CBB2-4EDE-B0BE-1C1C65320B5B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r="58072"/>
          <a:stretch>
            <a:fillRect/>
          </a:stretch>
        </p:blipFill>
        <p:spPr>
          <a:xfrm>
            <a:off x="1813560" y="2200197"/>
            <a:ext cx="883920" cy="92523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F30801-6082-4A7D-B49E-41D255C43CF8}"/>
              </a:ext>
            </a:extLst>
          </p:cNvPr>
          <p:cNvSpPr/>
          <p:nvPr/>
        </p:nvSpPr>
        <p:spPr>
          <a:xfrm>
            <a:off x="1238400" y="1344622"/>
            <a:ext cx="77976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Pilotage des créations et mises à jour des RSOS AFSOS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Garant de la méthodologie RSOS AFSOS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Organisation des 13</a:t>
            </a:r>
            <a:r>
              <a:rPr lang="fr-FR" sz="1600" baseline="30000" dirty="0">
                <a:solidFill>
                  <a:prstClr val="black"/>
                </a:solidFill>
                <a:latin typeface="Century Gothic" panose="020B0502020202020204" pitchFamily="34" charset="0"/>
              </a:rPr>
              <a:t>èmes</a:t>
            </a:r>
            <a: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fr-FR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Journées des Référentiels en Soins Oncologiques de Support</a:t>
            </a:r>
            <a: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le 11 octobre dans le cadre du congrès de l’AFSOS</a:t>
            </a:r>
          </a:p>
          <a:p>
            <a:endParaRPr lang="fr-FR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fr-FR" sz="1600" i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fr-FR" sz="1600" i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fr-FR" sz="1600" i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fr-FR" sz="1600" i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fr-FR" sz="1600" i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fr-FR" sz="1600" i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fr-FR" sz="1600" i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fr-FR" sz="1600" i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1400" i="1" dirty="0">
                <a:solidFill>
                  <a:prstClr val="black"/>
                </a:solidFill>
                <a:latin typeface="Century Gothic" panose="020B0502020202020204" pitchFamily="34" charset="0"/>
              </a:rPr>
              <a:t>Pilotage : Ivan KRAKOWSKI, Audrey ECHE GASS, Didier MAYEUR, Stéphanie TRAGER  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6AD339A-CFF4-8E6A-356C-1CD2B6307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274" y="2480815"/>
            <a:ext cx="1245281" cy="18042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7BADD4-5308-A49D-7BE7-D5056237DB28}"/>
              </a:ext>
            </a:extLst>
          </p:cNvPr>
          <p:cNvSpPr/>
          <p:nvPr/>
        </p:nvSpPr>
        <p:spPr>
          <a:xfrm>
            <a:off x="2779792" y="555695"/>
            <a:ext cx="3478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B0F0"/>
                </a:solidFill>
                <a:latin typeface="Alwyn-Light"/>
              </a:rPr>
              <a:t>LA COMMISSION REFERENTIELS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6F851F1-4039-5DBB-192A-9362FDBDEF59}"/>
              </a:ext>
            </a:extLst>
          </p:cNvPr>
          <p:cNvSpPr/>
          <p:nvPr/>
        </p:nvSpPr>
        <p:spPr>
          <a:xfrm>
            <a:off x="2202209" y="528594"/>
            <a:ext cx="457010" cy="45701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835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"/>
          <p:cNvGraphicFramePr>
            <a:graphicFrameLocks noGrp="1"/>
          </p:cNvGraphicFramePr>
          <p:nvPr/>
        </p:nvGraphicFramePr>
        <p:xfrm>
          <a:off x="1522810" y="2090737"/>
          <a:ext cx="6263879" cy="101557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50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5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2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99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079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Grades </a:t>
                      </a:r>
                      <a:endParaRPr kumimoji="0" lang="fr-FR" altLang="fr-F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charset="-128"/>
                        <a:cs typeface="Calibri" panose="020F0502020204030204" pitchFamily="34" charset="0"/>
                      </a:endParaRPr>
                    </a:p>
                  </a:txBody>
                  <a:tcPr marL="67491" marR="67491" marT="35080" marB="350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7A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873966"/>
                          </a:solidFill>
                          <a:latin typeface="Calibri" charset="0"/>
                          <a:ea typeface="MS PGothic" charset="-128"/>
                          <a:cs typeface="MS P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fr-FR" alt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charset="-128"/>
                        <a:cs typeface="Calibri" panose="020F0502020204030204" pitchFamily="34" charset="0"/>
                      </a:endParaRPr>
                    </a:p>
                  </a:txBody>
                  <a:tcPr marL="67491" marR="67491" marT="35080" marB="350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7A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873966"/>
                          </a:solidFill>
                          <a:latin typeface="Calibri" charset="0"/>
                          <a:ea typeface="MS PGothic" charset="-128"/>
                          <a:cs typeface="MS P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fr-FR" alt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charset="-128"/>
                        <a:cs typeface="Calibri" panose="020F0502020204030204" pitchFamily="34" charset="0"/>
                      </a:endParaRPr>
                    </a:p>
                  </a:txBody>
                  <a:tcPr marL="67491" marR="67491" marT="35080" marB="350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7A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873966"/>
                          </a:solidFill>
                          <a:latin typeface="Calibri" charset="0"/>
                          <a:ea typeface="MS PGothic" charset="-128"/>
                          <a:cs typeface="MS P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fr-FR" alt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charset="-128"/>
                        <a:cs typeface="Calibri" panose="020F0502020204030204" pitchFamily="34" charset="0"/>
                      </a:endParaRPr>
                    </a:p>
                  </a:txBody>
                  <a:tcPr marL="67491" marR="67491" marT="35080" marB="350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7A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873966"/>
                          </a:solidFill>
                          <a:latin typeface="Calibri" charset="0"/>
                          <a:ea typeface="MS PGothic" charset="-128"/>
                          <a:cs typeface="MS P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fr-FR" alt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charset="-128"/>
                        <a:cs typeface="Calibri" panose="020F0502020204030204" pitchFamily="34" charset="0"/>
                      </a:endParaRPr>
                    </a:p>
                  </a:txBody>
                  <a:tcPr marL="67491" marR="67491" marT="35080" marB="350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7A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873966"/>
                          </a:solidFill>
                          <a:latin typeface="Calibri" charset="0"/>
                          <a:ea typeface="MS PGothic" charset="-128"/>
                          <a:cs typeface="MS P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kumimoji="0" lang="fr-FR" alt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charset="-128"/>
                        <a:cs typeface="Calibri" panose="020F0502020204030204" pitchFamily="34" charset="0"/>
                      </a:endParaRPr>
                    </a:p>
                  </a:txBody>
                  <a:tcPr marL="67491" marR="67491" marT="35080" marB="350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7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99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Taux de plaquettes</a:t>
                      </a:r>
                      <a:endParaRPr kumimoji="0" lang="fr-FR" altLang="fr-F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charset="-128"/>
                        <a:cs typeface="Calibri" panose="020F0502020204030204" pitchFamily="34" charset="0"/>
                      </a:endParaRPr>
                    </a:p>
                  </a:txBody>
                  <a:tcPr marL="67491" marR="67491" marT="35080" marB="350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4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873966"/>
                          </a:solidFill>
                          <a:latin typeface="Calibri" charset="0"/>
                          <a:ea typeface="MS PGothic" charset="-128"/>
                          <a:cs typeface="MS P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VSN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à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75 000 /mm</a:t>
                      </a:r>
                      <a:r>
                        <a:rPr kumimoji="0" lang="fr-FR" altLang="fr-FR" sz="1100" b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fr-FR" altLang="fr-FR" sz="11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charset="-128"/>
                        <a:cs typeface="Calibri" panose="020F0502020204030204" pitchFamily="34" charset="0"/>
                      </a:endParaRPr>
                    </a:p>
                  </a:txBody>
                  <a:tcPr marL="67491" marR="67491" marT="35080" marB="350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4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873966"/>
                          </a:solidFill>
                          <a:latin typeface="Calibri" charset="0"/>
                          <a:ea typeface="MS PGothic" charset="-128"/>
                          <a:cs typeface="MS P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fr-FR" altLang="fr-FR" sz="11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50 000 /mm</a:t>
                      </a:r>
                      <a:r>
                        <a:rPr kumimoji="0" lang="fr-FR" altLang="fr-FR" sz="1100" b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fr-FR" altLang="fr-FR" sz="1100" b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75 000 /mm</a:t>
                      </a:r>
                      <a:r>
                        <a:rPr kumimoji="0" lang="fr-FR" altLang="fr-FR" sz="1100" b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fr-FR" altLang="fr-FR" sz="11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charset="-128"/>
                        <a:cs typeface="Calibri" panose="020F0502020204030204" pitchFamily="34" charset="0"/>
                      </a:endParaRPr>
                    </a:p>
                  </a:txBody>
                  <a:tcPr marL="67491" marR="67491" marT="35080" marB="350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4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873966"/>
                          </a:solidFill>
                          <a:latin typeface="Calibri" charset="0"/>
                          <a:ea typeface="MS PGothic" charset="-128"/>
                          <a:cs typeface="MS P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fr-FR" altLang="fr-FR" sz="11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25 000 /mm</a:t>
                      </a:r>
                      <a:r>
                        <a:rPr kumimoji="0" lang="fr-FR" altLang="fr-FR" sz="1100" b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fr-FR" altLang="fr-FR" sz="1100" b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50 000 /mm</a:t>
                      </a:r>
                      <a:r>
                        <a:rPr kumimoji="0" lang="fr-FR" altLang="fr-FR" sz="1100" b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fr-FR" altLang="fr-FR" sz="11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charset="-128"/>
                        <a:cs typeface="Calibri" panose="020F0502020204030204" pitchFamily="34" charset="0"/>
                      </a:endParaRPr>
                    </a:p>
                  </a:txBody>
                  <a:tcPr marL="67491" marR="67491" marT="35080" marB="350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4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873966"/>
                          </a:solidFill>
                          <a:latin typeface="Calibri" charset="0"/>
                          <a:ea typeface="MS PGothic" charset="-128"/>
                          <a:cs typeface="MS P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fr-FR" altLang="fr-FR" sz="11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25 000 /mm</a:t>
                      </a:r>
                      <a:r>
                        <a:rPr kumimoji="0" lang="fr-FR" altLang="fr-FR" sz="1100" b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fr-FR" altLang="fr-FR" sz="1100" b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altLang="fr-FR" sz="11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charset="-128"/>
                        <a:cs typeface="Calibri" panose="020F0502020204030204" pitchFamily="34" charset="0"/>
                      </a:endParaRPr>
                    </a:p>
                  </a:txBody>
                  <a:tcPr marL="67491" marR="67491" marT="35080" marB="350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4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873966"/>
                          </a:solidFill>
                          <a:latin typeface="Calibri" charset="0"/>
                          <a:ea typeface="MS PGothic" charset="-128"/>
                          <a:cs typeface="MS P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663300"/>
                          </a:solidFill>
                          <a:latin typeface="Arial" charset="0"/>
                          <a:ea typeface="Calibri" charset="0"/>
                          <a:cs typeface="Calibri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fr-FR" alt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charset="-128"/>
                        <a:cs typeface="Calibri" panose="020F0502020204030204" pitchFamily="34" charset="0"/>
                      </a:endParaRPr>
                    </a:p>
                  </a:txBody>
                  <a:tcPr marL="67491" marR="67491" marT="35080" marB="350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577" name="Text Box 43"/>
          <p:cNvSpPr txBox="1">
            <a:spLocks noChangeArrowheads="1"/>
          </p:cNvSpPr>
          <p:nvPr/>
        </p:nvSpPr>
        <p:spPr bwMode="auto">
          <a:xfrm>
            <a:off x="6372225" y="3219450"/>
            <a:ext cx="1404294" cy="23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spcBef>
                <a:spcPct val="2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050" b="0" i="1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Selon NCI-CTCAE v 5.00</a:t>
            </a:r>
          </a:p>
        </p:txBody>
      </p:sp>
      <p:sp>
        <p:nvSpPr>
          <p:cNvPr id="23578" name="Titr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>
                <a:solidFill>
                  <a:srgbClr val="045094"/>
                </a:solidFill>
                <a:cs typeface="Arial" panose="020B0604020202020204" pitchFamily="34" charset="0"/>
              </a:rPr>
              <a:t>Grades de thrombopénie</a:t>
            </a:r>
            <a:endParaRPr lang="fr-FR" altLang="fr-FR"/>
          </a:p>
        </p:txBody>
      </p:sp>
      <p:sp>
        <p:nvSpPr>
          <p:cNvPr id="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Copyright AFSOS, version de travail du 08/03/2022</a:t>
            </a:r>
          </a:p>
        </p:txBody>
      </p:sp>
    </p:spTree>
    <p:extLst>
      <p:ext uri="{BB962C8B-B14F-4D97-AF65-F5344CB8AC3E}">
        <p14:creationId xmlns:p14="http://schemas.microsoft.com/office/powerpoint/2010/main" val="20428533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u texte 2"/>
          <p:cNvSpPr>
            <a:spLocks noGrp="1" noChangeArrowheads="1"/>
          </p:cNvSpPr>
          <p:nvPr>
            <p:ph idx="1"/>
          </p:nvPr>
        </p:nvSpPr>
        <p:spPr>
          <a:xfrm>
            <a:off x="1657350" y="1221581"/>
            <a:ext cx="5829300" cy="2800350"/>
          </a:xfrm>
        </p:spPr>
        <p:txBody>
          <a:bodyPr/>
          <a:lstStyle/>
          <a:p>
            <a:pPr marL="0" indent="0"/>
            <a:r>
              <a:rPr lang="fr-FR" altLang="fr-FR" sz="1200">
                <a:latin typeface="Calibri" panose="020F0502020204030204" pitchFamily="34" charset="0"/>
              </a:rPr>
              <a:t>La sécurité de l’acte transfusionnel consiste à transfuser à bon escient le bon produit sanguin labile (PSL) au bon patient, au bon moment et à la bonne posologie.</a:t>
            </a:r>
          </a:p>
          <a:p>
            <a:pPr marL="0" indent="0"/>
            <a:endParaRPr lang="fr-FR" altLang="fr-FR" sz="1200">
              <a:latin typeface="Calibri" panose="020F0502020204030204" pitchFamily="34" charset="0"/>
            </a:endParaRPr>
          </a:p>
          <a:p>
            <a:pPr marL="0" indent="0"/>
            <a:r>
              <a:rPr lang="fr-FR" altLang="fr-FR" sz="1200">
                <a:latin typeface="Calibri" panose="020F0502020204030204" pitchFamily="34" charset="0"/>
              </a:rPr>
              <a:t>L’Acte Transfusionnel :</a:t>
            </a:r>
          </a:p>
          <a:p>
            <a:pPr marL="0" indent="0">
              <a:buFontTx/>
              <a:buChar char="•"/>
            </a:pPr>
            <a:r>
              <a:rPr lang="fr-FR" altLang="fr-FR" sz="825">
                <a:solidFill>
                  <a:srgbClr val="005394"/>
                </a:solidFill>
                <a:latin typeface="Calibri" panose="020F0502020204030204" pitchFamily="34" charset="0"/>
              </a:rPr>
              <a:t>Exige l'information systématique du patient par le prescripteur avant la réalisation de l'acte, chaque fois que cela est possible.</a:t>
            </a:r>
          </a:p>
          <a:p>
            <a:pPr marL="0" indent="0">
              <a:buFontTx/>
              <a:buChar char="•"/>
            </a:pPr>
            <a:r>
              <a:rPr lang="fr-FR" altLang="fr-FR" sz="825">
                <a:solidFill>
                  <a:srgbClr val="005394"/>
                </a:solidFill>
                <a:latin typeface="Calibri" panose="020F0502020204030204" pitchFamily="34" charset="0"/>
              </a:rPr>
              <a:t>Est réalisé par les médecins et, sur prescription médicale, par les sage-femmes ou le personnel infirmier et impose, lorsqu'il est délégué, une collaboration étroite et constante avec les médecins afin que ceux-ci puissent intervenir à tout moment.</a:t>
            </a:r>
          </a:p>
          <a:p>
            <a:pPr marL="0" indent="0">
              <a:buFontTx/>
              <a:buChar char="•"/>
            </a:pPr>
            <a:r>
              <a:rPr lang="fr-FR" altLang="fr-FR" sz="825">
                <a:solidFill>
                  <a:srgbClr val="005394"/>
                </a:solidFill>
                <a:latin typeface="Calibri" panose="020F0502020204030204" pitchFamily="34" charset="0"/>
              </a:rPr>
              <a:t>Impose une surveillance clinique vigilante du patient, avec une prise régulière des constantes</a:t>
            </a:r>
          </a:p>
          <a:p>
            <a:pPr marL="0" indent="0">
              <a:buFontTx/>
              <a:buChar char="•"/>
            </a:pPr>
            <a:r>
              <a:rPr lang="fr-FR" altLang="fr-FR" sz="825">
                <a:solidFill>
                  <a:srgbClr val="005394"/>
                </a:solidFill>
                <a:latin typeface="Calibri" panose="020F0502020204030204" pitchFamily="34" charset="0"/>
              </a:rPr>
              <a:t>Impose une validation de la sortie du patient post transfusion en ambulatoire par un médecin </a:t>
            </a:r>
          </a:p>
          <a:p>
            <a:pPr marL="0" indent="0"/>
            <a:br>
              <a:rPr lang="fr-FR" altLang="fr-FR" sz="1200">
                <a:latin typeface="Calibri" panose="020F0502020204030204" pitchFamily="34" charset="0"/>
              </a:rPr>
            </a:br>
            <a:r>
              <a:rPr lang="fr-FR" altLang="fr-FR" sz="1200">
                <a:latin typeface="Calibri" panose="020F0502020204030204" pitchFamily="34" charset="0"/>
              </a:rPr>
              <a:t>Il nécessite la préparation attentive des documents spécifiques et du matériel nécessaire et le contrôle ultime de concordance entre le patient, les produits et les documents.</a:t>
            </a:r>
            <a:br>
              <a:rPr lang="fr-FR" altLang="fr-FR" sz="1200">
                <a:latin typeface="Calibri" panose="020F0502020204030204" pitchFamily="34" charset="0"/>
              </a:rPr>
            </a:br>
            <a:endParaRPr lang="fr-FR" altLang="fr-FR" sz="1200">
              <a:latin typeface="Calibri" panose="020F0502020204030204" pitchFamily="34" charset="0"/>
            </a:endParaRPr>
          </a:p>
          <a:p>
            <a:pPr marL="0" indent="0"/>
            <a:r>
              <a:rPr lang="fr-FR" altLang="fr-FR" sz="1200">
                <a:latin typeface="Calibri" panose="020F0502020204030204" pitchFamily="34" charset="0"/>
              </a:rPr>
              <a:t>La sécurité de l'acte transfusionnel repose sur :</a:t>
            </a:r>
          </a:p>
          <a:p>
            <a:pPr marL="0" indent="0">
              <a:buFontTx/>
              <a:buChar char="•"/>
            </a:pPr>
            <a:r>
              <a:rPr lang="fr-FR" altLang="fr-FR" sz="825">
                <a:solidFill>
                  <a:srgbClr val="005394"/>
                </a:solidFill>
                <a:latin typeface="Calibri" panose="020F0502020204030204" pitchFamily="34" charset="0"/>
              </a:rPr>
              <a:t>Une unité de lieu : contrôle ultime pré-transfusionnel effectué en présence du patient ;</a:t>
            </a:r>
          </a:p>
          <a:p>
            <a:pPr marL="0" indent="0">
              <a:buFontTx/>
              <a:buChar char="•"/>
            </a:pPr>
            <a:r>
              <a:rPr lang="fr-FR" altLang="fr-FR" sz="825">
                <a:solidFill>
                  <a:srgbClr val="005394"/>
                </a:solidFill>
                <a:latin typeface="Calibri" panose="020F0502020204030204" pitchFamily="34" charset="0"/>
              </a:rPr>
              <a:t>Une unité de temps : contrôle simultané de l'identification du receveur et du produit sanguin labile à transfuser ;</a:t>
            </a:r>
          </a:p>
          <a:p>
            <a:pPr marL="0" indent="0">
              <a:buFontTx/>
              <a:buChar char="•"/>
            </a:pPr>
            <a:r>
              <a:rPr lang="fr-FR" altLang="fr-FR" sz="825">
                <a:solidFill>
                  <a:srgbClr val="005394"/>
                </a:solidFill>
                <a:latin typeface="Calibri" panose="020F0502020204030204" pitchFamily="34" charset="0"/>
              </a:rPr>
              <a:t>Une unité d'action : réalisation de l'ensemble des contrôles par la même personne.</a:t>
            </a:r>
            <a:br>
              <a:rPr lang="fr-FR" altLang="fr-FR" sz="1200">
                <a:latin typeface="Calibri" panose="020F0502020204030204" pitchFamily="34" charset="0"/>
              </a:rPr>
            </a:br>
            <a:endParaRPr lang="fr-FR" altLang="fr-FR" sz="1200">
              <a:latin typeface="Calibri" panose="020F0502020204030204" pitchFamily="34" charset="0"/>
            </a:endParaRPr>
          </a:p>
        </p:txBody>
      </p:sp>
      <p:sp>
        <p:nvSpPr>
          <p:cNvPr id="25603" name="Titr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1350">
                <a:cs typeface="Arial" panose="020B0604020202020204" pitchFamily="34" charset="0"/>
              </a:rPr>
              <a:t>Transfusion et responsabilité médicale : Transfusion plaquettaire</a:t>
            </a:r>
          </a:p>
        </p:txBody>
      </p:sp>
      <p:sp>
        <p:nvSpPr>
          <p:cNvPr id="25604" name="object 5"/>
          <p:cNvSpPr txBox="1">
            <a:spLocks noChangeArrowheads="1"/>
          </p:cNvSpPr>
          <p:nvPr/>
        </p:nvSpPr>
        <p:spPr bwMode="auto">
          <a:xfrm>
            <a:off x="7539037" y="4924425"/>
            <a:ext cx="290513" cy="10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29" rIns="0" bIns="0">
            <a:spAutoFit/>
          </a:bodyPr>
          <a:lstStyle>
            <a:lvl1pPr marL="38100"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-"/>
              <a:defRPr sz="16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algn="ctr" defTabSz="685800" eaLnBrk="0" fontAlgn="base" hangingPunct="0">
              <a:spcBef>
                <a:spcPts val="10"/>
              </a:spcBef>
              <a:spcAft>
                <a:spcPct val="0"/>
              </a:spcAft>
            </a:pPr>
            <a:fld id="{61E05762-59CB-4FEC-806E-AC37CC855D8E}" type="slidenum">
              <a:rPr lang="fr-FR" altLang="fr-FR" sz="675" b="0">
                <a:solidFill>
                  <a:srgbClr val="863966"/>
                </a:solidFill>
                <a:cs typeface="Arial" panose="020B0604020202020204" pitchFamily="34" charset="0"/>
              </a:rPr>
              <a:pPr algn="ctr" defTabSz="685800" eaLnBrk="0" fontAlgn="base" hangingPunct="0">
                <a:spcBef>
                  <a:spcPts val="10"/>
                </a:spcBef>
                <a:spcAft>
                  <a:spcPct val="0"/>
                </a:spcAft>
              </a:pPr>
              <a:t>11</a:t>
            </a:fld>
            <a:endParaRPr lang="fr-FR" altLang="fr-FR" sz="675" b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Copyright AFSOS, version de travail du 08/03/2022</a:t>
            </a:r>
          </a:p>
        </p:txBody>
      </p:sp>
    </p:spTree>
    <p:extLst>
      <p:ext uri="{BB962C8B-B14F-4D97-AF65-F5344CB8AC3E}">
        <p14:creationId xmlns:p14="http://schemas.microsoft.com/office/powerpoint/2010/main" val="724907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Espace réservé du texte 6"/>
          <p:cNvSpPr>
            <a:spLocks noGrp="1"/>
          </p:cNvSpPr>
          <p:nvPr>
            <p:ph idx="1"/>
          </p:nvPr>
        </p:nvSpPr>
        <p:spPr>
          <a:xfrm>
            <a:off x="1657350" y="1283494"/>
            <a:ext cx="5829300" cy="2800350"/>
          </a:xfrm>
        </p:spPr>
        <p:txBody>
          <a:bodyPr/>
          <a:lstStyle/>
          <a:p>
            <a:pPr marL="0" indent="0">
              <a:defRPr/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Comme l’indique la réglementation, l’ordonnance de prescription de tout CP doit comporter obligatoirement :</a:t>
            </a:r>
          </a:p>
          <a:p>
            <a:pPr marL="214313" lvl="1" indent="-214313">
              <a:buFont typeface="Arial" panose="020B0604020202020204" pitchFamily="34" charset="0"/>
              <a:buChar char="•"/>
              <a:defRPr/>
            </a:pPr>
            <a:r>
              <a:rPr lang="fr-FR" altLang="fr-FR" sz="900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poids du patient, </a:t>
            </a:r>
          </a:p>
          <a:p>
            <a:pPr marL="214313" lvl="1" indent="-214313">
              <a:buFont typeface="Arial" panose="020B0604020202020204" pitchFamily="34" charset="0"/>
              <a:buChar char="•"/>
              <a:defRPr/>
            </a:pPr>
            <a:r>
              <a:rPr lang="fr-FR" altLang="fr-FR" sz="900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Numération Plaquettaire datée  </a:t>
            </a:r>
          </a:p>
          <a:p>
            <a:pPr marL="214313" lvl="1" indent="-214313">
              <a:buFont typeface="Arial" panose="020B0604020202020204" pitchFamily="34" charset="0"/>
              <a:buChar char="•"/>
              <a:defRPr/>
            </a:pPr>
            <a:r>
              <a:rPr lang="fr-FR" altLang="fr-FR" sz="900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posologie souhaitée par le prescripteur en fonction de la pathologie. La posologie habituelle est de 0,5 à 0,7 x 10</a:t>
            </a:r>
            <a:r>
              <a:rPr lang="fr-FR" altLang="fr-FR" sz="900" b="0" baseline="3000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lang="fr-FR" altLang="fr-FR" sz="900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plaquettes par 10 kg de poids. </a:t>
            </a:r>
          </a:p>
          <a:p>
            <a:pPr marL="0" indent="0">
              <a:defRPr/>
            </a:pPr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defRPr/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Ces informations sont indispensables pour permettre à l’ETS de sélectionner le CP le plus approprié, et au prescripteur de calculer le rendement de recirculation plaquettaire (CCI). </a:t>
            </a:r>
          </a:p>
          <a:p>
            <a:pPr marL="138589" indent="-129540">
              <a:spcBef>
                <a:spcPts val="135"/>
              </a:spcBef>
              <a:buFont typeface="Wingdings"/>
              <a:buChar char=""/>
              <a:tabLst>
                <a:tab pos="139065" algn="l"/>
              </a:tabLst>
              <a:defRPr/>
            </a:pPr>
            <a:r>
              <a:rPr lang="fr-FR" sz="900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concentré plaquettaire se conserve 5 à 7 jours sur le site de délivrance.</a:t>
            </a:r>
          </a:p>
          <a:p>
            <a:pPr marL="138589" indent="-129540">
              <a:spcBef>
                <a:spcPts val="135"/>
              </a:spcBef>
              <a:buFont typeface="Wingdings"/>
              <a:buChar char=""/>
              <a:tabLst>
                <a:tab pos="139065" algn="l"/>
              </a:tabLst>
              <a:defRPr/>
            </a:pPr>
            <a:r>
              <a:rPr lang="fr-FR" sz="900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réception dans le service les CP doivent être transfusés au plus tôt,</a:t>
            </a:r>
          </a:p>
          <a:p>
            <a:pPr marL="138589" indent="-129540">
              <a:spcBef>
                <a:spcPts val="135"/>
              </a:spcBef>
              <a:buFont typeface="Wingdings"/>
              <a:buChar char=""/>
              <a:tabLst>
                <a:tab pos="139065" algn="l"/>
              </a:tabLst>
              <a:defRPr/>
            </a:pPr>
            <a:r>
              <a:rPr lang="fr-FR" sz="900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poches transfusées doivent être conservées 4 heures au minimum après la transfusion</a:t>
            </a:r>
          </a:p>
          <a:p>
            <a:pPr marL="138589" indent="-129540">
              <a:spcBef>
                <a:spcPts val="64"/>
              </a:spcBef>
              <a:buFont typeface="Wingdings"/>
              <a:buChar char=""/>
              <a:tabLst>
                <a:tab pos="139065" algn="l"/>
              </a:tabLst>
              <a:defRPr/>
            </a:pPr>
            <a:r>
              <a:rPr lang="fr-FR" sz="900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cas de doute, contacter le médecin référent de l’EFS (Etablissement Français du Sang)</a:t>
            </a:r>
          </a:p>
          <a:p>
            <a:pPr>
              <a:defRPr/>
            </a:pPr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1" name="Titr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1350">
                <a:cs typeface="Arial" panose="020B0604020202020204" pitchFamily="34" charset="0"/>
              </a:rPr>
              <a:t>Comment prescrire une transfusion plaquettaire</a:t>
            </a:r>
          </a:p>
        </p:txBody>
      </p:sp>
      <p:sp>
        <p:nvSpPr>
          <p:cNvPr id="27652" name="object 5"/>
          <p:cNvSpPr txBox="1">
            <a:spLocks noChangeArrowheads="1"/>
          </p:cNvSpPr>
          <p:nvPr/>
        </p:nvSpPr>
        <p:spPr bwMode="auto">
          <a:xfrm>
            <a:off x="7539037" y="4924425"/>
            <a:ext cx="290513" cy="10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29" rIns="0" bIns="0">
            <a:spAutoFit/>
          </a:bodyPr>
          <a:lstStyle>
            <a:lvl1pPr marL="38100"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-"/>
              <a:defRPr sz="16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algn="ctr" defTabSz="685800" eaLnBrk="0" fontAlgn="base" hangingPunct="0">
              <a:spcBef>
                <a:spcPts val="10"/>
              </a:spcBef>
              <a:spcAft>
                <a:spcPct val="0"/>
              </a:spcAft>
            </a:pPr>
            <a:fld id="{5E4ED4B1-B702-42E0-B185-86AEED8A29AB}" type="slidenum">
              <a:rPr lang="fr-FR" altLang="fr-FR" sz="675" b="0">
                <a:solidFill>
                  <a:srgbClr val="863966"/>
                </a:solidFill>
                <a:cs typeface="Arial" panose="020B0604020202020204" pitchFamily="34" charset="0"/>
              </a:rPr>
              <a:pPr algn="ctr" defTabSz="685800" eaLnBrk="0" fontAlgn="base" hangingPunct="0">
                <a:spcBef>
                  <a:spcPts val="10"/>
                </a:spcBef>
                <a:spcAft>
                  <a:spcPct val="0"/>
                </a:spcAft>
              </a:pPr>
              <a:t>12</a:t>
            </a:fld>
            <a:endParaRPr lang="fr-FR" altLang="fr-FR" sz="675" b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Copyright AFSOS, version de travail du 08/03/2022</a:t>
            </a:r>
          </a:p>
        </p:txBody>
      </p:sp>
    </p:spTree>
    <p:extLst>
      <p:ext uri="{BB962C8B-B14F-4D97-AF65-F5344CB8AC3E}">
        <p14:creationId xmlns:p14="http://schemas.microsoft.com/office/powerpoint/2010/main" val="598050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Espace réservé du text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Deux types de concentrés plaquettaires (CP) sont autorisés en France qui diffèrent dans la façon dont ils sont prélevés à partir du donneur et préparés : </a:t>
            </a:r>
          </a:p>
          <a:p>
            <a:pPr marL="214313" lvl="1" indent="-214313">
              <a:buFont typeface="Arial" panose="020B0604020202020204" pitchFamily="34" charset="0"/>
              <a:buChar char="•"/>
              <a:defRPr/>
            </a:pPr>
            <a:r>
              <a:rPr lang="fr-FR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CP issu d’aphérèse (CPA): provient de l'extraction sélective des plaquettes ex vivo par aphérèse chez un donneur de sang. </a:t>
            </a:r>
          </a:p>
          <a:p>
            <a:pPr marL="0" indent="0">
              <a:defRPr/>
            </a:pPr>
            <a:r>
              <a:rPr lang="fr-FR" i="1" dirty="0">
                <a:solidFill>
                  <a:srgbClr val="ED6F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volume du CPA doit être inférieur ou égal à 600 ml. </a:t>
            </a:r>
          </a:p>
          <a:p>
            <a:pPr marL="214313" indent="-214313">
              <a:buFontTx/>
              <a:buChar char="-"/>
              <a:defRPr/>
            </a:pPr>
            <a:endParaRPr lang="fr-F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lvl="1" indent="-214313">
              <a:buFont typeface="Arial" panose="020B0604020202020204" pitchFamily="34" charset="0"/>
              <a:buChar char="•"/>
              <a:defRPr/>
            </a:pPr>
            <a:r>
              <a:rPr lang="fr-FR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mélange de CPS (MCP): provient du mélange de 4 à 5 couches </a:t>
            </a:r>
            <a:r>
              <a:rPr lang="fr-FR" b="0" dirty="0" err="1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leucoplaquettaires</a:t>
            </a:r>
            <a:r>
              <a:rPr lang="fr-FR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(la réglementation en prévoit 6 au maximum) de même groupe ABO issues de l'extraction in vitro des plaquettes contenues dans un don de sang total. </a:t>
            </a:r>
          </a:p>
          <a:p>
            <a:pPr marL="0" indent="0">
              <a:defRPr/>
            </a:pPr>
            <a:r>
              <a:rPr lang="fr-FR" i="1" dirty="0">
                <a:solidFill>
                  <a:srgbClr val="ED6F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volume du MCP doit être compris entre 80 ml et 600 ml. </a:t>
            </a:r>
          </a:p>
          <a:p>
            <a:pPr marL="214313" indent="-214313">
              <a:buFontTx/>
              <a:buChar char="-"/>
              <a:defRPr/>
            </a:pPr>
            <a:endParaRPr lang="fr-FR" altLang="fr-FR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5" name="Titr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1350">
                <a:cs typeface="Arial" panose="020B0604020202020204" pitchFamily="34" charset="0"/>
              </a:rPr>
              <a:t>Différents types de concentrés plaquettaires homologues : </a:t>
            </a:r>
          </a:p>
        </p:txBody>
      </p:sp>
      <p:sp>
        <p:nvSpPr>
          <p:cNvPr id="28676" name="Espace réservé du numéro de diapositiv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"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557213" indent="-214313">
              <a:spcBef>
                <a:spcPct val="20000"/>
              </a:spcBef>
              <a:buChar char="-"/>
              <a:defRPr sz="12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857250" indent="-171450">
              <a:spcBef>
                <a:spcPct val="20000"/>
              </a:spcBef>
              <a:buChar char="-"/>
              <a:defRPr sz="105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200150" indent="-171450">
              <a:spcBef>
                <a:spcPct val="20000"/>
              </a:spcBef>
              <a:buChar char="•"/>
              <a:defRPr sz="105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1543050" indent="-171450">
              <a:spcBef>
                <a:spcPct val="20000"/>
              </a:spcBef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</a:pPr>
            <a:fld id="{FB891ED7-7A06-40B7-BFC9-4F6C94809025}" type="slidenum">
              <a:rPr lang="fr-FR" altLang="fr-FR" b="0" smtClean="0">
                <a:solidFill>
                  <a:srgbClr val="863966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fr-FR" altLang="fr-FR" b="0">
              <a:solidFill>
                <a:srgbClr val="863966"/>
              </a:solidFill>
              <a:cs typeface="Arial" panose="020B0604020202020204" pitchFamily="34" charset="0"/>
            </a:endParaRPr>
          </a:p>
        </p:txBody>
      </p:sp>
      <p:sp>
        <p:nvSpPr>
          <p:cNvPr id="7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Copyright AFSOS, version de travail du 08/03/2022</a:t>
            </a:r>
          </a:p>
        </p:txBody>
      </p:sp>
    </p:spTree>
    <p:extLst>
      <p:ext uri="{BB962C8B-B14F-4D97-AF65-F5344CB8AC3E}">
        <p14:creationId xmlns:p14="http://schemas.microsoft.com/office/powerpoint/2010/main" val="4241014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bject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1350">
                <a:cs typeface="Arial" panose="020B0604020202020204" pitchFamily="34" charset="0"/>
              </a:rPr>
              <a:t>Type de produits transfusés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703785" y="1300163"/>
          <a:ext cx="5886450" cy="2783683"/>
        </p:xfrm>
        <a:graphic>
          <a:graphicData uri="http://schemas.openxmlformats.org/drawingml/2006/table">
            <a:tbl>
              <a:tblPr/>
              <a:tblGrid>
                <a:gridCol w="867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8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893">
                <a:tc gridSpan="2">
                  <a:txBody>
                    <a:bodyPr/>
                    <a:lstStyle>
                      <a:lvl1pPr marL="2378075">
                        <a:spcBef>
                          <a:spcPct val="20000"/>
                        </a:spcBef>
                        <a:defRPr sz="1600" b="1">
                          <a:solidFill>
                            <a:srgbClr val="00B7A0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7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Les concentrés plaquettaires transfusés peuvent être :</a:t>
                      </a:r>
                      <a:endParaRPr kumimoji="0" lang="fr-FR" alt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B7A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0951" marB="0" horzOverflow="overflow">
                    <a:lnL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55">
                <a:tc gridSpan="2">
                  <a:txBody>
                    <a:bodyPr/>
                    <a:lstStyle>
                      <a:lvl1pPr marL="20638">
                        <a:spcBef>
                          <a:spcPct val="20000"/>
                        </a:spcBef>
                        <a:defRPr sz="1600" b="1">
                          <a:solidFill>
                            <a:srgbClr val="00B7A0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9pPr>
                    </a:lstStyle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39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Qualification</a:t>
                      </a:r>
                    </a:p>
                  </a:txBody>
                  <a:tcPr marL="0" marR="0" marT="30475" marB="0" horzOverflow="overflow">
                    <a:lnL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6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 b="1">
                          <a:solidFill>
                            <a:srgbClr val="00B7A0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4509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Phénotypé RH-KEL1 </a:t>
                      </a:r>
                      <a:endParaRPr kumimoji="0" lang="fr-FR" alt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6225" indent="-171450">
                        <a:spcBef>
                          <a:spcPct val="20000"/>
                        </a:spcBef>
                        <a:tabLst>
                          <a:tab pos="160338" algn="l"/>
                        </a:tabLst>
                        <a:defRPr sz="1600" b="1">
                          <a:solidFill>
                            <a:srgbClr val="00B7A0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60338" algn="l"/>
                        </a:tabLst>
                        <a:defRPr sz="14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60338" algn="l"/>
                        </a:tabLst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603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60338" algn="l"/>
                        </a:tabLs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60338" algn="l"/>
                        </a:tabLs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60338" algn="l"/>
                        </a:tabLs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60338" algn="l"/>
                        </a:tabLs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60338" algn="l"/>
                        </a:tabLs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9pPr>
                    </a:lstStyle>
                    <a:p>
                      <a:pPr marL="276225" marR="0" lvl="0" indent="-171450" algn="just" defTabSz="914400" rtl="0" eaLnBrk="1" fontAlgn="base" latinLnBrk="0" hangingPunct="1">
                        <a:lnSpc>
                          <a:spcPct val="97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Pct val="92000"/>
                        <a:buFont typeface="Arial" panose="020B0604020202020204" pitchFamily="34" charset="0"/>
                        <a:buChar char="•"/>
                        <a:tabLst>
                          <a:tab pos="160338" algn="l"/>
                        </a:tabLst>
                      </a:pPr>
                      <a:r>
                        <a:rPr kumimoji="0" lang="fr-FR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Geneva" pitchFamily="3" charset="0"/>
                          <a:cs typeface="Calibri" panose="020F0502020204030204" pitchFamily="34" charset="0"/>
                        </a:rPr>
                        <a:t>En cas d'état réfractaire avec allo-immunisation anti-HLA et/ou anti-HPA, le phénotype du patient (HLA-A et -B et/ou HPA) doit être déterminé et la recherche d’anticorps répétée régulièrement.</a:t>
                      </a:r>
                    </a:p>
                    <a:p>
                      <a:pPr marL="276225" marR="0" lvl="0" indent="-171450" algn="just" defTabSz="914400" rtl="0" eaLnBrk="1" fontAlgn="base" latinLnBrk="0" hangingPunct="1">
                        <a:lnSpc>
                          <a:spcPct val="97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Pct val="92000"/>
                        <a:buFont typeface="Arial" panose="020B0604020202020204" pitchFamily="34" charset="0"/>
                        <a:buChar char="•"/>
                        <a:tabLst>
                          <a:tab pos="160338" algn="l"/>
                        </a:tabLst>
                      </a:pPr>
                      <a:r>
                        <a:rPr kumimoji="0" lang="fr-FR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Geneva" pitchFamily="3" charset="0"/>
                          <a:cs typeface="Calibri" panose="020F0502020204030204" pitchFamily="34" charset="0"/>
                        </a:rPr>
                        <a:t>Le phénotype est choisi : </a:t>
                      </a:r>
                    </a:p>
                    <a:p>
                      <a:pPr marL="442913" marR="0" lvl="0" indent="-179388" algn="just" defTabSz="914400" rtl="0" eaLnBrk="1" fontAlgn="base" latinLnBrk="0" hangingPunct="1">
                        <a:lnSpc>
                          <a:spcPct val="97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Pct val="92000"/>
                        <a:buFont typeface="Wingdings" panose="05000000000000000000" pitchFamily="2" charset="2"/>
                        <a:buChar char="ü"/>
                        <a:tabLst>
                          <a:tab pos="160338" algn="l"/>
                        </a:tabLst>
                      </a:pPr>
                      <a:r>
                        <a:rPr kumimoji="0" lang="fr-FR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Geneva" pitchFamily="3" charset="0"/>
                          <a:cs typeface="Calibri" panose="020F0502020204030204" pitchFamily="34" charset="0"/>
                        </a:rPr>
                        <a:t>en fonction de la ou des spécificités des anticorps détectés ; </a:t>
                      </a:r>
                    </a:p>
                    <a:p>
                      <a:pPr marL="442913" marR="0" lvl="0" indent="-179388" algn="just" defTabSz="914400" rtl="0" eaLnBrk="1" fontAlgn="base" latinLnBrk="0" hangingPunct="1">
                        <a:lnSpc>
                          <a:spcPct val="97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Pct val="92000"/>
                        <a:buFont typeface="Wingdings" panose="05000000000000000000" pitchFamily="2" charset="2"/>
                        <a:buChar char="ü"/>
                        <a:tabLst>
                          <a:tab pos="160338" algn="l"/>
                        </a:tabLst>
                      </a:pPr>
                      <a:r>
                        <a:rPr kumimoji="0" lang="fr-FR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Geneva" pitchFamily="3" charset="0"/>
                          <a:cs typeface="Calibri" panose="020F0502020204030204" pitchFamily="34" charset="0"/>
                        </a:rPr>
                        <a:t>en fonction du phénotype du patient.</a:t>
                      </a:r>
                      <a:endParaRPr kumimoji="0" lang="fr-FR" alt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9045" marB="0" anchor="ctr" horzOverflow="overflow">
                    <a:lnL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985">
                <a:tc>
                  <a:txBody>
                    <a:bodyPr/>
                    <a:lstStyle>
                      <a:lvl1pPr marL="104775">
                        <a:spcBef>
                          <a:spcPct val="20000"/>
                        </a:spcBef>
                        <a:defRPr sz="1600" b="1">
                          <a:solidFill>
                            <a:srgbClr val="00B7A0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7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Phénotype étendu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4775" indent="-171450">
                        <a:spcBef>
                          <a:spcPct val="20000"/>
                        </a:spcBef>
                        <a:tabLst>
                          <a:tab pos="160338" algn="l"/>
                        </a:tabLst>
                        <a:defRPr sz="1600" b="1">
                          <a:solidFill>
                            <a:srgbClr val="00B7A0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60338" algn="l"/>
                        </a:tabLst>
                        <a:defRPr sz="14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60338" algn="l"/>
                        </a:tabLst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603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60338" algn="l"/>
                        </a:tabLs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60338" algn="l"/>
                        </a:tabLs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60338" algn="l"/>
                        </a:tabLs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60338" algn="l"/>
                        </a:tabLs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60338" algn="l"/>
                        </a:tabLs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Pct val="92000"/>
                        <a:buFont typeface="Arial" panose="020B0604020202020204" pitchFamily="34" charset="0"/>
                        <a:buNone/>
                        <a:tabLst>
                          <a:tab pos="160338" algn="l"/>
                        </a:tabLst>
                      </a:pPr>
                      <a:r>
                        <a:rPr kumimoji="0" lang="fr-FR" altLang="fr-FR" sz="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B7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 d’indication pour les Concentrés plaquettaires</a:t>
                      </a:r>
                    </a:p>
                  </a:txBody>
                  <a:tcPr marL="0" marR="0" marT="39522" marB="0" anchor="ctr" horzOverflow="overflow">
                    <a:lnL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886">
                <a:tc>
                  <a:txBody>
                    <a:bodyPr/>
                    <a:lstStyle>
                      <a:lvl1pPr marL="104775">
                        <a:spcBef>
                          <a:spcPct val="20000"/>
                        </a:spcBef>
                        <a:defRPr sz="1600" b="1">
                          <a:solidFill>
                            <a:srgbClr val="00B7A0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4509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Compatibilisé</a:t>
                      </a:r>
                      <a:endParaRPr kumimoji="0" lang="fr-FR" alt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3332" marB="0" anchor="ctr" horzOverflow="overflow">
                    <a:lnL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4775">
                        <a:spcBef>
                          <a:spcPct val="20000"/>
                        </a:spcBef>
                        <a:defRPr sz="1600" b="1">
                          <a:solidFill>
                            <a:srgbClr val="00B7A0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Geneva" pitchFamily="3" charset="0"/>
                          <a:cs typeface="Calibri" panose="020F0502020204030204" pitchFamily="34" charset="0"/>
                        </a:rPr>
                        <a:t>Cette qualification est réalisée rarement dans certains cas d’allo-immunisation dans les systèmes HLA ou HPA par l’établissement de transfusion sanguine pour rechercher le produit le plus adapté.</a:t>
                      </a:r>
                      <a:endParaRPr kumimoji="0" lang="fr-FR" alt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1427" marB="0" anchor="ctr" horzOverflow="overflow">
                    <a:lnL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8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 b="1">
                          <a:solidFill>
                            <a:srgbClr val="00B7A0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47FFD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7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CMV négatif</a:t>
                      </a:r>
                      <a:endParaRPr kumimoji="0" lang="fr-FR" altLang="fr-FR" sz="900" b="0" i="1" u="none" strike="noStrike" cap="none" normalizeH="0" baseline="0" dirty="0">
                        <a:ln>
                          <a:noFill/>
                        </a:ln>
                        <a:solidFill>
                          <a:srgbClr val="00B7A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76" marB="0" anchor="ctr" horzOverflow="overflow">
                    <a:lnL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4775">
                        <a:spcBef>
                          <a:spcPct val="20000"/>
                        </a:spcBef>
                        <a:defRPr sz="1600" b="1">
                          <a:solidFill>
                            <a:srgbClr val="00B7A0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Chez l’adulte, il n’y a pas lieu de prescrire la qualification CMV négatif  pour les CP, quels que soient le terrain, l’âge ou la pathologie du  patient.</a:t>
                      </a:r>
                    </a:p>
                  </a:txBody>
                  <a:tcPr marL="0" marR="0" marT="39522" marB="0" anchor="ctr" horzOverflow="overflow">
                    <a:lnL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720" name="object 5"/>
          <p:cNvSpPr txBox="1">
            <a:spLocks noChangeArrowheads="1"/>
          </p:cNvSpPr>
          <p:nvPr/>
        </p:nvSpPr>
        <p:spPr bwMode="auto">
          <a:xfrm>
            <a:off x="7539037" y="4924425"/>
            <a:ext cx="290513" cy="10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29" rIns="0" bIns="0">
            <a:spAutoFit/>
          </a:bodyPr>
          <a:lstStyle>
            <a:lvl1pPr marL="38100"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-"/>
              <a:defRPr sz="16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algn="ctr" defTabSz="685800" eaLnBrk="0" fontAlgn="base" hangingPunct="0">
              <a:spcBef>
                <a:spcPts val="10"/>
              </a:spcBef>
              <a:spcAft>
                <a:spcPct val="0"/>
              </a:spcAft>
            </a:pPr>
            <a:fld id="{4AD03C5C-C8D7-4E4B-A717-31EC661E74AC}" type="slidenum">
              <a:rPr lang="fr-FR" altLang="fr-FR" sz="675" b="0">
                <a:solidFill>
                  <a:srgbClr val="863966"/>
                </a:solidFill>
                <a:cs typeface="Arial" panose="020B0604020202020204" pitchFamily="34" charset="0"/>
              </a:rPr>
              <a:pPr algn="ctr" defTabSz="685800" eaLnBrk="0" fontAlgn="base" hangingPunct="0">
                <a:spcBef>
                  <a:spcPts val="10"/>
                </a:spcBef>
                <a:spcAft>
                  <a:spcPct val="0"/>
                </a:spcAft>
              </a:pPr>
              <a:t>14</a:t>
            </a:fld>
            <a:endParaRPr lang="fr-FR" altLang="fr-FR" sz="675" b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e 4">
            <a:hlinkClick r:id="" action="ppaction://noaction"/>
          </p:cNvPr>
          <p:cNvSpPr/>
          <p:nvPr/>
        </p:nvSpPr>
        <p:spPr>
          <a:xfrm>
            <a:off x="5923360" y="4173141"/>
            <a:ext cx="1656159" cy="511969"/>
          </a:xfrm>
          <a:prstGeom prst="ellipse">
            <a:avLst/>
          </a:prstGeom>
          <a:solidFill>
            <a:srgbClr val="ED6F2C"/>
          </a:solidFill>
          <a:ln>
            <a:solidFill>
              <a:srgbClr val="ED7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825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Définition des types de produits transfusés en annexe</a:t>
            </a:r>
          </a:p>
        </p:txBody>
      </p:sp>
      <p:sp>
        <p:nvSpPr>
          <p:cNvPr id="9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Copyright AFSOS, version de travail du 08/03/2022</a:t>
            </a:r>
          </a:p>
        </p:txBody>
      </p:sp>
    </p:spTree>
    <p:extLst>
      <p:ext uri="{BB962C8B-B14F-4D97-AF65-F5344CB8AC3E}">
        <p14:creationId xmlns:p14="http://schemas.microsoft.com/office/powerpoint/2010/main" val="1384076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bject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1350">
                <a:cs typeface="Arial" panose="020B0604020202020204" pitchFamily="34" charset="0"/>
              </a:rPr>
              <a:t>Type de produits transfusés</a:t>
            </a:r>
          </a:p>
        </p:txBody>
      </p:sp>
      <p:sp>
        <p:nvSpPr>
          <p:cNvPr id="31747" name="object 5"/>
          <p:cNvSpPr txBox="1">
            <a:spLocks noChangeArrowheads="1"/>
          </p:cNvSpPr>
          <p:nvPr/>
        </p:nvSpPr>
        <p:spPr bwMode="auto">
          <a:xfrm>
            <a:off x="7539037" y="4924425"/>
            <a:ext cx="290513" cy="10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29" rIns="0" bIns="0">
            <a:spAutoFit/>
          </a:bodyPr>
          <a:lstStyle>
            <a:lvl1pPr marL="38100"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-"/>
              <a:defRPr sz="16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algn="ctr" defTabSz="685800" eaLnBrk="0" fontAlgn="base" hangingPunct="0">
              <a:spcBef>
                <a:spcPts val="10"/>
              </a:spcBef>
              <a:spcAft>
                <a:spcPct val="0"/>
              </a:spcAft>
            </a:pPr>
            <a:fld id="{F9096C80-0411-4E95-908A-B4E8AA75CE61}" type="slidenum">
              <a:rPr lang="fr-FR" altLang="fr-FR" sz="675" b="0">
                <a:solidFill>
                  <a:srgbClr val="863966"/>
                </a:solidFill>
                <a:cs typeface="Arial" panose="020B0604020202020204" pitchFamily="34" charset="0"/>
              </a:rPr>
              <a:pPr algn="ctr" defTabSz="685800" eaLnBrk="0" fontAlgn="base" hangingPunct="0">
                <a:spcBef>
                  <a:spcPts val="10"/>
                </a:spcBef>
                <a:spcAft>
                  <a:spcPct val="0"/>
                </a:spcAft>
              </a:pPr>
              <a:t>15</a:t>
            </a:fld>
            <a:endParaRPr lang="fr-FR" altLang="fr-FR" sz="675" b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Ellipse 8">
            <a:hlinkClick r:id="" action="ppaction://noaction"/>
          </p:cNvPr>
          <p:cNvSpPr/>
          <p:nvPr/>
        </p:nvSpPr>
        <p:spPr>
          <a:xfrm>
            <a:off x="5923360" y="4544616"/>
            <a:ext cx="1656159" cy="511969"/>
          </a:xfrm>
          <a:prstGeom prst="ellipse">
            <a:avLst/>
          </a:prstGeom>
          <a:solidFill>
            <a:srgbClr val="ED6F2C"/>
          </a:solidFill>
          <a:ln>
            <a:solidFill>
              <a:srgbClr val="ED7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825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Définition des types de produits transfusés en annexe</a:t>
            </a:r>
          </a:p>
        </p:txBody>
      </p:sp>
      <p:sp>
        <p:nvSpPr>
          <p:cNvPr id="10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Copyright AFSOS, version de travail du 08/03/2022</a:t>
            </a:r>
          </a:p>
        </p:txBody>
      </p:sp>
      <p:graphicFrame>
        <p:nvGraphicFramePr>
          <p:cNvPr id="11" name="object 4"/>
          <p:cNvGraphicFramePr>
            <a:graphicFrameLocks noGrp="1"/>
          </p:cNvGraphicFramePr>
          <p:nvPr/>
        </p:nvGraphicFramePr>
        <p:xfrm>
          <a:off x="1600200" y="1173956"/>
          <a:ext cx="5973366" cy="3581408"/>
        </p:xfrm>
        <a:graphic>
          <a:graphicData uri="http://schemas.openxmlformats.org/drawingml/2006/table">
            <a:tbl>
              <a:tblPr/>
              <a:tblGrid>
                <a:gridCol w="183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5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830">
                <a:tc gridSpan="2">
                  <a:txBody>
                    <a:bodyPr/>
                    <a:lstStyle>
                      <a:lvl1pPr marL="2430463">
                        <a:spcBef>
                          <a:spcPct val="20000"/>
                        </a:spcBef>
                        <a:defRPr sz="1600" b="1">
                          <a:solidFill>
                            <a:srgbClr val="00B7A0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7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Les concentrés plaquettaires transfusés peuvent être:</a:t>
                      </a:r>
                    </a:p>
                  </a:txBody>
                  <a:tcPr marL="0" marR="0" marT="30950" marB="0" horzOverflow="overflow">
                    <a:lnL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171">
                <a:tc gridSpan="2">
                  <a:txBody>
                    <a:bodyPr/>
                    <a:lstStyle>
                      <a:lvl1pPr marL="31750">
                        <a:spcBef>
                          <a:spcPct val="20000"/>
                        </a:spcBef>
                        <a:defRPr sz="1600" b="1">
                          <a:solidFill>
                            <a:srgbClr val="00B7A0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9pPr>
                    </a:lstStyle>
                    <a:p>
                      <a:pPr marL="317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4509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Transformation</a:t>
                      </a:r>
                      <a:endParaRPr kumimoji="0" lang="fr-FR" alt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0475" marB="0" horzOverflow="overflow">
                    <a:lnL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7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 b="1">
                          <a:solidFill>
                            <a:srgbClr val="00B7A0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4509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Irradié *</a:t>
                      </a:r>
                      <a:endParaRPr kumimoji="0" lang="fr-FR" alt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6225" indent="-171450">
                        <a:spcBef>
                          <a:spcPct val="20000"/>
                        </a:spcBef>
                        <a:tabLst>
                          <a:tab pos="160338" algn="l"/>
                        </a:tabLst>
                        <a:defRPr sz="1600" b="1">
                          <a:solidFill>
                            <a:srgbClr val="00B7A0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60338" algn="l"/>
                        </a:tabLst>
                        <a:defRPr sz="14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60338" algn="l"/>
                        </a:tabLst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603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60338" algn="l"/>
                        </a:tabLs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60338" algn="l"/>
                        </a:tabLs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60338" algn="l"/>
                        </a:tabLs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60338" algn="l"/>
                        </a:tabLs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60338" algn="l"/>
                        </a:tabLs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9pPr>
                    </a:lstStyle>
                    <a:p>
                      <a:pPr marL="276225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Pct val="92000"/>
                        <a:buFont typeface="Arial" panose="020B0604020202020204" pitchFamily="34" charset="0"/>
                        <a:buChar char="•"/>
                        <a:tabLst>
                          <a:tab pos="160338" algn="l"/>
                        </a:tabLst>
                      </a:pPr>
                      <a:r>
                        <a:rPr kumimoji="0" lang="fr-FR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déficit immunitaire congénital cellulaire</a:t>
                      </a:r>
                    </a:p>
                    <a:p>
                      <a:pPr marL="276225" marR="0" lvl="0" indent="-17145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ts val="138"/>
                        </a:spcBef>
                        <a:spcAft>
                          <a:spcPct val="0"/>
                        </a:spcAft>
                        <a:buClrTx/>
                        <a:buSzPct val="92000"/>
                        <a:buFont typeface="Arial" panose="020B0604020202020204" pitchFamily="34" charset="0"/>
                        <a:buChar char="•"/>
                        <a:tabLst>
                          <a:tab pos="160338" algn="l"/>
                        </a:tabLst>
                      </a:pPr>
                      <a:r>
                        <a:rPr kumimoji="0" lang="fr-FR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greffé de CHS (1 semaine avant la greffe, puis pendant au moins 3 mois en  cas de greffe autologue et au moins 1 an en cas de greffe </a:t>
                      </a:r>
                      <a:r>
                        <a:rPr kumimoji="0" lang="fr-FR" altLang="fr-F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allogénique</a:t>
                      </a:r>
                      <a:r>
                        <a:rPr kumimoji="0" lang="fr-FR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marL="276225" marR="0" lvl="0" indent="-17145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2000"/>
                        <a:buFont typeface="Arial" panose="020B0604020202020204" pitchFamily="34" charset="0"/>
                        <a:buChar char="•"/>
                        <a:tabLst>
                          <a:tab pos="160338" algn="l"/>
                        </a:tabLst>
                      </a:pPr>
                      <a:r>
                        <a:rPr kumimoji="0" lang="fr-FR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dons </a:t>
                      </a:r>
                      <a:r>
                        <a:rPr kumimoji="0" lang="fr-FR" altLang="fr-F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intra-familiaux</a:t>
                      </a:r>
                      <a:endParaRPr kumimoji="0" lang="fr-FR" alt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76225" marR="0" lvl="0" indent="-17145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2000"/>
                        <a:buFont typeface="Arial" panose="020B0604020202020204" pitchFamily="34" charset="0"/>
                        <a:buChar char="•"/>
                        <a:tabLst>
                          <a:tab pos="160338" algn="l"/>
                        </a:tabLst>
                      </a:pPr>
                      <a:r>
                        <a:rPr kumimoji="0" lang="fr-FR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Patients traités par analogue des purines et pyrimidines</a:t>
                      </a:r>
                    </a:p>
                  </a:txBody>
                  <a:tcPr marL="0" marR="0" marT="27618" marB="0" anchor="ctr" horzOverflow="overflow">
                    <a:lnL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20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 b="1">
                          <a:solidFill>
                            <a:srgbClr val="00B7A0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4509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Déplasmatisé</a:t>
                      </a:r>
                      <a:endParaRPr kumimoji="0" lang="fr-FR" alt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6225" indent="-171450">
                        <a:spcBef>
                          <a:spcPct val="20000"/>
                        </a:spcBef>
                        <a:tabLst>
                          <a:tab pos="160338" algn="l"/>
                        </a:tabLst>
                        <a:defRPr sz="1600" b="1">
                          <a:solidFill>
                            <a:srgbClr val="00B7A0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60338" algn="l"/>
                        </a:tabLst>
                        <a:defRPr sz="14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60338" algn="l"/>
                        </a:tabLst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603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60338" algn="l"/>
                        </a:tabLs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60338" algn="l"/>
                        </a:tabLs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60338" algn="l"/>
                        </a:tabLs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60338" algn="l"/>
                        </a:tabLs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60338" algn="l"/>
                        </a:tabLs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9pPr>
                    </a:lstStyle>
                    <a:p>
                      <a:pPr marL="276225" marR="0" lvl="0" indent="-17145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92000"/>
                        <a:buFont typeface="Arial" panose="020B0604020202020204" pitchFamily="34" charset="0"/>
                        <a:buChar char="•"/>
                        <a:tabLst>
                          <a:tab pos="160338" algn="l"/>
                        </a:tabLst>
                      </a:pPr>
                      <a:r>
                        <a:rPr kumimoji="0" lang="fr-FR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déficit en </a:t>
                      </a:r>
                      <a:r>
                        <a:rPr kumimoji="0" lang="fr-FR" altLang="fr-F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IgA</a:t>
                      </a:r>
                      <a:r>
                        <a:rPr kumimoji="0" lang="fr-FR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sériques avec présence d'anticorps </a:t>
                      </a:r>
                      <a:r>
                        <a:rPr kumimoji="0" lang="fr-FR" altLang="fr-F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anti-IgA</a:t>
                      </a:r>
                      <a:r>
                        <a:rPr kumimoji="0" lang="fr-FR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dans le  plasma du receveur</a:t>
                      </a:r>
                    </a:p>
                    <a:p>
                      <a:pPr marL="276225" marR="0" lvl="0" indent="-171450" algn="l" defTabSz="914400" rtl="0" eaLnBrk="1" fontAlgn="base" latinLnBrk="0" hangingPunct="1">
                        <a:lnSpc>
                          <a:spcPts val="13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2000"/>
                        <a:buFont typeface="Arial" panose="020B0604020202020204" pitchFamily="34" charset="0"/>
                        <a:buChar char="•"/>
                        <a:tabLst>
                          <a:tab pos="160338" algn="l"/>
                        </a:tabLst>
                      </a:pPr>
                      <a:r>
                        <a:rPr kumimoji="0" lang="fr-FR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antécédents de réactions transfusionnelles anaphylactiques majeures, ayant mis en jeu le pronostic vital (effet indésirable receveur de grade de sévérité 3 de la  classification de l’hémovigilance)</a:t>
                      </a:r>
                    </a:p>
                    <a:p>
                      <a:pPr marL="276225" marR="0" lvl="0" indent="-17145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Pct val="92000"/>
                        <a:buFont typeface="Arial" panose="020B0604020202020204" pitchFamily="34" charset="0"/>
                        <a:buChar char="•"/>
                        <a:tabLst>
                          <a:tab pos="160338" algn="l"/>
                        </a:tabLst>
                      </a:pPr>
                      <a:r>
                        <a:rPr kumimoji="0" lang="fr-FR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antécédents d’effets indésirables receveurs allergiques de grade de  sévérité inférieur, dès lors qu’ils sont répétés et deviennent un obstacle  à la transfusion</a:t>
                      </a:r>
                    </a:p>
                  </a:txBody>
                  <a:tcPr marL="0" marR="0" marT="42854" marB="0" anchor="ctr" horzOverflow="overflow">
                    <a:lnL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935">
                <a:tc>
                  <a:txBody>
                    <a:bodyPr/>
                    <a:lstStyle>
                      <a:lvl1pPr marL="104775">
                        <a:spcBef>
                          <a:spcPct val="20000"/>
                        </a:spcBef>
                        <a:defRPr sz="1600" b="1">
                          <a:solidFill>
                            <a:srgbClr val="00B7A0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7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Réduction de volume</a:t>
                      </a:r>
                      <a:endParaRPr kumimoji="0" lang="fr-FR" altLang="fr-FR" sz="900" b="0" i="1" u="none" strike="noStrike" cap="none" normalizeH="0" baseline="0" dirty="0">
                        <a:ln>
                          <a:noFill/>
                        </a:ln>
                        <a:solidFill>
                          <a:srgbClr val="00B7A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4282" marB="0" anchor="ctr" horzOverflow="overflow">
                    <a:lnL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4775">
                        <a:spcBef>
                          <a:spcPct val="20000"/>
                        </a:spcBef>
                        <a:defRPr sz="1600" b="1">
                          <a:solidFill>
                            <a:srgbClr val="00B7A0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 d’indication chez l’adulte</a:t>
                      </a:r>
                    </a:p>
                  </a:txBody>
                  <a:tcPr marL="0" marR="0" marT="31427" marB="0" anchor="ctr" horzOverflow="overflow">
                    <a:lnL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47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 b="1">
                          <a:solidFill>
                            <a:srgbClr val="00B7A0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9pPr>
                    </a:lstStyle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4509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Cryoconservé</a:t>
                      </a:r>
                      <a:endParaRPr kumimoji="0" lang="fr-FR" alt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76225" indent="-171450">
                        <a:spcBef>
                          <a:spcPct val="20000"/>
                        </a:spcBef>
                        <a:tabLst>
                          <a:tab pos="160338" algn="l"/>
                        </a:tabLst>
                        <a:defRPr sz="1600" b="1">
                          <a:solidFill>
                            <a:srgbClr val="00B7A0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60338" algn="l"/>
                        </a:tabLst>
                        <a:defRPr sz="14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60338" algn="l"/>
                        </a:tabLst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603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60338" algn="l"/>
                        </a:tabLs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60338" algn="l"/>
                        </a:tabLs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60338" algn="l"/>
                        </a:tabLs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60338" algn="l"/>
                        </a:tabLs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60338" algn="l"/>
                        </a:tabLs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 pitchFamily="3" charset="0"/>
                          <a:cs typeface="Geneva" pitchFamily="3" charset="0"/>
                        </a:defRPr>
                      </a:lvl9pPr>
                    </a:lstStyle>
                    <a:p>
                      <a:pPr marL="276225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92000"/>
                        <a:buFont typeface="Arial" panose="020B0604020202020204" pitchFamily="34" charset="0"/>
                        <a:buChar char="•"/>
                        <a:tabLst>
                          <a:tab pos="160338" algn="l"/>
                        </a:tabLst>
                      </a:pPr>
                      <a:r>
                        <a:rPr kumimoji="0" lang="fr-FR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groupes rares</a:t>
                      </a:r>
                    </a:p>
                    <a:p>
                      <a:pPr marL="276225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92000"/>
                        <a:buFont typeface="Arial" panose="020B0604020202020204" pitchFamily="34" charset="0"/>
                        <a:buChar char="•"/>
                        <a:tabLst>
                          <a:tab pos="160338" algn="l"/>
                        </a:tabLst>
                      </a:pPr>
                      <a:r>
                        <a:rPr kumimoji="0" lang="fr-FR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Geneva" pitchFamily="3" charset="0"/>
                          <a:cs typeface="Calibri" panose="020F0502020204030204" pitchFamily="34" charset="0"/>
                        </a:rPr>
                        <a:t>utilisation exceptionnelle dans le but de répondre à une difficulté majeure d’approvisionnement.</a:t>
                      </a:r>
                      <a:endParaRPr kumimoji="0" lang="fr-FR" alt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8094" marB="0" anchor="ctr" horzOverflow="overflow">
                    <a:lnL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771" name="ZoneTexte 1"/>
          <p:cNvSpPr txBox="1">
            <a:spLocks noChangeArrowheads="1"/>
          </p:cNvSpPr>
          <p:nvPr/>
        </p:nvSpPr>
        <p:spPr bwMode="auto">
          <a:xfrm>
            <a:off x="1584722" y="4627960"/>
            <a:ext cx="4338638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-"/>
              <a:defRPr sz="16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750">
                <a:solidFill>
                  <a:srgbClr val="663300"/>
                </a:solidFill>
                <a:latin typeface="Calibri" panose="020F0502020204030204" pitchFamily="34" charset="0"/>
              </a:rPr>
              <a:t>*Les plaquettes distribuées par l’EFS bénéficient d’un traitement par AMOTOSALEN équivalent irradié</a:t>
            </a:r>
          </a:p>
        </p:txBody>
      </p:sp>
    </p:spTree>
    <p:extLst>
      <p:ext uri="{BB962C8B-B14F-4D97-AF65-F5344CB8AC3E}">
        <p14:creationId xmlns:p14="http://schemas.microsoft.com/office/powerpoint/2010/main" val="2058349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1328737" y="3975497"/>
            <a:ext cx="1404938" cy="313134"/>
          </a:xfrm>
          <a:prstGeom prst="rect">
            <a:avLst/>
          </a:prstGeom>
          <a:solidFill>
            <a:srgbClr val="E7F6EF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Transfusion en urgence</a:t>
            </a:r>
          </a:p>
        </p:txBody>
      </p:sp>
      <p:sp>
        <p:nvSpPr>
          <p:cNvPr id="6" name="Rectangle : coins arrondis 5"/>
          <p:cNvSpPr/>
          <p:nvPr/>
        </p:nvSpPr>
        <p:spPr bwMode="auto">
          <a:xfrm>
            <a:off x="3457575" y="1415654"/>
            <a:ext cx="1457325" cy="285750"/>
          </a:xfrm>
          <a:prstGeom prst="roundRect">
            <a:avLst/>
          </a:prstGeom>
          <a:solidFill>
            <a:srgbClr val="E7F6EF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Saignement?</a:t>
            </a:r>
            <a:endParaRPr lang="fr-FR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2" name="Titre 1"/>
          <p:cNvSpPr>
            <a:spLocks noGrp="1" noChangeArrowheads="1"/>
          </p:cNvSpPr>
          <p:nvPr>
            <p:ph type="title"/>
          </p:nvPr>
        </p:nvSpPr>
        <p:spPr>
          <a:xfrm>
            <a:off x="1657350" y="519113"/>
            <a:ext cx="5829300" cy="628650"/>
          </a:xfrm>
        </p:spPr>
        <p:txBody>
          <a:bodyPr/>
          <a:lstStyle/>
          <a:p>
            <a:r>
              <a:rPr lang="fr-FR" altLang="fr-FR" sz="1350">
                <a:cs typeface="Arial" panose="020B0604020202020204" pitchFamily="34" charset="0"/>
              </a:rPr>
              <a:t>Indication d’une transfusion plaquettaire dans la thrombopénie centrale</a:t>
            </a:r>
          </a:p>
        </p:txBody>
      </p:sp>
      <p:sp>
        <p:nvSpPr>
          <p:cNvPr id="32773" name="Espace réservé du numéro de diapositiv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"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557213" indent="-214313">
              <a:spcBef>
                <a:spcPct val="20000"/>
              </a:spcBef>
              <a:buChar char="-"/>
              <a:defRPr sz="12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857250" indent="-171450">
              <a:spcBef>
                <a:spcPct val="20000"/>
              </a:spcBef>
              <a:buChar char="-"/>
              <a:defRPr sz="105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200150" indent="-171450">
              <a:spcBef>
                <a:spcPct val="20000"/>
              </a:spcBef>
              <a:buChar char="•"/>
              <a:defRPr sz="105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1543050" indent="-171450">
              <a:spcBef>
                <a:spcPct val="20000"/>
              </a:spcBef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</a:pPr>
            <a:fld id="{288BD2FC-B6E1-4B56-94A4-EC8D9C5FEB69}" type="slidenum">
              <a:rPr lang="fr-FR" altLang="fr-FR" b="0" smtClean="0">
                <a:solidFill>
                  <a:srgbClr val="863966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fr-FR" altLang="fr-FR" b="0">
              <a:solidFill>
                <a:srgbClr val="863966"/>
              </a:solidFill>
              <a:cs typeface="Arial" panose="020B0604020202020204" pitchFamily="34" charset="0"/>
            </a:endParaRPr>
          </a:p>
        </p:txBody>
      </p:sp>
      <p:sp>
        <p:nvSpPr>
          <p:cNvPr id="32774" name="ZoneTexte 12"/>
          <p:cNvSpPr txBox="1">
            <a:spLocks noChangeArrowheads="1"/>
          </p:cNvSpPr>
          <p:nvPr/>
        </p:nvSpPr>
        <p:spPr bwMode="auto">
          <a:xfrm>
            <a:off x="4392217" y="4376737"/>
            <a:ext cx="3307556" cy="784830"/>
          </a:xfrm>
          <a:prstGeom prst="rect">
            <a:avLst/>
          </a:prstGeom>
          <a:noFill/>
          <a:ln w="9525">
            <a:solidFill>
              <a:srgbClr val="00B7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-"/>
              <a:defRPr sz="16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750" b="0">
                <a:solidFill>
                  <a:srgbClr val="005394"/>
                </a:solidFill>
                <a:latin typeface="Calibri" panose="020F0502020204030204" pitchFamily="34" charset="0"/>
              </a:rPr>
              <a:t>* A pondérer au contexte clinique et projet thérapeutique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750" b="0">
                <a:solidFill>
                  <a:srgbClr val="005394"/>
                </a:solidFill>
                <a:latin typeface="Calibri" panose="020F0502020204030204" pitchFamily="34" charset="0"/>
              </a:rPr>
              <a:t>**Cf Diapo 16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750" b="0">
                <a:solidFill>
                  <a:srgbClr val="005394"/>
                </a:solidFill>
                <a:latin typeface="Calibri" panose="020F0502020204030204" pitchFamily="34" charset="0"/>
              </a:rPr>
              <a:t>***ponction lombaire, biopsie médullaire, cathéter central, endoscopie digestive et biopsie, endoscopie bronchique et lavage bronchoalvéolaire ou brosse, ponction biopsie hépatique, ponction transbronchique, avulsions dentaires,….</a:t>
            </a:r>
          </a:p>
        </p:txBody>
      </p:sp>
      <p:cxnSp>
        <p:nvCxnSpPr>
          <p:cNvPr id="29738" name="Connecteur droit avec flèche 29737"/>
          <p:cNvCxnSpPr/>
          <p:nvPr/>
        </p:nvCxnSpPr>
        <p:spPr bwMode="auto">
          <a:xfrm flipH="1">
            <a:off x="6609160" y="3008710"/>
            <a:ext cx="270272" cy="14287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776" name="Connecteur droit avec flèche 29743"/>
          <p:cNvCxnSpPr>
            <a:cxnSpLocks noChangeShapeType="1"/>
          </p:cNvCxnSpPr>
          <p:nvPr/>
        </p:nvCxnSpPr>
        <p:spPr bwMode="auto">
          <a:xfrm>
            <a:off x="5486400" y="3326606"/>
            <a:ext cx="685800" cy="6858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</p:cxnSp>
      <p:cxnSp>
        <p:nvCxnSpPr>
          <p:cNvPr id="29760" name="Connecteur droit avec flèche 29759"/>
          <p:cNvCxnSpPr/>
          <p:nvPr/>
        </p:nvCxnSpPr>
        <p:spPr bwMode="auto">
          <a:xfrm flipH="1">
            <a:off x="5405438" y="3052763"/>
            <a:ext cx="264319" cy="12382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778" name="Connecteur droit avec flèche 18"/>
          <p:cNvCxnSpPr>
            <a:cxnSpLocks noChangeShapeType="1"/>
          </p:cNvCxnSpPr>
          <p:nvPr/>
        </p:nvCxnSpPr>
        <p:spPr bwMode="auto">
          <a:xfrm flipH="1" flipV="1">
            <a:off x="6999685" y="2811066"/>
            <a:ext cx="85725" cy="26194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</p:cxnSp>
      <p:cxnSp>
        <p:nvCxnSpPr>
          <p:cNvPr id="21" name="Connecteur droit avec flèche 20"/>
          <p:cNvCxnSpPr/>
          <p:nvPr/>
        </p:nvCxnSpPr>
        <p:spPr bwMode="auto">
          <a:xfrm>
            <a:off x="7190185" y="3006329"/>
            <a:ext cx="110728" cy="14525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 bwMode="auto">
          <a:xfrm>
            <a:off x="2781300" y="3979069"/>
            <a:ext cx="1404938" cy="300038"/>
          </a:xfrm>
          <a:prstGeom prst="rect">
            <a:avLst/>
          </a:prstGeom>
          <a:solidFill>
            <a:srgbClr val="E7F6EF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Transfusion*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5332810" y="3975497"/>
            <a:ext cx="1404938" cy="323850"/>
          </a:xfrm>
          <a:prstGeom prst="rect">
            <a:avLst/>
          </a:prstGeom>
          <a:solidFill>
            <a:srgbClr val="E7F6EF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Surveillance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1928812" y="2413397"/>
            <a:ext cx="1615679" cy="300038"/>
          </a:xfrm>
          <a:prstGeom prst="rect">
            <a:avLst/>
          </a:prstGeom>
          <a:solidFill>
            <a:srgbClr val="E7F6EF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Arrêt des traitements favorisant les saignements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4250531" y="2427685"/>
            <a:ext cx="923925" cy="300038"/>
          </a:xfrm>
          <a:prstGeom prst="rect">
            <a:avLst/>
          </a:prstGeom>
          <a:solidFill>
            <a:srgbClr val="E7F6EF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&lt;10G/L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5301854" y="2431256"/>
            <a:ext cx="925115" cy="300038"/>
          </a:xfrm>
          <a:prstGeom prst="rect">
            <a:avLst/>
          </a:prstGeom>
          <a:solidFill>
            <a:srgbClr val="E7F6EF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10&lt;NP&lt;20G/L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6349604" y="2433637"/>
            <a:ext cx="925115" cy="300038"/>
          </a:xfrm>
          <a:prstGeom prst="rect">
            <a:avLst/>
          </a:prstGeom>
          <a:solidFill>
            <a:srgbClr val="E7F6EF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20&lt;NP&lt;50G/L</a:t>
            </a:r>
          </a:p>
        </p:txBody>
      </p:sp>
      <p:sp>
        <p:nvSpPr>
          <p:cNvPr id="73" name="Hexagone 72"/>
          <p:cNvSpPr/>
          <p:nvPr/>
        </p:nvSpPr>
        <p:spPr bwMode="auto">
          <a:xfrm>
            <a:off x="5180410" y="2887266"/>
            <a:ext cx="1202531" cy="292894"/>
          </a:xfrm>
          <a:prstGeom prst="hexagon">
            <a:avLst/>
          </a:prstGeom>
          <a:solidFill>
            <a:srgbClr val="D9F4F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Baisse attendue ou fièvre?</a:t>
            </a:r>
            <a:endParaRPr lang="fr-FR" sz="3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4301729" y="3543300"/>
            <a:ext cx="1368028" cy="309563"/>
          </a:xfrm>
          <a:prstGeom prst="rect">
            <a:avLst/>
          </a:prstGeom>
          <a:solidFill>
            <a:srgbClr val="E7F6EF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Réévaluation clinique et biologique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6863954" y="3655219"/>
            <a:ext cx="1167342" cy="307181"/>
          </a:xfrm>
          <a:prstGeom prst="rect">
            <a:avLst/>
          </a:prstGeom>
          <a:solidFill>
            <a:srgbClr val="E7F6EF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Transfusion ou report du geste</a:t>
            </a:r>
          </a:p>
        </p:txBody>
      </p:sp>
      <p:sp>
        <p:nvSpPr>
          <p:cNvPr id="81" name="Rectangle : coins arrondis 80"/>
          <p:cNvSpPr/>
          <p:nvPr/>
        </p:nvSpPr>
        <p:spPr bwMode="auto">
          <a:xfrm>
            <a:off x="2886075" y="941785"/>
            <a:ext cx="2601516" cy="285750"/>
          </a:xfrm>
          <a:prstGeom prst="roundRect">
            <a:avLst/>
          </a:prstGeom>
          <a:noFill/>
          <a:ln>
            <a:solidFill>
              <a:srgbClr val="00B7A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Thrombopénie centrale NP&lt;50G/L</a:t>
            </a:r>
            <a:endParaRPr lang="fr-FR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32790" name="Connecteur droit avec flèche 23"/>
          <p:cNvCxnSpPr>
            <a:cxnSpLocks noChangeShapeType="1"/>
            <a:stCxn id="81" idx="2"/>
            <a:endCxn id="81" idx="2"/>
          </p:cNvCxnSpPr>
          <p:nvPr/>
        </p:nvCxnSpPr>
        <p:spPr bwMode="auto">
          <a:xfrm>
            <a:off x="4187429" y="1227535"/>
            <a:ext cx="0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</p:cxnSp>
      <p:cxnSp>
        <p:nvCxnSpPr>
          <p:cNvPr id="30" name="Connecteur droit avec flèche 29"/>
          <p:cNvCxnSpPr>
            <a:stCxn id="81" idx="2"/>
            <a:endCxn id="6" idx="0"/>
          </p:cNvCxnSpPr>
          <p:nvPr/>
        </p:nvCxnSpPr>
        <p:spPr bwMode="auto">
          <a:xfrm flipH="1">
            <a:off x="4186238" y="1227535"/>
            <a:ext cx="1191" cy="188119"/>
          </a:xfrm>
          <a:prstGeom prst="straightConnector1">
            <a:avLst/>
          </a:prstGeom>
          <a:ln>
            <a:solidFill>
              <a:srgbClr val="00B7A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92" name="Connecteur droit avec flèche 35"/>
          <p:cNvCxnSpPr>
            <a:cxnSpLocks noChangeShapeType="1"/>
            <a:stCxn id="6" idx="2"/>
          </p:cNvCxnSpPr>
          <p:nvPr/>
        </p:nvCxnSpPr>
        <p:spPr bwMode="auto">
          <a:xfrm>
            <a:off x="4186238" y="1701404"/>
            <a:ext cx="973931" cy="102394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</p:cxnSp>
      <p:cxnSp>
        <p:nvCxnSpPr>
          <p:cNvPr id="43" name="Connecteur droit avec flèche 42"/>
          <p:cNvCxnSpPr>
            <a:cxnSpLocks/>
            <a:endCxn id="68" idx="0"/>
          </p:cNvCxnSpPr>
          <p:nvPr/>
        </p:nvCxnSpPr>
        <p:spPr bwMode="auto">
          <a:xfrm>
            <a:off x="4707731" y="2057400"/>
            <a:ext cx="4763" cy="370285"/>
          </a:xfrm>
          <a:prstGeom prst="straightConnector1">
            <a:avLst/>
          </a:prstGeom>
          <a:ln>
            <a:solidFill>
              <a:srgbClr val="00B7A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>
            <a:stCxn id="67" idx="2"/>
          </p:cNvCxnSpPr>
          <p:nvPr/>
        </p:nvCxnSpPr>
        <p:spPr bwMode="auto">
          <a:xfrm>
            <a:off x="2737247" y="2713435"/>
            <a:ext cx="0" cy="183356"/>
          </a:xfrm>
          <a:prstGeom prst="straightConnector1">
            <a:avLst/>
          </a:prstGeom>
          <a:ln>
            <a:solidFill>
              <a:srgbClr val="00B7A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95" name="Connecteur droit avec flèche 58"/>
          <p:cNvCxnSpPr>
            <a:cxnSpLocks noChangeShapeType="1"/>
          </p:cNvCxnSpPr>
          <p:nvPr/>
        </p:nvCxnSpPr>
        <p:spPr bwMode="auto">
          <a:xfrm flipV="1">
            <a:off x="2115742" y="3190876"/>
            <a:ext cx="621506" cy="155972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</p:cxnSp>
      <p:cxnSp>
        <p:nvCxnSpPr>
          <p:cNvPr id="32796" name="Connecteur droit avec flèche 70"/>
          <p:cNvCxnSpPr>
            <a:cxnSpLocks noChangeShapeType="1"/>
          </p:cNvCxnSpPr>
          <p:nvPr/>
        </p:nvCxnSpPr>
        <p:spPr bwMode="auto">
          <a:xfrm flipH="1">
            <a:off x="2115742" y="3214687"/>
            <a:ext cx="611981" cy="148829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</p:cxnSp>
      <p:cxnSp>
        <p:nvCxnSpPr>
          <p:cNvPr id="32797" name="Connecteur droit avec flèche 84"/>
          <p:cNvCxnSpPr>
            <a:cxnSpLocks noChangeShapeType="1"/>
          </p:cNvCxnSpPr>
          <p:nvPr/>
        </p:nvCxnSpPr>
        <p:spPr bwMode="auto">
          <a:xfrm>
            <a:off x="4569619" y="4323160"/>
            <a:ext cx="685800" cy="6858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</p:cxnSp>
      <p:cxnSp>
        <p:nvCxnSpPr>
          <p:cNvPr id="100" name="Connecteur droit avec flèche 99"/>
          <p:cNvCxnSpPr>
            <a:cxnSpLocks/>
          </p:cNvCxnSpPr>
          <p:nvPr/>
        </p:nvCxnSpPr>
        <p:spPr bwMode="auto">
          <a:xfrm flipV="1">
            <a:off x="4676776" y="2727723"/>
            <a:ext cx="3572" cy="815578"/>
          </a:xfrm>
          <a:prstGeom prst="straightConnector1">
            <a:avLst/>
          </a:prstGeom>
          <a:ln>
            <a:solidFill>
              <a:srgbClr val="00B7A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99" name="Connecteur droit avec flèche 101"/>
          <p:cNvCxnSpPr>
            <a:cxnSpLocks noChangeShapeType="1"/>
            <a:stCxn id="69" idx="2"/>
          </p:cNvCxnSpPr>
          <p:nvPr/>
        </p:nvCxnSpPr>
        <p:spPr bwMode="auto">
          <a:xfrm flipH="1">
            <a:off x="5762625" y="2731294"/>
            <a:ext cx="1191" cy="148829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</p:cxnSp>
      <p:cxnSp>
        <p:nvCxnSpPr>
          <p:cNvPr id="104" name="Connecteur droit avec flèche 103"/>
          <p:cNvCxnSpPr>
            <a:stCxn id="69" idx="2"/>
          </p:cNvCxnSpPr>
          <p:nvPr/>
        </p:nvCxnSpPr>
        <p:spPr bwMode="auto">
          <a:xfrm flipH="1">
            <a:off x="5762625" y="2731294"/>
            <a:ext cx="1191" cy="155972"/>
          </a:xfrm>
          <a:prstGeom prst="straightConnector1">
            <a:avLst/>
          </a:prstGeom>
          <a:ln>
            <a:solidFill>
              <a:srgbClr val="00B7A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avec flèche 105"/>
          <p:cNvCxnSpPr>
            <a:cxnSpLocks/>
            <a:stCxn id="70" idx="2"/>
          </p:cNvCxnSpPr>
          <p:nvPr/>
        </p:nvCxnSpPr>
        <p:spPr bwMode="auto">
          <a:xfrm flipH="1">
            <a:off x="6811567" y="2733676"/>
            <a:ext cx="1190" cy="154781"/>
          </a:xfrm>
          <a:prstGeom prst="straightConnector1">
            <a:avLst/>
          </a:prstGeom>
          <a:ln>
            <a:solidFill>
              <a:srgbClr val="00B7A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02" name="Connecteur : en angle 13"/>
          <p:cNvCxnSpPr>
            <a:cxnSpLocks/>
            <a:stCxn id="6" idx="2"/>
            <a:endCxn id="67" idx="0"/>
          </p:cNvCxnSpPr>
          <p:nvPr/>
        </p:nvCxnSpPr>
        <p:spPr bwMode="auto">
          <a:xfrm rot="5400000">
            <a:off x="3105746" y="1332906"/>
            <a:ext cx="711994" cy="144899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B7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803" name="ZoneTexte 81"/>
          <p:cNvSpPr txBox="1">
            <a:spLocks noChangeArrowheads="1"/>
          </p:cNvSpPr>
          <p:nvPr/>
        </p:nvSpPr>
        <p:spPr bwMode="auto">
          <a:xfrm>
            <a:off x="2909888" y="1778794"/>
            <a:ext cx="89416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-"/>
              <a:defRPr sz="16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b="0">
                <a:solidFill>
                  <a:srgbClr val="000000"/>
                </a:solidFill>
                <a:latin typeface="Calibri" panose="020F0502020204030204" pitchFamily="34" charset="0"/>
              </a:rPr>
              <a:t>oui</a:t>
            </a:r>
            <a:endParaRPr lang="fr-FR" altLang="fr-FR" sz="105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2804" name="Connecteur : en angle 83"/>
          <p:cNvCxnSpPr>
            <a:cxnSpLocks/>
          </p:cNvCxnSpPr>
          <p:nvPr/>
        </p:nvCxnSpPr>
        <p:spPr bwMode="auto">
          <a:xfrm rot="16200000" flipH="1">
            <a:off x="4612481" y="1273969"/>
            <a:ext cx="729854" cy="1577579"/>
          </a:xfrm>
          <a:prstGeom prst="bentConnector3">
            <a:avLst>
              <a:gd name="adj1" fmla="val 48968"/>
            </a:avLst>
          </a:prstGeom>
          <a:noFill/>
          <a:ln w="9525" algn="ctr">
            <a:solidFill>
              <a:srgbClr val="00B7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805" name="ZoneTexte 89"/>
          <p:cNvSpPr txBox="1">
            <a:spLocks noChangeArrowheads="1"/>
          </p:cNvSpPr>
          <p:nvPr/>
        </p:nvSpPr>
        <p:spPr bwMode="auto">
          <a:xfrm>
            <a:off x="4654154" y="1757363"/>
            <a:ext cx="89415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-"/>
              <a:defRPr sz="16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b="0">
                <a:solidFill>
                  <a:srgbClr val="000000"/>
                </a:solidFill>
                <a:latin typeface="Calibri" panose="020F0502020204030204" pitchFamily="34" charset="0"/>
              </a:rPr>
              <a:t>non</a:t>
            </a:r>
            <a:endParaRPr lang="fr-FR" altLang="fr-FR" sz="105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2806" name="Connecteur : en angle 34"/>
          <p:cNvCxnSpPr>
            <a:cxnSpLocks/>
            <a:endCxn id="70" idx="0"/>
          </p:cNvCxnSpPr>
          <p:nvPr/>
        </p:nvCxnSpPr>
        <p:spPr bwMode="auto">
          <a:xfrm>
            <a:off x="5766197" y="2057400"/>
            <a:ext cx="1046559" cy="376238"/>
          </a:xfrm>
          <a:prstGeom prst="bentConnector2">
            <a:avLst/>
          </a:prstGeom>
          <a:noFill/>
          <a:ln w="9525" algn="ctr">
            <a:solidFill>
              <a:srgbClr val="00B7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07" name="Connecteur : en angle 92"/>
          <p:cNvCxnSpPr>
            <a:cxnSpLocks/>
            <a:endCxn id="15" idx="0"/>
          </p:cNvCxnSpPr>
          <p:nvPr/>
        </p:nvCxnSpPr>
        <p:spPr bwMode="auto">
          <a:xfrm rot="5400000">
            <a:off x="1990130" y="3237905"/>
            <a:ext cx="778669" cy="696516"/>
          </a:xfrm>
          <a:prstGeom prst="bentConnector3">
            <a:avLst>
              <a:gd name="adj1" fmla="val 51176"/>
            </a:avLst>
          </a:prstGeom>
          <a:noFill/>
          <a:ln w="9525" algn="ctr">
            <a:solidFill>
              <a:srgbClr val="00B7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808" name="ZoneTexte 93"/>
          <p:cNvSpPr txBox="1">
            <a:spLocks noChangeArrowheads="1"/>
          </p:cNvSpPr>
          <p:nvPr/>
        </p:nvSpPr>
        <p:spPr bwMode="auto">
          <a:xfrm>
            <a:off x="1972866" y="3398044"/>
            <a:ext cx="89415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-"/>
              <a:defRPr sz="16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b="0">
                <a:solidFill>
                  <a:srgbClr val="000000"/>
                </a:solidFill>
                <a:latin typeface="Calibri" panose="020F0502020204030204" pitchFamily="34" charset="0"/>
              </a:rPr>
              <a:t>oui</a:t>
            </a:r>
            <a:endParaRPr lang="fr-FR" altLang="fr-FR" sz="105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2809" name="Connecteur : en angle 98"/>
          <p:cNvCxnSpPr>
            <a:cxnSpLocks/>
            <a:endCxn id="61" idx="0"/>
          </p:cNvCxnSpPr>
          <p:nvPr/>
        </p:nvCxnSpPr>
        <p:spPr bwMode="auto">
          <a:xfrm rot="16200000" flipH="1">
            <a:off x="2715816" y="3211116"/>
            <a:ext cx="807244" cy="728663"/>
          </a:xfrm>
          <a:prstGeom prst="bentConnector3">
            <a:avLst>
              <a:gd name="adj1" fmla="val 52264"/>
            </a:avLst>
          </a:prstGeom>
          <a:noFill/>
          <a:ln w="9525" algn="ctr">
            <a:solidFill>
              <a:srgbClr val="00B7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810" name="ZoneTexte 108"/>
          <p:cNvSpPr txBox="1">
            <a:spLocks noChangeArrowheads="1"/>
          </p:cNvSpPr>
          <p:nvPr/>
        </p:nvSpPr>
        <p:spPr bwMode="auto">
          <a:xfrm>
            <a:off x="2884885" y="3405188"/>
            <a:ext cx="53339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-"/>
              <a:defRPr sz="16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b="0" dirty="0">
                <a:solidFill>
                  <a:srgbClr val="000000"/>
                </a:solidFill>
                <a:latin typeface="Calibri" panose="020F0502020204030204" pitchFamily="34" charset="0"/>
              </a:rPr>
              <a:t>non</a:t>
            </a:r>
            <a:endParaRPr lang="fr-FR" altLang="fr-FR" sz="105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2811" name="Connecteur : en angle 110"/>
          <p:cNvCxnSpPr>
            <a:cxnSpLocks/>
            <a:endCxn id="80" idx="0"/>
          </p:cNvCxnSpPr>
          <p:nvPr/>
        </p:nvCxnSpPr>
        <p:spPr bwMode="auto">
          <a:xfrm rot="16200000" flipH="1">
            <a:off x="7079589" y="3287183"/>
            <a:ext cx="478632" cy="257439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B7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812" name="ZoneTexte 112"/>
          <p:cNvSpPr txBox="1">
            <a:spLocks noChangeArrowheads="1"/>
          </p:cNvSpPr>
          <p:nvPr/>
        </p:nvSpPr>
        <p:spPr bwMode="auto">
          <a:xfrm>
            <a:off x="7122319" y="3203972"/>
            <a:ext cx="35718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-"/>
              <a:defRPr sz="16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b="0">
                <a:solidFill>
                  <a:srgbClr val="000000"/>
                </a:solidFill>
                <a:latin typeface="Calibri" panose="020F0502020204030204" pitchFamily="34" charset="0"/>
              </a:rPr>
              <a:t>oui</a:t>
            </a:r>
            <a:endParaRPr lang="fr-FR" altLang="fr-FR" sz="105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813" name="ZoneTexte 126"/>
          <p:cNvSpPr txBox="1">
            <a:spLocks noChangeArrowheads="1"/>
          </p:cNvSpPr>
          <p:nvPr/>
        </p:nvSpPr>
        <p:spPr bwMode="auto">
          <a:xfrm>
            <a:off x="6509145" y="3190295"/>
            <a:ext cx="49748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-"/>
              <a:defRPr sz="16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b="0">
                <a:solidFill>
                  <a:srgbClr val="000000"/>
                </a:solidFill>
                <a:latin typeface="Calibri" panose="020F0502020204030204" pitchFamily="34" charset="0"/>
              </a:rPr>
              <a:t>non</a:t>
            </a:r>
            <a:endParaRPr lang="fr-FR" altLang="fr-FR" sz="105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814" name="ZoneTexte 130"/>
          <p:cNvSpPr txBox="1">
            <a:spLocks noChangeArrowheads="1"/>
          </p:cNvSpPr>
          <p:nvPr/>
        </p:nvSpPr>
        <p:spPr bwMode="auto">
          <a:xfrm>
            <a:off x="5379244" y="3151585"/>
            <a:ext cx="39171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-"/>
              <a:defRPr sz="16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b="0">
                <a:solidFill>
                  <a:srgbClr val="000000"/>
                </a:solidFill>
                <a:latin typeface="Calibri" panose="020F0502020204030204" pitchFamily="34" charset="0"/>
              </a:rPr>
              <a:t>oui</a:t>
            </a:r>
            <a:endParaRPr lang="fr-FR" altLang="fr-FR" sz="105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" name="Hexagone 63"/>
          <p:cNvSpPr/>
          <p:nvPr/>
        </p:nvSpPr>
        <p:spPr bwMode="auto">
          <a:xfrm>
            <a:off x="1887141" y="2896791"/>
            <a:ext cx="1729978" cy="294084"/>
          </a:xfrm>
          <a:prstGeom prst="hexagon">
            <a:avLst/>
          </a:prstGeom>
          <a:solidFill>
            <a:srgbClr val="D9F4F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Critères d’urgence?**</a:t>
            </a:r>
            <a:endParaRPr lang="fr-FR" sz="105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2816" name="Groupe 29722"/>
          <p:cNvGrpSpPr>
            <a:grpSpLocks/>
          </p:cNvGrpSpPr>
          <p:nvPr/>
        </p:nvGrpSpPr>
        <p:grpSpPr bwMode="auto">
          <a:xfrm>
            <a:off x="6037660" y="3167063"/>
            <a:ext cx="1064419" cy="800100"/>
            <a:chOff x="6808385" y="4235450"/>
            <a:chExt cx="1132294" cy="1004694"/>
          </a:xfrm>
        </p:grpSpPr>
        <p:cxnSp>
          <p:nvCxnSpPr>
            <p:cNvPr id="32827" name="Connecteur : en angle 120"/>
            <p:cNvCxnSpPr>
              <a:cxnSpLocks/>
              <a:endCxn id="62" idx="0"/>
            </p:cNvCxnSpPr>
            <p:nvPr/>
          </p:nvCxnSpPr>
          <p:spPr bwMode="auto">
            <a:xfrm rot="10800000" flipV="1">
              <a:off x="6808385" y="4558360"/>
              <a:ext cx="1132294" cy="681784"/>
            </a:xfrm>
            <a:prstGeom prst="bentConnector2">
              <a:avLst/>
            </a:prstGeom>
            <a:noFill/>
            <a:ln w="9525" algn="ctr">
              <a:solidFill>
                <a:srgbClr val="00B7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828" name="Connecteur droit 29719"/>
            <p:cNvCxnSpPr>
              <a:cxnSpLocks/>
            </p:cNvCxnSpPr>
            <p:nvPr/>
          </p:nvCxnSpPr>
          <p:spPr bwMode="auto">
            <a:xfrm flipV="1">
              <a:off x="7939140" y="4235450"/>
              <a:ext cx="0" cy="295275"/>
            </a:xfrm>
            <a:prstGeom prst="line">
              <a:avLst/>
            </a:prstGeom>
            <a:noFill/>
            <a:ln w="9525" algn="ctr">
              <a:solidFill>
                <a:srgbClr val="00B7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2817" name="Connecteur : en angle 29725"/>
          <p:cNvCxnSpPr>
            <a:cxnSpLocks/>
          </p:cNvCxnSpPr>
          <p:nvPr/>
        </p:nvCxnSpPr>
        <p:spPr bwMode="auto">
          <a:xfrm rot="16200000" flipH="1">
            <a:off x="5819776" y="3195638"/>
            <a:ext cx="230981" cy="209550"/>
          </a:xfrm>
          <a:prstGeom prst="bentConnector3">
            <a:avLst>
              <a:gd name="adj1" fmla="val 94537"/>
            </a:avLst>
          </a:prstGeom>
          <a:noFill/>
          <a:ln w="9525" algn="ctr">
            <a:solidFill>
              <a:srgbClr val="00B7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818" name="ZoneTexte 182"/>
          <p:cNvSpPr txBox="1">
            <a:spLocks noChangeArrowheads="1"/>
          </p:cNvSpPr>
          <p:nvPr/>
        </p:nvSpPr>
        <p:spPr bwMode="auto">
          <a:xfrm>
            <a:off x="5762625" y="3214688"/>
            <a:ext cx="47744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-"/>
              <a:defRPr sz="16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b="0" dirty="0">
                <a:solidFill>
                  <a:srgbClr val="000000"/>
                </a:solidFill>
                <a:latin typeface="Calibri" panose="020F0502020204030204" pitchFamily="34" charset="0"/>
              </a:rPr>
              <a:t>non</a:t>
            </a:r>
            <a:endParaRPr lang="fr-FR" altLang="fr-FR" sz="105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2819" name="Groupe 184"/>
          <p:cNvGrpSpPr>
            <a:grpSpLocks/>
          </p:cNvGrpSpPr>
          <p:nvPr/>
        </p:nvGrpSpPr>
        <p:grpSpPr bwMode="auto">
          <a:xfrm>
            <a:off x="4986338" y="3182539"/>
            <a:ext cx="782241" cy="360757"/>
            <a:chOff x="6896334" y="4237785"/>
            <a:chExt cx="1044355" cy="481009"/>
          </a:xfrm>
        </p:grpSpPr>
        <p:cxnSp>
          <p:nvCxnSpPr>
            <p:cNvPr id="32825" name="Connecteur : en angle 185"/>
            <p:cNvCxnSpPr>
              <a:cxnSpLocks/>
              <a:endCxn id="79" idx="0"/>
            </p:cNvCxnSpPr>
            <p:nvPr/>
          </p:nvCxnSpPr>
          <p:spPr bwMode="auto">
            <a:xfrm rot="10800000" flipV="1">
              <a:off x="6896334" y="4434632"/>
              <a:ext cx="1044355" cy="284162"/>
            </a:xfrm>
            <a:prstGeom prst="bentConnector2">
              <a:avLst/>
            </a:prstGeom>
            <a:noFill/>
            <a:ln w="9525" algn="ctr">
              <a:solidFill>
                <a:srgbClr val="00B7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826" name="Connecteur droit 186"/>
            <p:cNvCxnSpPr>
              <a:cxnSpLocks/>
              <a:stCxn id="32818" idx="1"/>
            </p:cNvCxnSpPr>
            <p:nvPr/>
          </p:nvCxnSpPr>
          <p:spPr bwMode="auto">
            <a:xfrm flipV="1">
              <a:off x="7932740" y="4237785"/>
              <a:ext cx="4769" cy="212143"/>
            </a:xfrm>
            <a:prstGeom prst="line">
              <a:avLst/>
            </a:prstGeom>
            <a:noFill/>
            <a:ln w="9525" algn="ctr">
              <a:solidFill>
                <a:srgbClr val="00B7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2820" name="Connecteur : en angle 192"/>
          <p:cNvCxnSpPr>
            <a:cxnSpLocks/>
          </p:cNvCxnSpPr>
          <p:nvPr/>
        </p:nvCxnSpPr>
        <p:spPr bwMode="auto">
          <a:xfrm rot="5400000">
            <a:off x="3477816" y="2849166"/>
            <a:ext cx="1243013" cy="1026319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B7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21" name="Connecteur : en angle 195"/>
          <p:cNvCxnSpPr>
            <a:cxnSpLocks/>
            <a:stCxn id="79" idx="2"/>
            <a:endCxn id="62" idx="1"/>
          </p:cNvCxnSpPr>
          <p:nvPr/>
        </p:nvCxnSpPr>
        <p:spPr bwMode="auto">
          <a:xfrm rot="16200000" flipH="1">
            <a:off x="5017294" y="3821907"/>
            <a:ext cx="284560" cy="346472"/>
          </a:xfrm>
          <a:prstGeom prst="bentConnector2">
            <a:avLst/>
          </a:prstGeom>
          <a:noFill/>
          <a:ln w="9525" algn="ctr">
            <a:solidFill>
              <a:srgbClr val="00B7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" name="Hexagone 73"/>
          <p:cNvSpPr/>
          <p:nvPr/>
        </p:nvSpPr>
        <p:spPr bwMode="auto">
          <a:xfrm>
            <a:off x="6521053" y="2880123"/>
            <a:ext cx="1157288" cy="292894"/>
          </a:xfrm>
          <a:prstGeom prst="hexagon">
            <a:avLst/>
          </a:prstGeom>
          <a:solidFill>
            <a:srgbClr val="D9F4F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Geste invasif prévu***</a:t>
            </a:r>
            <a:endParaRPr lang="fr-FR" sz="3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32823" name="Connecteur : en angle 195"/>
          <p:cNvCxnSpPr>
            <a:cxnSpLocks/>
            <a:stCxn id="79" idx="2"/>
            <a:endCxn id="61" idx="3"/>
          </p:cNvCxnSpPr>
          <p:nvPr/>
        </p:nvCxnSpPr>
        <p:spPr bwMode="auto">
          <a:xfrm rot="5400000">
            <a:off x="4448175" y="3590925"/>
            <a:ext cx="276225" cy="800100"/>
          </a:xfrm>
          <a:prstGeom prst="bentConnector2">
            <a:avLst/>
          </a:prstGeom>
          <a:noFill/>
          <a:ln w="9525" algn="ctr">
            <a:solidFill>
              <a:srgbClr val="00B7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Copyright AFSOS, version de travail du 08/03/2022</a:t>
            </a:r>
          </a:p>
        </p:txBody>
      </p:sp>
    </p:spTree>
    <p:extLst>
      <p:ext uri="{BB962C8B-B14F-4D97-AF65-F5344CB8AC3E}">
        <p14:creationId xmlns:p14="http://schemas.microsoft.com/office/powerpoint/2010/main" val="1420936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1350">
                <a:cs typeface="Arial" panose="020B0604020202020204" pitchFamily="34" charset="0"/>
              </a:rPr>
              <a:t>Conduite à tenir devant une suspicion d’Inefficacité Transfusionnelle</a:t>
            </a:r>
          </a:p>
        </p:txBody>
      </p:sp>
      <p:sp>
        <p:nvSpPr>
          <p:cNvPr id="33795" name="Espace réservé du numéro de diapositiv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"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557213" indent="-214313">
              <a:spcBef>
                <a:spcPct val="20000"/>
              </a:spcBef>
              <a:buChar char="-"/>
              <a:defRPr sz="12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857250" indent="-171450">
              <a:spcBef>
                <a:spcPct val="20000"/>
              </a:spcBef>
              <a:buChar char="-"/>
              <a:defRPr sz="105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200150" indent="-171450">
              <a:spcBef>
                <a:spcPct val="20000"/>
              </a:spcBef>
              <a:buChar char="•"/>
              <a:defRPr sz="105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1543050" indent="-171450">
              <a:spcBef>
                <a:spcPct val="20000"/>
              </a:spcBef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</a:pPr>
            <a:fld id="{F16E1412-C809-4F0D-920D-7E88A040DE7C}" type="slidenum">
              <a:rPr lang="fr-FR" altLang="fr-FR" b="0" smtClean="0">
                <a:solidFill>
                  <a:srgbClr val="863966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fr-FR" altLang="fr-FR" b="0">
              <a:solidFill>
                <a:srgbClr val="863966"/>
              </a:solidFill>
              <a:cs typeface="Arial" panose="020B0604020202020204" pitchFamily="34" charset="0"/>
            </a:endParaRP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2520554" y="2288382"/>
            <a:ext cx="1619250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-"/>
              <a:defRPr sz="16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fr-FR" altLang="fr-FR" sz="33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7" name="Rectangle 30"/>
          <p:cNvSpPr>
            <a:spLocks noChangeArrowheads="1"/>
          </p:cNvSpPr>
          <p:nvPr/>
        </p:nvSpPr>
        <p:spPr bwMode="auto">
          <a:xfrm>
            <a:off x="1291828" y="3101578"/>
            <a:ext cx="2481263" cy="1576388"/>
          </a:xfrm>
          <a:prstGeom prst="rect">
            <a:avLst/>
          </a:prstGeom>
          <a:noFill/>
          <a:ln w="9525">
            <a:solidFill>
              <a:srgbClr val="00B7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-"/>
              <a:defRPr sz="16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500" b="0">
                <a:solidFill>
                  <a:srgbClr val="005394"/>
                </a:solidFill>
                <a:latin typeface="Calibri" panose="020F0502020204030204" pitchFamily="34" charset="0"/>
              </a:rPr>
              <a:t>*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900" b="0">
                <a:solidFill>
                  <a:srgbClr val="005394"/>
                </a:solidFill>
                <a:latin typeface="Calibri" panose="020F0502020204030204" pitchFamily="34" charset="0"/>
              </a:rPr>
              <a:t>Fièvre, avec ou sans infection documentée ;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900" b="0">
                <a:solidFill>
                  <a:srgbClr val="005394"/>
                </a:solidFill>
                <a:latin typeface="Calibri" panose="020F0502020204030204" pitchFamily="34" charset="0"/>
              </a:rPr>
              <a:t>Coagulation intravasculaire disséminée ;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900" b="0">
                <a:solidFill>
                  <a:srgbClr val="005394"/>
                </a:solidFill>
                <a:latin typeface="Calibri" panose="020F0502020204030204" pitchFamily="34" charset="0"/>
              </a:rPr>
              <a:t>Splénomégalie ;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900" b="0">
                <a:solidFill>
                  <a:srgbClr val="005394"/>
                </a:solidFill>
                <a:latin typeface="Calibri" panose="020F0502020204030204" pitchFamily="34" charset="0"/>
              </a:rPr>
              <a:t>Complications d'une greffe de cellules souches hématopoïétiques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900" b="0">
                <a:solidFill>
                  <a:srgbClr val="005394"/>
                </a:solidFill>
                <a:latin typeface="Calibri" panose="020F0502020204030204" pitchFamily="34" charset="0"/>
              </a:rPr>
              <a:t>Microangiopathie thrombotique ;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900" b="0">
                <a:solidFill>
                  <a:srgbClr val="005394"/>
                </a:solidFill>
                <a:latin typeface="Calibri" panose="020F0502020204030204" pitchFamily="34" charset="0"/>
              </a:rPr>
              <a:t>Interférence médicamenteuse ;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900" b="0">
                <a:solidFill>
                  <a:srgbClr val="005394"/>
                </a:solidFill>
                <a:latin typeface="Calibri" panose="020F0502020204030204" pitchFamily="34" charset="0"/>
              </a:rPr>
              <a:t>Qualité du produit transfusé : dose, compatibilité ABO et durée de conservation. </a:t>
            </a:r>
          </a:p>
        </p:txBody>
      </p:sp>
      <p:cxnSp>
        <p:nvCxnSpPr>
          <p:cNvPr id="38" name="Connecteur droit avec flèche 37"/>
          <p:cNvCxnSpPr/>
          <p:nvPr/>
        </p:nvCxnSpPr>
        <p:spPr bwMode="auto">
          <a:xfrm>
            <a:off x="4908947" y="3442097"/>
            <a:ext cx="0" cy="14644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 : coins arrondis 28"/>
          <p:cNvSpPr/>
          <p:nvPr/>
        </p:nvSpPr>
        <p:spPr bwMode="auto">
          <a:xfrm>
            <a:off x="2400300" y="1090613"/>
            <a:ext cx="2872979" cy="285750"/>
          </a:xfrm>
          <a:prstGeom prst="roundRect">
            <a:avLst/>
          </a:prstGeom>
          <a:noFill/>
          <a:ln>
            <a:solidFill>
              <a:srgbClr val="00B7A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Suspicion d’inefficacité transfusionnelle</a:t>
            </a:r>
            <a:endParaRPr lang="fr-FR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" name="Rectangle : coins arrondis 29"/>
          <p:cNvSpPr/>
          <p:nvPr/>
        </p:nvSpPr>
        <p:spPr bwMode="auto">
          <a:xfrm>
            <a:off x="2400300" y="1564481"/>
            <a:ext cx="2872979" cy="285750"/>
          </a:xfrm>
          <a:prstGeom prst="roundRect">
            <a:avLst/>
          </a:prstGeom>
          <a:solidFill>
            <a:srgbClr val="E7F6EF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Autre cause pouvant favoriser la thrombopénie persistante *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1450181" y="2562225"/>
            <a:ext cx="2230041" cy="300038"/>
          </a:xfrm>
          <a:prstGeom prst="rect">
            <a:avLst/>
          </a:prstGeom>
          <a:solidFill>
            <a:srgbClr val="E7F6EF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Traitement de la cause et nouvelle transfusion si nécessaire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042173" y="2562225"/>
            <a:ext cx="3283744" cy="300038"/>
          </a:xfrm>
          <a:prstGeom prst="rect">
            <a:avLst/>
          </a:prstGeom>
          <a:solidFill>
            <a:srgbClr val="E7F6EF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Nouvelle transfusion avec nombre de CP adapté au poids, ABO identiques, conservées moins de 72 heures</a:t>
            </a:r>
          </a:p>
        </p:txBody>
      </p:sp>
      <p:sp>
        <p:nvSpPr>
          <p:cNvPr id="36" name="Rectangle : coins arrondis 35"/>
          <p:cNvSpPr/>
          <p:nvPr/>
        </p:nvSpPr>
        <p:spPr bwMode="auto">
          <a:xfrm>
            <a:off x="4042173" y="3030141"/>
            <a:ext cx="3283744" cy="607219"/>
          </a:xfrm>
          <a:prstGeom prst="roundRect">
            <a:avLst/>
          </a:prstGeom>
          <a:solidFill>
            <a:srgbClr val="E7F6EF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Contrôle NP à 1 heure et 24 heures et calcul du rendement.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Rendement incorrect : CCI &lt; à 7</a:t>
            </a:r>
            <a:r>
              <a:rPr lang="fr-FR" altLang="fr-FR" sz="105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846910" y="4286250"/>
            <a:ext cx="1129903" cy="301229"/>
          </a:xfrm>
          <a:prstGeom prst="rect">
            <a:avLst/>
          </a:prstGeom>
          <a:solidFill>
            <a:srgbClr val="E7F6EF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Poursuite de la prise en charge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5118498" y="4286250"/>
            <a:ext cx="2207419" cy="607219"/>
          </a:xfrm>
          <a:prstGeom prst="rect">
            <a:avLst/>
          </a:prstGeom>
          <a:solidFill>
            <a:srgbClr val="E7F6EF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Recherche de l’allo-immunisation anti-HLA et anti-HPA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Transfusion adaptée au résultat avec recherche de donneurs compatibles.</a:t>
            </a:r>
          </a:p>
        </p:txBody>
      </p:sp>
      <p:cxnSp>
        <p:nvCxnSpPr>
          <p:cNvPr id="3" name="Connecteur droit avec flèche 2"/>
          <p:cNvCxnSpPr>
            <a:cxnSpLocks/>
            <a:stCxn id="29" idx="2"/>
            <a:endCxn id="30" idx="0"/>
          </p:cNvCxnSpPr>
          <p:nvPr/>
        </p:nvCxnSpPr>
        <p:spPr bwMode="auto">
          <a:xfrm>
            <a:off x="3837385" y="1376363"/>
            <a:ext cx="0" cy="188119"/>
          </a:xfrm>
          <a:prstGeom prst="straightConnector1">
            <a:avLst/>
          </a:prstGeom>
          <a:ln>
            <a:solidFill>
              <a:srgbClr val="00B7A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34" idx="2"/>
            <a:endCxn id="36" idx="0"/>
          </p:cNvCxnSpPr>
          <p:nvPr/>
        </p:nvCxnSpPr>
        <p:spPr bwMode="auto">
          <a:xfrm flipH="1">
            <a:off x="5684044" y="2862262"/>
            <a:ext cx="0" cy="167879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08" name="Connecteur droit avec flèche 49"/>
          <p:cNvCxnSpPr>
            <a:cxnSpLocks noChangeShapeType="1"/>
            <a:endCxn id="42" idx="0"/>
          </p:cNvCxnSpPr>
          <p:nvPr/>
        </p:nvCxnSpPr>
        <p:spPr bwMode="auto">
          <a:xfrm flipH="1">
            <a:off x="6222207" y="4036219"/>
            <a:ext cx="469106" cy="250031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</p:cxnSp>
      <p:cxnSp>
        <p:nvCxnSpPr>
          <p:cNvPr id="33809" name="Connecteur : en angle 13"/>
          <p:cNvCxnSpPr>
            <a:cxnSpLocks/>
          </p:cNvCxnSpPr>
          <p:nvPr/>
        </p:nvCxnSpPr>
        <p:spPr bwMode="auto">
          <a:xfrm rot="5400000">
            <a:off x="2845594" y="1570435"/>
            <a:ext cx="711994" cy="127158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B7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0" name="Connecteur : en angle 83"/>
          <p:cNvCxnSpPr>
            <a:cxnSpLocks/>
            <a:stCxn id="30" idx="2"/>
            <a:endCxn id="34" idx="0"/>
          </p:cNvCxnSpPr>
          <p:nvPr/>
        </p:nvCxnSpPr>
        <p:spPr bwMode="auto">
          <a:xfrm rot="16200000" flipH="1">
            <a:off x="4404717" y="1282899"/>
            <a:ext cx="711994" cy="1846659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B7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1" name="ZoneTexte 81"/>
          <p:cNvSpPr txBox="1">
            <a:spLocks noChangeArrowheads="1"/>
          </p:cNvSpPr>
          <p:nvPr/>
        </p:nvSpPr>
        <p:spPr bwMode="auto">
          <a:xfrm>
            <a:off x="2577704" y="1997869"/>
            <a:ext cx="89535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-"/>
              <a:defRPr sz="16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b="0">
                <a:solidFill>
                  <a:srgbClr val="000000"/>
                </a:solidFill>
                <a:latin typeface="Calibri" panose="020F0502020204030204" pitchFamily="34" charset="0"/>
              </a:rPr>
              <a:t>oui</a:t>
            </a:r>
            <a:endParaRPr lang="fr-FR" altLang="fr-FR" sz="105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12" name="ZoneTexte 89"/>
          <p:cNvSpPr txBox="1">
            <a:spLocks noChangeArrowheads="1"/>
          </p:cNvSpPr>
          <p:nvPr/>
        </p:nvSpPr>
        <p:spPr bwMode="auto">
          <a:xfrm>
            <a:off x="4323160" y="1976438"/>
            <a:ext cx="89296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-"/>
              <a:defRPr sz="16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b="0">
                <a:solidFill>
                  <a:srgbClr val="000000"/>
                </a:solidFill>
                <a:latin typeface="Calibri" panose="020F0502020204030204" pitchFamily="34" charset="0"/>
              </a:rPr>
              <a:t>non</a:t>
            </a:r>
            <a:endParaRPr lang="fr-FR" altLang="fr-FR" sz="105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3813" name="Connecteur : en angle 83"/>
          <p:cNvCxnSpPr>
            <a:cxnSpLocks/>
            <a:stCxn id="36" idx="2"/>
            <a:endCxn id="42" idx="0"/>
          </p:cNvCxnSpPr>
          <p:nvPr/>
        </p:nvCxnSpPr>
        <p:spPr bwMode="auto">
          <a:xfrm rot="16200000" flipH="1">
            <a:off x="5628680" y="3692724"/>
            <a:ext cx="648890" cy="538163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B7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4" name="Connecteur : en angle 13"/>
          <p:cNvCxnSpPr>
            <a:cxnSpLocks/>
            <a:stCxn id="36" idx="2"/>
            <a:endCxn id="40" idx="0"/>
          </p:cNvCxnSpPr>
          <p:nvPr/>
        </p:nvCxnSpPr>
        <p:spPr bwMode="auto">
          <a:xfrm rot="5400000">
            <a:off x="4723805" y="3326011"/>
            <a:ext cx="648890" cy="127158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B7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5" name="ZoneTexte 81"/>
          <p:cNvSpPr txBox="1">
            <a:spLocks noChangeArrowheads="1"/>
          </p:cNvSpPr>
          <p:nvPr/>
        </p:nvSpPr>
        <p:spPr bwMode="auto">
          <a:xfrm>
            <a:off x="5953125" y="3971925"/>
            <a:ext cx="89416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-"/>
              <a:defRPr sz="16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b="0">
                <a:solidFill>
                  <a:srgbClr val="000000"/>
                </a:solidFill>
                <a:latin typeface="Calibri" panose="020F0502020204030204" pitchFamily="34" charset="0"/>
              </a:rPr>
              <a:t>oui</a:t>
            </a:r>
            <a:endParaRPr lang="fr-FR" altLang="fr-FR" sz="105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16" name="ZoneTexte 89"/>
          <p:cNvSpPr txBox="1">
            <a:spLocks noChangeArrowheads="1"/>
          </p:cNvSpPr>
          <p:nvPr/>
        </p:nvSpPr>
        <p:spPr bwMode="auto">
          <a:xfrm>
            <a:off x="3777854" y="3981450"/>
            <a:ext cx="89296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-"/>
              <a:defRPr sz="16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b="0">
                <a:solidFill>
                  <a:srgbClr val="000000"/>
                </a:solidFill>
                <a:latin typeface="Calibri" panose="020F0502020204030204" pitchFamily="34" charset="0"/>
              </a:rPr>
              <a:t>non</a:t>
            </a:r>
            <a:endParaRPr lang="fr-FR" altLang="fr-FR" sz="105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17" name="ZoneTexte 57"/>
          <p:cNvSpPr txBox="1">
            <a:spLocks noChangeArrowheads="1"/>
          </p:cNvSpPr>
          <p:nvPr/>
        </p:nvSpPr>
        <p:spPr bwMode="auto">
          <a:xfrm>
            <a:off x="5940623" y="1115616"/>
            <a:ext cx="236101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-"/>
              <a:defRPr sz="16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900" dirty="0">
                <a:solidFill>
                  <a:srgbClr val="005394"/>
                </a:solidFill>
                <a:latin typeface="Calibri" panose="020F0502020204030204" pitchFamily="34" charset="0"/>
              </a:rPr>
              <a:t>Définition</a:t>
            </a:r>
            <a:r>
              <a:rPr lang="fr-FR" altLang="fr-FR" sz="900" b="0" dirty="0">
                <a:solidFill>
                  <a:srgbClr val="005394"/>
                </a:solidFill>
                <a:latin typeface="Calibri" panose="020F0502020204030204" pitchFamily="34" charset="0"/>
              </a:rPr>
              <a:t> : Une inefficacité transfusionnelle plaquettaire constatée après deux transfusions successives définit un état réfractaire. On parle d'inefficacité transfusionnelle plaquettaire quand 1 à 24 heures après une 2</a:t>
            </a:r>
            <a:r>
              <a:rPr lang="fr-FR" altLang="fr-FR" sz="900" b="0" baseline="30000" dirty="0">
                <a:solidFill>
                  <a:srgbClr val="005394"/>
                </a:solidFill>
                <a:latin typeface="Calibri" panose="020F0502020204030204" pitchFamily="34" charset="0"/>
              </a:rPr>
              <a:t>ème</a:t>
            </a:r>
            <a:r>
              <a:rPr lang="fr-FR" altLang="fr-FR" sz="900" b="0" dirty="0">
                <a:solidFill>
                  <a:srgbClr val="005394"/>
                </a:solidFill>
                <a:latin typeface="Calibri" panose="020F0502020204030204" pitchFamily="34" charset="0"/>
              </a:rPr>
              <a:t> transfusion d'un nombre de CP adapté au poids du patient, ABO identiques, Conservées moins de 72 heures, le CCI est inférieur à 7</a:t>
            </a:r>
            <a:r>
              <a:rPr lang="fr-FR" altLang="fr-FR" sz="900" b="0" baseline="30000" dirty="0">
                <a:solidFill>
                  <a:srgbClr val="005394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8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Copyright AFSOS, version de travail du 08/03/2022</a:t>
            </a:r>
          </a:p>
        </p:txBody>
      </p:sp>
    </p:spTree>
    <p:extLst>
      <p:ext uri="{BB962C8B-B14F-4D97-AF65-F5344CB8AC3E}">
        <p14:creationId xmlns:p14="http://schemas.microsoft.com/office/powerpoint/2010/main" val="3811500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Espace réservé du texte 2"/>
          <p:cNvSpPr>
            <a:spLocks noGrp="1" noChangeArrowheads="1"/>
          </p:cNvSpPr>
          <p:nvPr>
            <p:ph idx="1"/>
          </p:nvPr>
        </p:nvSpPr>
        <p:spPr>
          <a:xfrm>
            <a:off x="1657350" y="1145754"/>
            <a:ext cx="5829300" cy="3038102"/>
          </a:xfrm>
        </p:spPr>
        <p:txBody>
          <a:bodyPr/>
          <a:lstStyle/>
          <a:p>
            <a:pPr marL="214313" indent="-214313">
              <a:buFontTx/>
              <a:buChar char="•"/>
              <a:defRPr/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Diagnostic : </a:t>
            </a:r>
            <a:r>
              <a:rPr lang="fr-FR" altLang="fr-FR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de spécificité de cette population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defRPr/>
            </a:pPr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Tx/>
              <a:buChar char="•"/>
              <a:defRPr/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Bilan étiologique : </a:t>
            </a:r>
          </a:p>
          <a:p>
            <a:pPr marL="470297" lvl="1" indent="-214313">
              <a:buFont typeface="Wingdings" panose="05000000000000000000" pitchFamily="2" charset="2"/>
              <a:buChar char="Ø"/>
              <a:defRPr/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Prévalence augmentée de syndrome myélodysplasique. En cas de thrombopénie associée à une anémie et en l’absence d’hémolyse :</a:t>
            </a:r>
          </a:p>
          <a:p>
            <a:pPr marL="470297" lvl="1" indent="-214313" algn="ctr">
              <a:buFont typeface="Wingdings" panose="05000000000000000000" pitchFamily="2" charset="2"/>
              <a:buChar char="à"/>
              <a:defRPr/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ndication de réaliser un myélogramme.</a:t>
            </a:r>
          </a:p>
          <a:p>
            <a:pPr marL="255984" lvl="1" indent="0" algn="ctr">
              <a:buNone/>
              <a:defRPr/>
            </a:pPr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0297" lvl="1" indent="-214313">
              <a:buFont typeface="Wingdings" panose="05000000000000000000" pitchFamily="2" charset="2"/>
              <a:buChar char="Ø"/>
              <a:defRPr/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Interactions médicamenteuses : Population également plus souvent </a:t>
            </a:r>
            <a:r>
              <a:rPr lang="fr-FR" alt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polymédiquée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 et polypathologique, entrainant parfois des étiologies mixtes aux thrombopénies et notamment des étiologies médicamenteuses</a:t>
            </a:r>
          </a:p>
          <a:p>
            <a:pPr marL="0" indent="0">
              <a:defRPr/>
            </a:pPr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Tx/>
              <a:buChar char="•"/>
              <a:defRPr/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Traitement et prise en charge : </a:t>
            </a:r>
            <a:r>
              <a:rPr lang="fr-FR" altLang="fr-FR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traitements symptomatiques de la thrombopénie chez les sujets âgés sont à adapter aux fragilités des patients.</a:t>
            </a:r>
          </a:p>
        </p:txBody>
      </p:sp>
      <p:sp>
        <p:nvSpPr>
          <p:cNvPr id="34819" name="Titr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1350">
                <a:cs typeface="Arial" panose="020B0604020202020204" pitchFamily="34" charset="0"/>
              </a:rPr>
              <a:t>Thrombopénie chez les sujets âgés</a:t>
            </a:r>
          </a:p>
        </p:txBody>
      </p:sp>
      <p:sp>
        <p:nvSpPr>
          <p:cNvPr id="34820" name="Espace réservé du numéro de diapositiv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"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557213" indent="-214313">
              <a:spcBef>
                <a:spcPct val="20000"/>
              </a:spcBef>
              <a:buChar char="-"/>
              <a:defRPr sz="12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857250" indent="-171450">
              <a:spcBef>
                <a:spcPct val="20000"/>
              </a:spcBef>
              <a:buChar char="-"/>
              <a:defRPr sz="105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200150" indent="-171450">
              <a:spcBef>
                <a:spcPct val="20000"/>
              </a:spcBef>
              <a:buChar char="•"/>
              <a:defRPr sz="105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1543050" indent="-171450">
              <a:spcBef>
                <a:spcPct val="20000"/>
              </a:spcBef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</a:pPr>
            <a:fld id="{089F73DA-B902-489F-8B8C-9C6C39D8E635}" type="slidenum">
              <a:rPr lang="fr-FR" altLang="fr-FR" b="0" smtClean="0">
                <a:solidFill>
                  <a:srgbClr val="863966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fr-FR" altLang="fr-FR" b="0">
              <a:solidFill>
                <a:srgbClr val="863966"/>
              </a:solidFill>
              <a:cs typeface="Arial" panose="020B0604020202020204" pitchFamily="34" charset="0"/>
            </a:endParaRPr>
          </a:p>
        </p:txBody>
      </p:sp>
      <p:sp>
        <p:nvSpPr>
          <p:cNvPr id="6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Copyright AFSOS, version de travail du 08/03/2022</a:t>
            </a:r>
          </a:p>
        </p:txBody>
      </p:sp>
    </p:spTree>
    <p:extLst>
      <p:ext uri="{BB962C8B-B14F-4D97-AF65-F5344CB8AC3E}">
        <p14:creationId xmlns:p14="http://schemas.microsoft.com/office/powerpoint/2010/main" val="2018255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1657350" y="1329929"/>
            <a:ext cx="5829300" cy="2800350"/>
          </a:xfrm>
        </p:spPr>
        <p:txBody>
          <a:bodyPr/>
          <a:lstStyle/>
          <a:p>
            <a:pPr marL="228603" indent="-228603" eaLnBrk="1" hangingPunct="1">
              <a:lnSpc>
                <a:spcPct val="90000"/>
              </a:lnSpc>
              <a:defRPr/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5 mécanismes  :</a:t>
            </a:r>
          </a:p>
          <a:p>
            <a:pPr marL="228603" indent="-228603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dirty="0">
                <a:solidFill>
                  <a:srgbClr val="ED6F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Destruction plaquettaire par auto-immunité : PTI (Purpura Thrombopénique immunologique)</a:t>
            </a:r>
          </a:p>
          <a:p>
            <a:pPr marL="228603" indent="-228603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Destruction plaquettaire par mécanisme immuno-allergique : Héparine, quinine ++</a:t>
            </a:r>
          </a:p>
          <a:p>
            <a:pPr marL="228603" indent="-228603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Destruction plaquettaire par mécanisme allo-immun : Allo-Immunisation </a:t>
            </a:r>
            <a:r>
              <a:rPr lang="fr-FR" altLang="fr-FR" dirty="0" err="1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foeto-maternelle</a:t>
            </a:r>
            <a:r>
              <a:rPr lang="fr-FR" altLang="fr-FR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28603" indent="-228603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Consommation excessive de plaquettes :</a:t>
            </a:r>
          </a:p>
          <a:p>
            <a:pPr marL="484587" lvl="1" indent="-228603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fr-FR" altLang="fr-FR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PTT (Purpura Thrombotique Thrombopénique) </a:t>
            </a:r>
          </a:p>
          <a:p>
            <a:pPr marL="484587" lvl="1" indent="-228603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fr-FR" altLang="fr-FR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CIVD</a:t>
            </a:r>
          </a:p>
          <a:p>
            <a:pPr marL="228603" indent="-228603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Hypersplénisme</a:t>
            </a:r>
          </a:p>
          <a:p>
            <a:pPr>
              <a:defRPr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3" name="Titr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1350">
                <a:cs typeface="Arial" panose="020B0604020202020204" pitchFamily="34" charset="0"/>
              </a:rPr>
              <a:t>Thrombopénies périphériques </a:t>
            </a:r>
          </a:p>
        </p:txBody>
      </p:sp>
      <p:sp>
        <p:nvSpPr>
          <p:cNvPr id="35844" name="Espace réservé du numéro de diapositiv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"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557213" indent="-214313">
              <a:spcBef>
                <a:spcPct val="20000"/>
              </a:spcBef>
              <a:buChar char="-"/>
              <a:defRPr sz="12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857250" indent="-171450">
              <a:spcBef>
                <a:spcPct val="20000"/>
              </a:spcBef>
              <a:buChar char="-"/>
              <a:defRPr sz="105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200150" indent="-171450">
              <a:spcBef>
                <a:spcPct val="20000"/>
              </a:spcBef>
              <a:buChar char="•"/>
              <a:defRPr sz="105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1543050" indent="-171450">
              <a:spcBef>
                <a:spcPct val="20000"/>
              </a:spcBef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</a:pPr>
            <a:fld id="{194792E1-8356-4DE1-B88A-FD409411A255}" type="slidenum">
              <a:rPr lang="fr-FR" altLang="fr-FR" b="0" smtClean="0">
                <a:solidFill>
                  <a:srgbClr val="863966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fr-FR" altLang="fr-FR" b="0">
              <a:solidFill>
                <a:srgbClr val="863966"/>
              </a:solidFill>
              <a:cs typeface="Arial" panose="020B0604020202020204" pitchFamily="34" charset="0"/>
            </a:endParaRPr>
          </a:p>
        </p:txBody>
      </p:sp>
      <p:sp>
        <p:nvSpPr>
          <p:cNvPr id="7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Copyright AFSOS, version de travail du 08/03/2022</a:t>
            </a:r>
          </a:p>
        </p:txBody>
      </p:sp>
    </p:spTree>
    <p:extLst>
      <p:ext uri="{BB962C8B-B14F-4D97-AF65-F5344CB8AC3E}">
        <p14:creationId xmlns:p14="http://schemas.microsoft.com/office/powerpoint/2010/main" val="3301419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STILLES.png" descr="/Users/philippe/Documents/JOBS/COMM'SANTÉ/PPT AFSOS/LINKS/LINKS PPT/PASTILLES.png">
            <a:extLst>
              <a:ext uri="{FF2B5EF4-FFF2-40B4-BE49-F238E27FC236}">
                <a16:creationId xmlns:a16="http://schemas.microsoft.com/office/drawing/2014/main" id="{F81FC596-CBB2-4EDE-B0BE-1C1C65320B5B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r="58072"/>
          <a:stretch>
            <a:fillRect/>
          </a:stretch>
        </p:blipFill>
        <p:spPr>
          <a:xfrm>
            <a:off x="1813560" y="2200197"/>
            <a:ext cx="883920" cy="92523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85C64AA-EE01-58CC-4507-F834F105C047}"/>
              </a:ext>
            </a:extLst>
          </p:cNvPr>
          <p:cNvSpPr txBox="1"/>
          <p:nvPr/>
        </p:nvSpPr>
        <p:spPr>
          <a:xfrm>
            <a:off x="1501695" y="1259769"/>
            <a:ext cx="740928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E18223"/>
                </a:solidFill>
                <a:latin typeface="Century Gothic" panose="020B0502020202020204" pitchFamily="34" charset="0"/>
              </a:rPr>
              <a:t>Création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Cancer et sommeil</a:t>
            </a:r>
          </a:p>
          <a:p>
            <a:endParaRPr lang="fr-FR" sz="1600" b="1" dirty="0">
              <a:solidFill>
                <a:srgbClr val="E18223"/>
              </a:solidFill>
              <a:latin typeface="Century Gothic" panose="020B0502020202020204" pitchFamily="34" charset="0"/>
            </a:endParaRPr>
          </a:p>
          <a:p>
            <a:r>
              <a:rPr lang="fr-FR" b="1" dirty="0">
                <a:solidFill>
                  <a:srgbClr val="E18223"/>
                </a:solidFill>
                <a:latin typeface="Century Gothic" panose="020B0502020202020204" pitchFamily="34" charset="0"/>
              </a:rPr>
              <a:t>Mises à jour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Nausées et vomissements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Neuropathie périphérique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Activité physique et 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Cancer et travail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Prise en charge des Adolescents et Jeunes Adultes (AJA)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Cancer et fertilité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Nutrition chez le patient atteint de cancer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A44FC4-7462-BC5A-88A9-B8FD37543082}"/>
              </a:ext>
            </a:extLst>
          </p:cNvPr>
          <p:cNvSpPr/>
          <p:nvPr/>
        </p:nvSpPr>
        <p:spPr>
          <a:xfrm>
            <a:off x="1562484" y="4175306"/>
            <a:ext cx="7208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7263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F5496"/>
                </a:solidFill>
                <a:latin typeface="Century Gothic" panose="020B0502020202020204" pitchFamily="34" charset="0"/>
                <a:ea typeface="Arial Unicode MS" pitchFamily="34" charset="-128"/>
              </a:rPr>
              <a:t>Et une vulgarisation de certains sujets à destination des patients en partenariat avec l’IUCC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DE4A0163-E9C4-AFD0-9098-0BEB08217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6744" y="4549015"/>
            <a:ext cx="863831" cy="5452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E7CF665-78D7-E2E0-660E-AC54595E6F41}"/>
              </a:ext>
            </a:extLst>
          </p:cNvPr>
          <p:cNvSpPr/>
          <p:nvPr/>
        </p:nvSpPr>
        <p:spPr>
          <a:xfrm>
            <a:off x="2779792" y="555695"/>
            <a:ext cx="47712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B0F0"/>
                </a:solidFill>
                <a:latin typeface="Alwyn-Light"/>
              </a:rPr>
              <a:t>LES THEMATIQUES PRESSENTIES POUR 2023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CA0065B-8920-0A2C-9CD8-332BF77EB34A}"/>
              </a:ext>
            </a:extLst>
          </p:cNvPr>
          <p:cNvSpPr/>
          <p:nvPr/>
        </p:nvSpPr>
        <p:spPr>
          <a:xfrm>
            <a:off x="2202209" y="528594"/>
            <a:ext cx="457010" cy="45701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85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1657350" y="1024569"/>
            <a:ext cx="5829300" cy="2997362"/>
          </a:xfrm>
        </p:spPr>
        <p:txBody>
          <a:bodyPr/>
          <a:lstStyle/>
          <a:p>
            <a:pPr marL="228603" indent="-228603" eaLnBrk="1" hangingPunct="1">
              <a:lnSpc>
                <a:spcPct val="90000"/>
              </a:lnSpc>
              <a:buClr>
                <a:srgbClr val="000066"/>
              </a:buClr>
              <a:defRPr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Mécanisme physiopathologique :</a:t>
            </a:r>
          </a:p>
          <a:p>
            <a:pPr marL="228603" lvl="1" indent="-228603" eaLnBrk="1" hangingPunct="1">
              <a:lnSpc>
                <a:spcPct val="90000"/>
              </a:lnSpc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fr-FR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Destruction des plaquettes accélérée par un phénomène auto-immun </a:t>
            </a:r>
          </a:p>
          <a:p>
            <a:pPr marL="0" lvl="1" indent="0" eaLnBrk="1" hangingPunct="1">
              <a:lnSpc>
                <a:spcPct val="90000"/>
              </a:lnSpc>
              <a:buClr>
                <a:srgbClr val="000066"/>
              </a:buClr>
              <a:buNone/>
              <a:defRPr/>
            </a:pPr>
            <a:r>
              <a:rPr lang="fr-FR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(+ défaut relatif de production de plaquettes avec taux de TPO anormalement bas au regard de la thrombopénie)</a:t>
            </a:r>
          </a:p>
          <a:p>
            <a:pPr marL="495306" lvl="1" indent="-190502">
              <a:buClr>
                <a:srgbClr val="000066"/>
              </a:buClr>
              <a:buNone/>
              <a:defRPr/>
            </a:pPr>
            <a:endParaRPr lang="fr-FR" sz="1334" dirty="0"/>
          </a:p>
          <a:p>
            <a:pPr marL="0" lvl="1" indent="0" eaLnBrk="1" hangingPunct="1">
              <a:lnSpc>
                <a:spcPct val="90000"/>
              </a:lnSpc>
              <a:buClr>
                <a:srgbClr val="000066"/>
              </a:buClr>
              <a:buNone/>
              <a:defRPr/>
            </a:pPr>
            <a:r>
              <a:rPr lang="fr-FR" altLang="fr-FR" dirty="0">
                <a:solidFill>
                  <a:srgbClr val="00B7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Thrombopénie isolée (</a:t>
            </a:r>
            <a:r>
              <a:rPr lang="fr-FR" dirty="0">
                <a:solidFill>
                  <a:srgbClr val="00B7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 100 G/l) </a:t>
            </a:r>
            <a:r>
              <a:rPr lang="fr-FR" altLang="fr-FR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sans anomalie des autres lignées ni macrocytose.</a:t>
            </a:r>
            <a:br>
              <a:rPr lang="fr-FR" altLang="fr-FR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b="0" i="1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(NFS + plaquettes sur tube citraté si doute sur fausse thrombopénie à l’EDTA)</a:t>
            </a:r>
          </a:p>
          <a:p>
            <a:pPr marL="0" lvl="1" indent="0" eaLnBrk="1" hangingPunct="1">
              <a:lnSpc>
                <a:spcPct val="90000"/>
              </a:lnSpc>
              <a:buClr>
                <a:srgbClr val="000066"/>
              </a:buClr>
              <a:buNone/>
              <a:defRPr/>
            </a:pPr>
            <a:endParaRPr lang="fr-FR" altLang="fr-FR" b="0" dirty="0">
              <a:solidFill>
                <a:srgbClr val="0053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3" indent="-228603">
              <a:buClr>
                <a:schemeClr val="accent1"/>
              </a:buClr>
              <a:defRPr/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Frottis sanguin normal</a:t>
            </a:r>
          </a:p>
          <a:p>
            <a:pPr marL="228603" indent="-228603">
              <a:buClr>
                <a:schemeClr val="accent1"/>
              </a:buClr>
              <a:defRPr/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Myélogramme indiqué si </a:t>
            </a:r>
          </a:p>
          <a:p>
            <a:pPr marL="228603" lvl="1" indent="-228603" eaLnBrk="1" hangingPunct="1">
              <a:lnSpc>
                <a:spcPct val="90000"/>
              </a:lnSpc>
              <a:buClr>
                <a:srgbClr val="000066"/>
              </a:buClr>
              <a:buFont typeface="Arial" panose="020B0604020202020204" pitchFamily="34" charset="0"/>
              <a:buChar char="•"/>
              <a:tabLst>
                <a:tab pos="2152650" algn="l"/>
              </a:tabLst>
              <a:defRPr/>
            </a:pPr>
            <a:r>
              <a:rPr lang="fr-FR" altLang="fr-FR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 &gt; 60 ans (avec caryotype et/ou FISH)</a:t>
            </a:r>
          </a:p>
          <a:p>
            <a:pPr marL="228603" lvl="1" indent="-228603" eaLnBrk="1" hangingPunct="1">
              <a:lnSpc>
                <a:spcPct val="90000"/>
              </a:lnSpc>
              <a:buClr>
                <a:srgbClr val="000066"/>
              </a:buClr>
              <a:buFont typeface="Arial" panose="020B0604020202020204" pitchFamily="34" charset="0"/>
              <a:buChar char="•"/>
              <a:tabLst>
                <a:tab pos="2152650" algn="l"/>
              </a:tabLst>
              <a:defRPr/>
            </a:pPr>
            <a:r>
              <a:rPr lang="fr-FR" altLang="fr-FR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Anomalie des autres lignées, anomalie au frottis sanguin</a:t>
            </a:r>
          </a:p>
          <a:p>
            <a:pPr marL="228603" lvl="1" indent="-228603" eaLnBrk="1" hangingPunct="1">
              <a:lnSpc>
                <a:spcPct val="90000"/>
              </a:lnSpc>
              <a:buClr>
                <a:srgbClr val="000066"/>
              </a:buClr>
              <a:buFont typeface="Arial" panose="020B0604020202020204" pitchFamily="34" charset="0"/>
              <a:buChar char="•"/>
              <a:tabLst>
                <a:tab pos="2152650" algn="l"/>
              </a:tabLst>
              <a:defRPr/>
            </a:pPr>
            <a:r>
              <a:rPr lang="fr-FR" altLang="fr-FR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Organomégalie</a:t>
            </a:r>
          </a:p>
          <a:p>
            <a:pPr marL="228603" lvl="1" indent="-228603" eaLnBrk="1" hangingPunct="1">
              <a:lnSpc>
                <a:spcPct val="90000"/>
              </a:lnSpc>
              <a:buClr>
                <a:srgbClr val="000066"/>
              </a:buClr>
              <a:buFont typeface="Arial" panose="020B0604020202020204" pitchFamily="34" charset="0"/>
              <a:buChar char="•"/>
              <a:tabLst>
                <a:tab pos="2152650" algn="l"/>
              </a:tabLst>
              <a:defRPr/>
            </a:pPr>
            <a:r>
              <a:rPr lang="fr-FR" altLang="fr-FR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Absence de réponse à un traitement de première ligne</a:t>
            </a:r>
          </a:p>
          <a:p>
            <a:pPr marL="0" indent="0">
              <a:buClr>
                <a:schemeClr val="accent1"/>
              </a:buClr>
              <a:defRPr/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Résultat attendu </a:t>
            </a:r>
            <a:r>
              <a:rPr lang="fr-FR" altLang="fr-FR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altLang="fr-FR" dirty="0" err="1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Moëlle</a:t>
            </a:r>
            <a:r>
              <a:rPr lang="fr-FR" altLang="fr-FR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riche en mégacaryocytes non dystrophiques</a:t>
            </a:r>
          </a:p>
          <a:p>
            <a:pPr marL="228603" indent="-228603">
              <a:buClr>
                <a:schemeClr val="accent1"/>
              </a:buClr>
              <a:defRPr/>
            </a:pPr>
            <a:endParaRPr lang="fr-FR" altLang="fr-FR" dirty="0">
              <a:solidFill>
                <a:srgbClr val="0053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95306" lvl="1" indent="-190502">
              <a:buClr>
                <a:srgbClr val="000066"/>
              </a:buClr>
              <a:buNone/>
              <a:defRPr/>
            </a:pPr>
            <a:endParaRPr lang="fr-FR" sz="1467" dirty="0"/>
          </a:p>
          <a:p>
            <a:pPr marL="0" indent="0" eaLnBrk="1" hangingPunct="1">
              <a:lnSpc>
                <a:spcPct val="90000"/>
              </a:lnSpc>
              <a:defRPr/>
            </a:pPr>
            <a:endParaRPr lang="fr-FR" altLang="fr-FR" dirty="0">
              <a:solidFill>
                <a:srgbClr val="0053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7" name="Titr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1350">
                <a:cs typeface="Arial" panose="020B0604020202020204" pitchFamily="34" charset="0"/>
              </a:rPr>
              <a:t>PTI : définition et généralités </a:t>
            </a:r>
          </a:p>
        </p:txBody>
      </p:sp>
      <p:sp>
        <p:nvSpPr>
          <p:cNvPr id="36868" name="Espace réservé du numéro de diapositiv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"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557213" indent="-214313">
              <a:spcBef>
                <a:spcPct val="20000"/>
              </a:spcBef>
              <a:buChar char="-"/>
              <a:defRPr sz="12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857250" indent="-171450">
              <a:spcBef>
                <a:spcPct val="20000"/>
              </a:spcBef>
              <a:buChar char="-"/>
              <a:defRPr sz="105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200150" indent="-171450">
              <a:spcBef>
                <a:spcPct val="20000"/>
              </a:spcBef>
              <a:buChar char="•"/>
              <a:defRPr sz="105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1543050" indent="-171450">
              <a:spcBef>
                <a:spcPct val="20000"/>
              </a:spcBef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</a:pPr>
            <a:fld id="{BFD48193-4F10-48ED-BDDA-2269A0D7579E}" type="slidenum">
              <a:rPr lang="fr-FR" altLang="fr-FR" b="0" smtClean="0">
                <a:solidFill>
                  <a:srgbClr val="863966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fr-FR" altLang="fr-FR" b="0">
              <a:solidFill>
                <a:srgbClr val="863966"/>
              </a:solidFill>
              <a:cs typeface="Arial" panose="020B0604020202020204" pitchFamily="34" charset="0"/>
            </a:endParaRPr>
          </a:p>
        </p:txBody>
      </p:sp>
      <p:sp>
        <p:nvSpPr>
          <p:cNvPr id="6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Copyright AFSOS, version de travail du 08/03/2022</a:t>
            </a:r>
          </a:p>
        </p:txBody>
      </p:sp>
    </p:spTree>
    <p:extLst>
      <p:ext uri="{BB962C8B-B14F-4D97-AF65-F5344CB8AC3E}">
        <p14:creationId xmlns:p14="http://schemas.microsoft.com/office/powerpoint/2010/main" val="1432884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1657350" y="1383506"/>
            <a:ext cx="5829300" cy="2800350"/>
          </a:xfrm>
        </p:spPr>
        <p:txBody>
          <a:bodyPr/>
          <a:lstStyle/>
          <a:p>
            <a:pPr marL="495306" lvl="1" indent="-190502">
              <a:buClr>
                <a:srgbClr val="000066"/>
              </a:buClr>
              <a:buNone/>
              <a:defRPr/>
            </a:pPr>
            <a:endParaRPr lang="fr-FR" sz="1334" dirty="0"/>
          </a:p>
          <a:p>
            <a:pPr marL="228603" indent="-228603" eaLnBrk="1" hangingPunct="1">
              <a:lnSpc>
                <a:spcPct val="90000"/>
              </a:lnSpc>
              <a:buClr>
                <a:srgbClr val="000066"/>
              </a:buClr>
              <a:defRPr/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Plaquettes &lt; 30 G/L </a:t>
            </a:r>
            <a:r>
              <a:rPr lang="fr-FR" altLang="fr-FR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(Schéma page suivante)</a:t>
            </a:r>
          </a:p>
          <a:p>
            <a:pPr marL="228603" indent="-228603">
              <a:lnSpc>
                <a:spcPct val="95000"/>
              </a:lnSpc>
              <a:spcBef>
                <a:spcPct val="0"/>
              </a:spcBef>
              <a:buClr>
                <a:srgbClr val="000066"/>
              </a:buClr>
              <a:defRPr/>
            </a:pPr>
            <a:endParaRPr lang="fr-FR" altLang="fr-FR" sz="1600" dirty="0"/>
          </a:p>
          <a:p>
            <a:pPr marL="228603" indent="-228603" eaLnBrk="1" hangingPunct="1">
              <a:lnSpc>
                <a:spcPct val="90000"/>
              </a:lnSpc>
              <a:buClr>
                <a:srgbClr val="000066"/>
              </a:buClr>
              <a:defRPr/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Plaquettes &lt; 50 G/L et &gt; 30G/L</a:t>
            </a:r>
          </a:p>
          <a:p>
            <a:pPr marL="200025" lvl="1" indent="-200025" eaLnBrk="1" hangingPunct="1">
              <a:lnSpc>
                <a:spcPct val="90000"/>
              </a:lnSpc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Saignement actif ou en cas de risque hémorragique</a:t>
            </a:r>
          </a:p>
          <a:p>
            <a:pPr marL="200025" lvl="1" indent="-200025" eaLnBrk="1" hangingPunct="1">
              <a:lnSpc>
                <a:spcPct val="90000"/>
              </a:lnSpc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Prise d’un traitement perturbant l’hémostase (anti-agrégant ou anti-coagulant) </a:t>
            </a:r>
          </a:p>
          <a:p>
            <a:pPr marL="200025" lvl="1" indent="-200025" eaLnBrk="1" hangingPunct="1">
              <a:lnSpc>
                <a:spcPct val="90000"/>
              </a:lnSpc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Existence d’une comorbidité (</a:t>
            </a:r>
            <a:r>
              <a:rPr lang="fr-FR" altLang="fr-FR" sz="1050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HTA/IR/malformation vasculaire connue…</a:t>
            </a:r>
            <a:r>
              <a:rPr lang="fr-FR" altLang="fr-FR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00025" lvl="1" indent="-200025" eaLnBrk="1" hangingPunct="1">
              <a:lnSpc>
                <a:spcPct val="90000"/>
              </a:lnSpc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 &gt; 70 ans</a:t>
            </a:r>
          </a:p>
          <a:p>
            <a:pPr marL="200025" lvl="1" indent="-200025" eaLnBrk="1" hangingPunct="1">
              <a:lnSpc>
                <a:spcPct val="90000"/>
              </a:lnSpc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Avant un geste chirurgical</a:t>
            </a:r>
          </a:p>
          <a:p>
            <a:pPr marL="200025" lvl="1" indent="-200025" eaLnBrk="1" hangingPunct="1">
              <a:lnSpc>
                <a:spcPct val="90000"/>
              </a:lnSpc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fin de grossesse en vue d’une préparation à l’accouchement</a:t>
            </a:r>
          </a:p>
          <a:p>
            <a:pPr marL="228603" indent="-228603">
              <a:buClr>
                <a:schemeClr val="accent1"/>
              </a:buClr>
              <a:defRPr/>
            </a:pPr>
            <a:endParaRPr lang="fr-FR" altLang="fr-FR" dirty="0">
              <a:solidFill>
                <a:srgbClr val="0053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95306" lvl="1" indent="-190502">
              <a:buClr>
                <a:srgbClr val="000066"/>
              </a:buClr>
              <a:buNone/>
              <a:defRPr/>
            </a:pPr>
            <a:endParaRPr lang="fr-FR" sz="1467" dirty="0"/>
          </a:p>
          <a:p>
            <a:pPr marL="228603" indent="-228603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fr-FR" altLang="fr-FR" dirty="0">
              <a:solidFill>
                <a:srgbClr val="0053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1" name="Titr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1350">
                <a:cs typeface="Arial" panose="020B0604020202020204" pitchFamily="34" charset="0"/>
              </a:rPr>
              <a:t>Indications thérapeutiques</a:t>
            </a:r>
          </a:p>
        </p:txBody>
      </p:sp>
      <p:sp>
        <p:nvSpPr>
          <p:cNvPr id="37892" name="Espace réservé du numéro de diapositiv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"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557213" indent="-214313">
              <a:spcBef>
                <a:spcPct val="20000"/>
              </a:spcBef>
              <a:buChar char="-"/>
              <a:defRPr sz="12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857250" indent="-171450">
              <a:spcBef>
                <a:spcPct val="20000"/>
              </a:spcBef>
              <a:buChar char="-"/>
              <a:defRPr sz="105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200150" indent="-171450">
              <a:spcBef>
                <a:spcPct val="20000"/>
              </a:spcBef>
              <a:buChar char="•"/>
              <a:defRPr sz="105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1543050" indent="-171450">
              <a:spcBef>
                <a:spcPct val="20000"/>
              </a:spcBef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</a:pPr>
            <a:fld id="{0CFA2BCD-F02B-4A40-AE06-B5A49ACA3525}" type="slidenum">
              <a:rPr lang="fr-FR" altLang="fr-FR" b="0" smtClean="0">
                <a:solidFill>
                  <a:srgbClr val="863966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fr-FR" altLang="fr-FR" b="0">
              <a:solidFill>
                <a:srgbClr val="863966"/>
              </a:solidFill>
              <a:cs typeface="Arial" panose="020B0604020202020204" pitchFamily="34" charset="0"/>
            </a:endParaRPr>
          </a:p>
        </p:txBody>
      </p:sp>
      <p:sp>
        <p:nvSpPr>
          <p:cNvPr id="7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Copyright AFSOS, version de travail du 08/03/2022</a:t>
            </a:r>
          </a:p>
        </p:txBody>
      </p:sp>
    </p:spTree>
    <p:extLst>
      <p:ext uri="{BB962C8B-B14F-4D97-AF65-F5344CB8AC3E}">
        <p14:creationId xmlns:p14="http://schemas.microsoft.com/office/powerpoint/2010/main" val="1362703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Annexe : Score hémorragique PTI  </a:t>
            </a:r>
          </a:p>
        </p:txBody>
      </p:sp>
      <p:sp>
        <p:nvSpPr>
          <p:cNvPr id="3891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557213" indent="-214313">
              <a:spcBef>
                <a:spcPct val="20000"/>
              </a:spcBef>
              <a:buChar char="-"/>
              <a:defRPr sz="12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857250" indent="-171450">
              <a:spcBef>
                <a:spcPct val="20000"/>
              </a:spcBef>
              <a:buChar char="-"/>
              <a:defRPr sz="105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200150" indent="-171450">
              <a:spcBef>
                <a:spcPct val="20000"/>
              </a:spcBef>
              <a:buChar char="•"/>
              <a:defRPr sz="105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1543050" indent="-171450">
              <a:spcBef>
                <a:spcPct val="20000"/>
              </a:spcBef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</a:pPr>
            <a:fld id="{D015F8BB-92A5-4D11-90E5-65506B0AF4DB}" type="slidenum">
              <a:rPr lang="fr-FR" altLang="fr-FR" b="0" smtClean="0">
                <a:solidFill>
                  <a:srgbClr val="770980"/>
                </a:solidFill>
              </a:rPr>
              <a:pPr>
                <a:spcBef>
                  <a:spcPct val="0"/>
                </a:spcBef>
              </a:pPr>
              <a:t>22</a:t>
            </a:fld>
            <a:endParaRPr lang="fr-FR" altLang="fr-FR" b="0">
              <a:solidFill>
                <a:srgbClr val="77098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Copyright AFSOS, version de travail du 08/03/2022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709738" y="1113235"/>
          <a:ext cx="5199460" cy="3038630"/>
        </p:xfrm>
        <a:graphic>
          <a:graphicData uri="http://schemas.openxmlformats.org/drawingml/2006/table">
            <a:tbl>
              <a:tblPr/>
              <a:tblGrid>
                <a:gridCol w="2383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6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9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521"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defRPr sz="1600" b="1">
                          <a:solidFill>
                            <a:srgbClr val="00B7A0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9pPr>
                    </a:lstStyle>
                    <a:p>
                      <a:pPr marL="66675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5394"/>
                          </a:solidFill>
                          <a:effectLst/>
                          <a:latin typeface="Calibri" panose="020F0502020204030204" pitchFamily="34" charset="0"/>
                          <a:ea typeface="Geneva"/>
                          <a:cs typeface="Calibri" panose="020F0502020204030204" pitchFamily="34" charset="0"/>
                        </a:rPr>
                        <a:t>Age &gt; 65 ans</a:t>
                      </a:r>
                    </a:p>
                    <a:p>
                      <a:pPr marL="66675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5394"/>
                          </a:solidFill>
                          <a:effectLst/>
                          <a:latin typeface="Calibri" panose="020F0502020204030204" pitchFamily="34" charset="0"/>
                          <a:ea typeface="Geneva"/>
                          <a:cs typeface="Calibri" panose="020F0502020204030204" pitchFamily="34" charset="0"/>
                        </a:rPr>
                        <a:t>Age &gt; 75 ans</a:t>
                      </a:r>
                    </a:p>
                  </a:txBody>
                  <a:tcPr marL="32489" marR="32489" marT="16049" marB="1604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 b="1">
                          <a:solidFill>
                            <a:srgbClr val="00B7A0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5394"/>
                          </a:solidFill>
                          <a:effectLst/>
                          <a:latin typeface="Calibri" panose="020F0502020204030204" pitchFamily="34" charset="0"/>
                          <a:ea typeface="Geneva"/>
                          <a:cs typeface="Calibri" panose="020F0502020204030204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5394"/>
                          </a:solidFill>
                          <a:effectLst/>
                          <a:latin typeface="Calibri" panose="020F0502020204030204" pitchFamily="34" charset="0"/>
                          <a:ea typeface="Genev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32489" marR="32489" marT="16049" marB="1604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defRPr sz="1600" b="1">
                          <a:solidFill>
                            <a:srgbClr val="00B7A0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9pPr>
                    </a:lstStyle>
                    <a:p>
                      <a:pPr marL="66675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5394"/>
                          </a:solidFill>
                          <a:effectLst/>
                          <a:latin typeface="Calibri" panose="020F0502020204030204" pitchFamily="34" charset="0"/>
                          <a:ea typeface="Geneva"/>
                          <a:cs typeface="Calibri" panose="020F0502020204030204" pitchFamily="34" charset="0"/>
                        </a:rPr>
                        <a:t>Ménométrorragies sans déglobulisation</a:t>
                      </a:r>
                    </a:p>
                    <a:p>
                      <a:pPr marL="66675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5394"/>
                          </a:solidFill>
                          <a:effectLst/>
                          <a:latin typeface="Calibri" panose="020F0502020204030204" pitchFamily="34" charset="0"/>
                          <a:ea typeface="Geneva"/>
                          <a:cs typeface="Calibri" panose="020F0502020204030204" pitchFamily="34" charset="0"/>
                        </a:rPr>
                        <a:t> Ménométrorragies avec perte Hb&gt;2g</a:t>
                      </a:r>
                    </a:p>
                  </a:txBody>
                  <a:tcPr marL="32489" marR="32489" marT="16049" marB="1604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defRPr sz="1600" b="1">
                          <a:solidFill>
                            <a:srgbClr val="00B7A0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9pPr>
                    </a:lstStyle>
                    <a:p>
                      <a:pPr marL="66675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5394"/>
                          </a:solidFill>
                          <a:effectLst/>
                          <a:latin typeface="Calibri" panose="020F0502020204030204" pitchFamily="34" charset="0"/>
                          <a:ea typeface="Geneva"/>
                          <a:cs typeface="Calibri" panose="020F0502020204030204" pitchFamily="34" charset="0"/>
                        </a:rPr>
                        <a:t>4</a:t>
                      </a:r>
                    </a:p>
                    <a:p>
                      <a:pPr marL="66675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5394"/>
                          </a:solidFill>
                          <a:effectLst/>
                          <a:latin typeface="Calibri" panose="020F0502020204030204" pitchFamily="34" charset="0"/>
                          <a:ea typeface="Geneva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32489" marR="32489" marT="16049" marB="1604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7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 b="1">
                          <a:solidFill>
                            <a:srgbClr val="00B7A0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5394"/>
                          </a:solidFill>
                          <a:effectLst/>
                          <a:latin typeface="Calibri" panose="020F0502020204030204" pitchFamily="34" charset="0"/>
                          <a:ea typeface="Trebuchet MS" panose="020B0603020202020204" pitchFamily="34" charset="0"/>
                          <a:cs typeface="Calibri" panose="020F0502020204030204" pitchFamily="34" charset="0"/>
                        </a:rPr>
                        <a:t> Purpura cutané localisé*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5394"/>
                          </a:solidFill>
                          <a:effectLst/>
                          <a:latin typeface="Calibri" panose="020F0502020204030204" pitchFamily="34" charset="0"/>
                          <a:ea typeface="Trebuchet MS" panose="020B0603020202020204" pitchFamily="34" charset="0"/>
                          <a:cs typeface="Calibri" panose="020F0502020204030204" pitchFamily="34" charset="0"/>
                        </a:rPr>
                        <a:t>Purpura ecchymotique localisé*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5394"/>
                          </a:solidFill>
                          <a:effectLst/>
                          <a:latin typeface="Calibri" panose="020F0502020204030204" pitchFamily="34" charset="0"/>
                          <a:ea typeface="Trebuchet MS" panose="020B060302020202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5394"/>
                          </a:solidFill>
                          <a:effectLst/>
                          <a:latin typeface="Calibri" panose="020F0502020204030204" pitchFamily="34" charset="0"/>
                          <a:ea typeface="Trebuchet MS" panose="020B0603020202020204" pitchFamily="34" charset="0"/>
                          <a:cs typeface="Calibri" panose="020F0502020204030204" pitchFamily="34" charset="0"/>
                        </a:rPr>
                        <a:t>Purpura pétéchial 2 localisations (ex : thorax + jambes)*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800" b="0" i="0" u="none" strike="noStrike" cap="none" normalizeH="0" baseline="0">
                        <a:ln>
                          <a:noFill/>
                        </a:ln>
                        <a:solidFill>
                          <a:srgbClr val="005394"/>
                        </a:solidFill>
                        <a:effectLst/>
                        <a:latin typeface="Calibri" panose="020F0502020204030204" pitchFamily="34" charset="0"/>
                        <a:ea typeface="Trebuchet MS" panose="020B0603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5394"/>
                          </a:solidFill>
                          <a:effectLst/>
                          <a:latin typeface="Calibri" panose="020F0502020204030204" pitchFamily="34" charset="0"/>
                          <a:ea typeface="Trebuchet MS" panose="020B0603020202020204" pitchFamily="34" charset="0"/>
                          <a:cs typeface="Calibri" panose="020F0502020204030204" pitchFamily="34" charset="0"/>
                        </a:rPr>
                        <a:t>Purpura généralisé ou extensif sous traitement*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800" b="0" i="0" u="none" strike="noStrike" cap="none" normalizeH="0" baseline="0">
                        <a:ln>
                          <a:noFill/>
                        </a:ln>
                        <a:solidFill>
                          <a:srgbClr val="005394"/>
                        </a:solidFill>
                        <a:effectLst/>
                        <a:latin typeface="Calibri" panose="020F0502020204030204" pitchFamily="34" charset="0"/>
                        <a:ea typeface="Trebuchet MS" panose="020B0603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5394"/>
                          </a:solidFill>
                          <a:effectLst/>
                          <a:latin typeface="Calibri" panose="020F0502020204030204" pitchFamily="34" charset="0"/>
                          <a:ea typeface="Trebuchet MS" panose="020B0603020202020204" pitchFamily="34" charset="0"/>
                          <a:cs typeface="Calibri" panose="020F0502020204030204" pitchFamily="34" charset="0"/>
                        </a:rPr>
                        <a:t>Purpura ecchymotique diffus*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 b="1">
                          <a:solidFill>
                            <a:srgbClr val="00B7A0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539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539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700" b="1" i="0" u="none" strike="noStrike" cap="none" normalizeH="0" baseline="0">
                        <a:ln>
                          <a:noFill/>
                        </a:ln>
                        <a:solidFill>
                          <a:srgbClr val="00539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700" b="1" i="0" u="none" strike="noStrike" cap="none" normalizeH="0" baseline="0">
                        <a:ln>
                          <a:noFill/>
                        </a:ln>
                        <a:solidFill>
                          <a:srgbClr val="00539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539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700" b="1" i="0" u="none" strike="noStrike" cap="none" normalizeH="0" baseline="0">
                        <a:ln>
                          <a:noFill/>
                        </a:ln>
                        <a:solidFill>
                          <a:srgbClr val="00539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539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700" b="1" i="0" u="none" strike="noStrike" cap="none" normalizeH="0" baseline="0">
                        <a:ln>
                          <a:noFill/>
                        </a:ln>
                        <a:solidFill>
                          <a:srgbClr val="00539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539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fr-FR" altLang="fr-FR" sz="600" b="0" i="0" u="none" strike="noStrike" cap="none" normalizeH="0" baseline="0">
                        <a:ln>
                          <a:noFill/>
                        </a:ln>
                        <a:solidFill>
                          <a:srgbClr val="00539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89" marR="32489" marT="16049" marB="1604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defRPr sz="1600" b="1">
                          <a:solidFill>
                            <a:srgbClr val="00B7A0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9pPr>
                    </a:lstStyle>
                    <a:p>
                      <a:pPr marL="66675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5394"/>
                          </a:solidFill>
                          <a:effectLst/>
                          <a:latin typeface="Calibri" panose="020F0502020204030204" pitchFamily="34" charset="0"/>
                          <a:ea typeface="Geneva"/>
                          <a:cs typeface="Calibri" panose="020F0502020204030204" pitchFamily="34" charset="0"/>
                        </a:rPr>
                        <a:t>Hémorragie digestive sans perte Hb</a:t>
                      </a:r>
                    </a:p>
                    <a:p>
                      <a:pPr marL="66675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5394"/>
                          </a:solidFill>
                          <a:effectLst/>
                          <a:latin typeface="Calibri" panose="020F0502020204030204" pitchFamily="34" charset="0"/>
                          <a:ea typeface="Geneva"/>
                          <a:cs typeface="Calibri" panose="020F0502020204030204" pitchFamily="34" charset="0"/>
                        </a:rPr>
                        <a:t>Hémorragie digestive avec perte Hb &gt; 2 g ou choc</a:t>
                      </a:r>
                    </a:p>
                  </a:txBody>
                  <a:tcPr marL="32489" marR="32489" marT="16049" marB="1604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defRPr sz="1600" b="1">
                          <a:solidFill>
                            <a:srgbClr val="00B7A0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9pPr>
                    </a:lstStyle>
                    <a:p>
                      <a:pPr marL="66675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5394"/>
                          </a:solidFill>
                          <a:effectLst/>
                          <a:latin typeface="Calibri" panose="020F0502020204030204" pitchFamily="34" charset="0"/>
                          <a:ea typeface="Geneva"/>
                          <a:cs typeface="Calibri" panose="020F0502020204030204" pitchFamily="34" charset="0"/>
                        </a:rPr>
                        <a:t>4</a:t>
                      </a:r>
                    </a:p>
                    <a:p>
                      <a:pPr marL="66675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5394"/>
                          </a:solidFill>
                          <a:effectLst/>
                          <a:latin typeface="Calibri" panose="020F0502020204030204" pitchFamily="34" charset="0"/>
                          <a:ea typeface="Geneva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32489" marR="32489" marT="16049" marB="1604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521"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defRPr sz="1600" b="1">
                          <a:solidFill>
                            <a:srgbClr val="00B7A0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9pPr>
                    </a:lstStyle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5394"/>
                          </a:solidFill>
                          <a:effectLst/>
                          <a:latin typeface="Calibri" panose="020F0502020204030204" pitchFamily="34" charset="0"/>
                          <a:ea typeface="Geneva"/>
                          <a:cs typeface="Calibri" panose="020F0502020204030204" pitchFamily="34" charset="0"/>
                        </a:rPr>
                        <a:t>Epistaxis unitalérale*</a:t>
                      </a: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5394"/>
                          </a:solidFill>
                          <a:effectLst/>
                          <a:latin typeface="Calibri" panose="020F0502020204030204" pitchFamily="34" charset="0"/>
                          <a:ea typeface="Trebuchet MS" panose="020B060302020202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800" b="0" i="0" u="none" strike="noStrike" cap="none" normalizeH="0" baseline="0">
                        <a:ln>
                          <a:noFill/>
                        </a:ln>
                        <a:solidFill>
                          <a:srgbClr val="005394"/>
                        </a:solidFill>
                        <a:effectLst/>
                        <a:latin typeface="Calibri" panose="020F0502020204030204" pitchFamily="34" charset="0"/>
                        <a:ea typeface="Trebuchet MS" panose="020B0603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5394"/>
                          </a:solidFill>
                          <a:effectLst/>
                          <a:latin typeface="Calibri" panose="020F0502020204030204" pitchFamily="34" charset="0"/>
                          <a:ea typeface="Geneva"/>
                          <a:cs typeface="Calibri" panose="020F0502020204030204" pitchFamily="34" charset="0"/>
                        </a:rPr>
                        <a:t>Epistaxis bilatérale*</a:t>
                      </a:r>
                      <a:endParaRPr kumimoji="0" lang="fr-FR" altLang="fr-FR" sz="800" b="0" i="0" u="none" strike="noStrike" cap="none" normalizeH="0" baseline="0">
                        <a:ln>
                          <a:noFill/>
                        </a:ln>
                        <a:solidFill>
                          <a:srgbClr val="005394"/>
                        </a:solidFill>
                        <a:effectLst/>
                        <a:latin typeface="Calibri" panose="020F0502020204030204" pitchFamily="34" charset="0"/>
                        <a:ea typeface="Geneva"/>
                        <a:cs typeface="Geneva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 b="1">
                          <a:solidFill>
                            <a:srgbClr val="00B7A0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539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700" b="1" i="0" u="none" strike="noStrike" cap="none" normalizeH="0" baseline="0">
                        <a:ln>
                          <a:noFill/>
                        </a:ln>
                        <a:solidFill>
                          <a:srgbClr val="00539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539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fr-FR" altLang="fr-FR" sz="600" b="0" i="0" u="none" strike="noStrike" cap="none" normalizeH="0" baseline="0">
                        <a:ln>
                          <a:noFill/>
                        </a:ln>
                        <a:solidFill>
                          <a:srgbClr val="00539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89" marR="32489" marT="16049" marB="1604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defRPr sz="1600" b="1">
                          <a:solidFill>
                            <a:srgbClr val="00B7A0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9pPr>
                    </a:lstStyle>
                    <a:p>
                      <a:pPr marL="66675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5394"/>
                          </a:solidFill>
                          <a:effectLst/>
                          <a:latin typeface="Calibri" panose="020F0502020204030204" pitchFamily="34" charset="0"/>
                          <a:ea typeface="Geneva"/>
                          <a:cs typeface="Calibri" panose="020F0502020204030204" pitchFamily="34" charset="0"/>
                        </a:rPr>
                        <a:t>Saignement au fond d’œil</a:t>
                      </a:r>
                    </a:p>
                    <a:p>
                      <a:pPr marL="66675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5394"/>
                          </a:solidFill>
                          <a:effectLst/>
                          <a:latin typeface="Calibri" panose="020F0502020204030204" pitchFamily="34" charset="0"/>
                          <a:ea typeface="Geneva"/>
                          <a:cs typeface="Calibri" panose="020F0502020204030204" pitchFamily="34" charset="0"/>
                        </a:rPr>
                        <a:t>Hémorragie cérébro-méningée	</a:t>
                      </a:r>
                    </a:p>
                  </a:txBody>
                  <a:tcPr marL="32489" marR="32489" marT="16049" marB="1604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defRPr sz="1600" b="1">
                          <a:solidFill>
                            <a:srgbClr val="00B7A0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9pPr>
                    </a:lstStyle>
                    <a:p>
                      <a:pPr marL="66675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5394"/>
                          </a:solidFill>
                          <a:effectLst/>
                          <a:latin typeface="Calibri" panose="020F0502020204030204" pitchFamily="34" charset="0"/>
                          <a:ea typeface="Geneva"/>
                          <a:cs typeface="Calibri" panose="020F0502020204030204" pitchFamily="34" charset="0"/>
                        </a:rPr>
                        <a:t>5</a:t>
                      </a:r>
                    </a:p>
                    <a:p>
                      <a:pPr marL="66675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5394"/>
                          </a:solidFill>
                          <a:effectLst/>
                          <a:latin typeface="Calibri" panose="020F0502020204030204" pitchFamily="34" charset="0"/>
                          <a:ea typeface="Geneva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32489" marR="32489" marT="16049" marB="1604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330"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defRPr sz="1600" b="1">
                          <a:solidFill>
                            <a:srgbClr val="00B7A0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9pPr>
                    </a:lstStyle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5394"/>
                          </a:solidFill>
                          <a:effectLst/>
                          <a:latin typeface="Calibri" panose="020F0502020204030204" pitchFamily="34" charset="0"/>
                          <a:ea typeface="Geneva"/>
                          <a:cs typeface="Calibri" panose="020F0502020204030204" pitchFamily="34" charset="0"/>
                        </a:rPr>
                        <a:t>Lésion purpurique intrabuccale isolée</a:t>
                      </a:r>
                    </a:p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5394"/>
                          </a:solidFill>
                          <a:effectLst/>
                          <a:latin typeface="Calibri" panose="020F0502020204030204" pitchFamily="34" charset="0"/>
                          <a:ea typeface="Geneva"/>
                          <a:cs typeface="Calibri" panose="020F0502020204030204" pitchFamily="34" charset="0"/>
                        </a:rPr>
                        <a:t>Bulles hémorragiques endobuccales Et/ou gingivorragies</a:t>
                      </a:r>
                      <a:endParaRPr kumimoji="0" lang="fr-FR" altLang="fr-FR" sz="800" b="0" i="0" u="none" strike="noStrike" cap="none" normalizeH="0" baseline="0">
                        <a:ln>
                          <a:noFill/>
                        </a:ln>
                        <a:solidFill>
                          <a:srgbClr val="005394"/>
                        </a:solidFill>
                        <a:effectLst/>
                        <a:latin typeface="Calibri" panose="020F0502020204030204" pitchFamily="34" charset="0"/>
                        <a:ea typeface="Trebuchet MS" panose="020B0603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 b="1">
                          <a:solidFill>
                            <a:srgbClr val="00B7A0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539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700" b="1" i="0" u="none" strike="noStrike" cap="none" normalizeH="0" baseline="0">
                        <a:ln>
                          <a:noFill/>
                        </a:ln>
                        <a:solidFill>
                          <a:srgbClr val="00539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539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fr-FR" altLang="fr-FR" sz="600" b="0" i="0" u="none" strike="noStrike" cap="none" normalizeH="0" baseline="0">
                        <a:ln>
                          <a:noFill/>
                        </a:ln>
                        <a:solidFill>
                          <a:srgbClr val="00539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89" marR="32489" marT="16049" marB="1604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defRPr sz="1600" b="1">
                          <a:solidFill>
                            <a:srgbClr val="00B7A0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9pPr>
                    </a:lstStyle>
                    <a:p>
                      <a:pPr marL="66675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800" b="0" i="0" u="none" strike="noStrike" cap="none" normalizeH="0" baseline="0">
                        <a:ln>
                          <a:noFill/>
                        </a:ln>
                        <a:solidFill>
                          <a:srgbClr val="005394"/>
                        </a:solidFill>
                        <a:effectLst/>
                        <a:latin typeface="Calibri" panose="020F0502020204030204" pitchFamily="34" charset="0"/>
                        <a:ea typeface="Geneva"/>
                        <a:cs typeface="Calibri" panose="020F0502020204030204" pitchFamily="34" charset="0"/>
                      </a:endParaRPr>
                    </a:p>
                  </a:txBody>
                  <a:tcPr marL="32489" marR="32489" marT="16049" marB="1604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defRPr sz="1600" b="1">
                          <a:solidFill>
                            <a:srgbClr val="00B7A0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9pPr>
                    </a:lstStyle>
                    <a:p>
                      <a:pPr marL="66675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800" b="0" i="0" u="none" strike="noStrike" cap="none" normalizeH="0" baseline="0">
                        <a:ln>
                          <a:noFill/>
                        </a:ln>
                        <a:solidFill>
                          <a:srgbClr val="005394"/>
                        </a:solidFill>
                        <a:effectLst/>
                        <a:latin typeface="Calibri" panose="020F0502020204030204" pitchFamily="34" charset="0"/>
                        <a:ea typeface="Geneva"/>
                        <a:cs typeface="Calibri" panose="020F0502020204030204" pitchFamily="34" charset="0"/>
                      </a:endParaRPr>
                    </a:p>
                  </a:txBody>
                  <a:tcPr marL="32489" marR="32489" marT="16049" marB="1604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4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 b="1">
                          <a:solidFill>
                            <a:srgbClr val="00B7A0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5394"/>
                          </a:solidFill>
                          <a:effectLst/>
                          <a:latin typeface="Calibri" panose="020F0502020204030204" pitchFamily="34" charset="0"/>
                          <a:ea typeface="Geneva"/>
                          <a:cs typeface="Calibri" panose="020F0502020204030204" pitchFamily="34" charset="0"/>
                        </a:rPr>
                        <a:t>Hématurie macroscopique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800" b="0" i="0" u="none" strike="noStrike" cap="none" normalizeH="0" baseline="0">
                        <a:ln>
                          <a:noFill/>
                        </a:ln>
                        <a:solidFill>
                          <a:srgbClr val="005394"/>
                        </a:solidFill>
                        <a:effectLst/>
                        <a:latin typeface="Calibri" panose="020F0502020204030204" pitchFamily="34" charset="0"/>
                        <a:ea typeface="Genev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5394"/>
                          </a:solidFill>
                          <a:effectLst/>
                          <a:latin typeface="Calibri" panose="020F0502020204030204" pitchFamily="34" charset="0"/>
                          <a:ea typeface="Geneva"/>
                          <a:cs typeface="Calibri" panose="020F0502020204030204" pitchFamily="34" charset="0"/>
                        </a:rPr>
                        <a:t>Hématurie macroscopique avec perte Hb &gt; 2 g/dl</a:t>
                      </a:r>
                      <a:r>
                        <a:rPr kumimoji="0" lang="fr-FR" altLang="fr-F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5394"/>
                          </a:solidFill>
                          <a:effectLst/>
                          <a:latin typeface="Calibri" panose="020F0502020204030204" pitchFamily="34" charset="0"/>
                          <a:ea typeface="Geneva"/>
                          <a:cs typeface="Calibri" panose="020F0502020204030204" pitchFamily="34" charset="0"/>
                        </a:rPr>
                        <a:t>	</a:t>
                      </a:r>
                      <a:endParaRPr kumimoji="0" lang="fr-FR" altLang="fr-FR" sz="800" b="0" i="0" u="none" strike="noStrike" cap="none" normalizeH="0" baseline="0">
                        <a:ln>
                          <a:noFill/>
                        </a:ln>
                        <a:solidFill>
                          <a:srgbClr val="005394"/>
                        </a:solidFill>
                        <a:effectLst/>
                        <a:latin typeface="Calibri" panose="020F0502020204030204" pitchFamily="34" charset="0"/>
                        <a:ea typeface="Geneva"/>
                        <a:cs typeface="Calibri" panose="020F0502020204030204" pitchFamily="34" charset="0"/>
                      </a:endParaRPr>
                    </a:p>
                  </a:txBody>
                  <a:tcPr marL="32489" marR="32489" marT="16049" marB="1604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 b="1">
                          <a:solidFill>
                            <a:srgbClr val="00B7A0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600" b="0" i="0" u="none" strike="noStrike" cap="none" normalizeH="0" baseline="0">
                          <a:ln>
                            <a:noFill/>
                          </a:ln>
                          <a:solidFill>
                            <a:srgbClr val="00539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600" b="0" i="0" u="none" strike="noStrike" cap="none" normalizeH="0" baseline="0">
                        <a:ln>
                          <a:noFill/>
                        </a:ln>
                        <a:solidFill>
                          <a:srgbClr val="00539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600" b="0" i="0" u="none" strike="noStrike" cap="none" normalizeH="0" baseline="0">
                        <a:ln>
                          <a:noFill/>
                        </a:ln>
                        <a:solidFill>
                          <a:srgbClr val="00539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600" b="0" i="0" u="none" strike="noStrike" cap="none" normalizeH="0" baseline="0">
                          <a:ln>
                            <a:noFill/>
                          </a:ln>
                          <a:solidFill>
                            <a:srgbClr val="00539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2489" marR="32489" marT="16049" marB="1604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defRPr sz="1600" b="1">
                          <a:solidFill>
                            <a:srgbClr val="00B7A0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9pPr>
                    </a:lstStyle>
                    <a:p>
                      <a:pPr marL="66675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800" b="0" i="0" u="none" strike="noStrike" cap="none" normalizeH="0" baseline="0">
                        <a:ln>
                          <a:noFill/>
                        </a:ln>
                        <a:solidFill>
                          <a:srgbClr val="005394"/>
                        </a:solidFill>
                        <a:effectLst/>
                        <a:latin typeface="Calibri" panose="020F0502020204030204" pitchFamily="34" charset="0"/>
                        <a:ea typeface="Geneva"/>
                        <a:cs typeface="Calibri" panose="020F0502020204030204" pitchFamily="34" charset="0"/>
                      </a:endParaRPr>
                    </a:p>
                  </a:txBody>
                  <a:tcPr marL="32489" marR="32489" marT="16049" marB="1604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defRPr sz="1600" b="1">
                          <a:solidFill>
                            <a:srgbClr val="00B7A0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>
                          <a:solidFill>
                            <a:srgbClr val="055095"/>
                          </a:solidFill>
                          <a:latin typeface="Arial" panose="020B0604020202020204" pitchFamily="34" charset="0"/>
                          <a:ea typeface="Geneva"/>
                          <a:cs typeface="Geneva"/>
                        </a:defRPr>
                      </a:lvl9pPr>
                    </a:lstStyle>
                    <a:p>
                      <a:pPr marL="66675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800" b="0" i="0" u="none" strike="noStrike" cap="none" normalizeH="0" baseline="0">
                        <a:ln>
                          <a:noFill/>
                        </a:ln>
                        <a:solidFill>
                          <a:srgbClr val="005394"/>
                        </a:solidFill>
                        <a:effectLst/>
                        <a:latin typeface="Calibri" panose="020F0502020204030204" pitchFamily="34" charset="0"/>
                        <a:ea typeface="Geneva"/>
                        <a:cs typeface="Calibri" panose="020F0502020204030204" pitchFamily="34" charset="0"/>
                      </a:endParaRPr>
                    </a:p>
                  </a:txBody>
                  <a:tcPr marL="32489" marR="32489" marT="16049" marB="1604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6057900" y="3624263"/>
            <a:ext cx="1106091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750" i="1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D’après</a:t>
            </a:r>
            <a:r>
              <a:rPr lang="fr-FR" sz="750" i="1" spc="34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fr-FR" sz="750" i="1" dirty="0" err="1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Khellaf</a:t>
            </a:r>
            <a:r>
              <a:rPr lang="fr-FR" sz="750" i="1" spc="34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fr-FR" sz="750" i="1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et</a:t>
            </a:r>
            <a:r>
              <a:rPr lang="fr-FR" sz="750" i="1" spc="30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fr-FR" sz="750" i="1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al</a:t>
            </a:r>
            <a:endParaRPr lang="fr-FR" sz="75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50" name="ZoneTexte 11"/>
          <p:cNvSpPr txBox="1">
            <a:spLocks noChangeArrowheads="1"/>
          </p:cNvSpPr>
          <p:nvPr/>
        </p:nvSpPr>
        <p:spPr bwMode="auto">
          <a:xfrm>
            <a:off x="1696641" y="3696891"/>
            <a:ext cx="3429000" cy="59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tabLst>
                <a:tab pos="595313" algn="l"/>
                <a:tab pos="596900" algn="l"/>
              </a:tabLst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-"/>
              <a:tabLst>
                <a:tab pos="595313" algn="l"/>
                <a:tab pos="596900" algn="l"/>
              </a:tabLst>
              <a:defRPr sz="16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-"/>
              <a:tabLst>
                <a:tab pos="595313" algn="l"/>
                <a:tab pos="596900" algn="l"/>
              </a:tabLs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595313" algn="l"/>
                <a:tab pos="5969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tabLst>
                <a:tab pos="595313" algn="l"/>
                <a:tab pos="596900" algn="l"/>
              </a:tabLs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595313" algn="l"/>
                <a:tab pos="596900" algn="l"/>
              </a:tabLs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595313" algn="l"/>
                <a:tab pos="596900" algn="l"/>
              </a:tabLs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595313" algn="l"/>
                <a:tab pos="596900" algn="l"/>
              </a:tabLs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595313" algn="l"/>
                <a:tab pos="596900" algn="l"/>
              </a:tabLs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defTabSz="685800" eaLnBrk="0" fontAlgn="base" hangingPunct="0">
              <a:spcBef>
                <a:spcPts val="994"/>
              </a:spcBef>
              <a:spcAft>
                <a:spcPct val="0"/>
              </a:spcAft>
              <a:buSzPts val="1200"/>
              <a:buFont typeface="Symbol" panose="05050102010706020507" pitchFamily="18" charset="2"/>
              <a:buChar char=""/>
            </a:pPr>
            <a:r>
              <a:rPr lang="fr-FR" altLang="fr-FR" sz="900" b="0">
                <a:solidFill>
                  <a:srgbClr val="005394"/>
                </a:solidFill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L'atteinte la plus sévère détermine le score.</a:t>
            </a:r>
          </a:p>
          <a:p>
            <a:pPr defTabSz="685800" eaLnBrk="0" fontAlgn="base" hangingPunct="0">
              <a:lnSpc>
                <a:spcPct val="95000"/>
              </a:lnSpc>
              <a:spcBef>
                <a:spcPts val="816"/>
              </a:spcBef>
              <a:spcAft>
                <a:spcPct val="0"/>
              </a:spcAft>
              <a:buSzPts val="1500"/>
              <a:buFont typeface="MS UI Gothic" panose="020B0600070205080204" pitchFamily="34" charset="-128"/>
              <a:buChar char="➔"/>
            </a:pPr>
            <a:r>
              <a:rPr lang="fr-FR" altLang="fr-FR" sz="900">
                <a:solidFill>
                  <a:srgbClr val="005394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Il est proposé de traiter le patient par Immunoglobuline I.V. lorsque le score est supérieur à 8.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545432" y="4412457"/>
            <a:ext cx="5632847" cy="359073"/>
          </a:xfrm>
          <a:prstGeom prst="rect">
            <a:avLst/>
          </a:prstGeom>
          <a:noFill/>
          <a:ln>
            <a:solidFill>
              <a:srgbClr val="005394"/>
            </a:solidFill>
          </a:ln>
        </p:spPr>
        <p:txBody>
          <a:bodyPr>
            <a:spAutoFit/>
          </a:bodyPr>
          <a:lstStyle/>
          <a:p>
            <a:pPr marL="51435" defTabSz="685800" eaLnBrk="0" fontAlgn="base" hangingPunct="0">
              <a:spcBef>
                <a:spcPts val="26"/>
              </a:spcBef>
              <a:defRPr/>
            </a:pPr>
            <a:r>
              <a:rPr lang="fr-FR" sz="900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L’importance</a:t>
            </a:r>
            <a:r>
              <a:rPr lang="fr-FR" sz="900" spc="-41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fr-FR" sz="900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de</a:t>
            </a:r>
            <a:r>
              <a:rPr lang="fr-FR" sz="900" spc="-38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fr-FR" sz="900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la</a:t>
            </a:r>
            <a:r>
              <a:rPr lang="fr-FR" sz="900" spc="-34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fr-FR" sz="900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thrombopénie</a:t>
            </a:r>
            <a:r>
              <a:rPr lang="fr-FR" sz="900" spc="-38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fr-FR" sz="900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interprétée</a:t>
            </a:r>
            <a:r>
              <a:rPr lang="fr-FR" sz="900" spc="-41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fr-FR" sz="900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isolément</a:t>
            </a:r>
            <a:r>
              <a:rPr lang="fr-FR" sz="900" spc="-30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fr-FR" sz="900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est</a:t>
            </a:r>
            <a:r>
              <a:rPr lang="fr-FR" sz="900" spc="-30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fr-FR" sz="900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un</a:t>
            </a:r>
            <a:r>
              <a:rPr lang="fr-FR" sz="900" spc="-26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fr-FR" sz="900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mauvais</a:t>
            </a:r>
            <a:r>
              <a:rPr lang="fr-FR" sz="900" spc="-34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fr-FR" sz="900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reflet</a:t>
            </a:r>
            <a:r>
              <a:rPr lang="fr-FR" sz="900" spc="-30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fr-FR" sz="900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de</a:t>
            </a:r>
            <a:r>
              <a:rPr lang="fr-FR" sz="900" spc="-41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fr-FR" sz="900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la</a:t>
            </a:r>
            <a:r>
              <a:rPr lang="fr-FR" sz="900" spc="-270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fr-FR" sz="900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gravité.</a:t>
            </a:r>
          </a:p>
          <a:p>
            <a:pPr marL="51435" defTabSz="685800" eaLnBrk="0" fontAlgn="base" hangingPunct="0">
              <a:lnSpc>
                <a:spcPts val="1043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L’élément</a:t>
            </a:r>
            <a:r>
              <a:rPr lang="fr-FR" sz="900" spc="-34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fr-FR" sz="900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essentiel</a:t>
            </a:r>
            <a:r>
              <a:rPr lang="fr-FR" sz="900" spc="-30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fr-FR" sz="900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est</a:t>
            </a:r>
            <a:r>
              <a:rPr lang="fr-FR" sz="900" spc="-30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fr-FR" sz="900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l’importance</a:t>
            </a:r>
            <a:r>
              <a:rPr lang="fr-FR" sz="900" spc="-41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fr-FR" sz="900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du</a:t>
            </a:r>
            <a:r>
              <a:rPr lang="fr-FR" sz="900" spc="-34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fr-FR" sz="900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syndrome</a:t>
            </a:r>
            <a:r>
              <a:rPr lang="fr-FR" sz="900" spc="-41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fr-FR" sz="900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 pitchFamily="34" charset="0"/>
                <a:cs typeface="Calibri" panose="020F0502020204030204" pitchFamily="34" charset="0"/>
              </a:rPr>
              <a:t>hémorragique.</a:t>
            </a:r>
          </a:p>
        </p:txBody>
      </p:sp>
    </p:spTree>
    <p:extLst>
      <p:ext uri="{BB962C8B-B14F-4D97-AF65-F5344CB8AC3E}">
        <p14:creationId xmlns:p14="http://schemas.microsoft.com/office/powerpoint/2010/main" val="3062126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1"/>
          <p:cNvSpPr>
            <a:spLocks noGrp="1" noChangeArrowheads="1"/>
          </p:cNvSpPr>
          <p:nvPr>
            <p:ph type="title"/>
          </p:nvPr>
        </p:nvSpPr>
        <p:spPr>
          <a:xfrm>
            <a:off x="1657350" y="573881"/>
            <a:ext cx="5829300" cy="628650"/>
          </a:xfrm>
        </p:spPr>
        <p:txBody>
          <a:bodyPr/>
          <a:lstStyle/>
          <a:p>
            <a:r>
              <a:rPr lang="fr-FR" altLang="fr-FR">
                <a:cs typeface="Arial" panose="020B0604020202020204" pitchFamily="34" charset="0"/>
              </a:rPr>
              <a:t>Traitement de la 1ère ligne au cours du PTI de l’adulte</a:t>
            </a:r>
            <a:br>
              <a:rPr lang="fr-FR" altLang="fr-FR">
                <a:cs typeface="Arial" panose="020B0604020202020204" pitchFamily="34" charset="0"/>
              </a:rPr>
            </a:br>
            <a:r>
              <a:rPr lang="fr-FR" altLang="fr-FR" sz="1200" i="1">
                <a:cs typeface="Arial" panose="020B0604020202020204" pitchFamily="34" charset="0"/>
              </a:rPr>
              <a:t>(incluant la prise en charge des situations d’urgence)</a:t>
            </a:r>
            <a:br>
              <a:rPr lang="fr-FR" altLang="fr-FR" i="1">
                <a:cs typeface="Arial" panose="020B0604020202020204" pitchFamily="34" charset="0"/>
              </a:rPr>
            </a:br>
            <a:endParaRPr lang="fr-FR" altLang="fr-FR" i="1">
              <a:cs typeface="Arial" panose="020B0604020202020204" pitchFamily="34" charset="0"/>
            </a:endParaRPr>
          </a:p>
        </p:txBody>
      </p:sp>
      <p:sp>
        <p:nvSpPr>
          <p:cNvPr id="39939" name="Espace réservé du numéro de diapositiv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"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557213" indent="-214313">
              <a:spcBef>
                <a:spcPct val="20000"/>
              </a:spcBef>
              <a:buChar char="-"/>
              <a:defRPr sz="12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857250" indent="-171450">
              <a:spcBef>
                <a:spcPct val="20000"/>
              </a:spcBef>
              <a:buChar char="-"/>
              <a:defRPr sz="105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200150" indent="-171450">
              <a:spcBef>
                <a:spcPct val="20000"/>
              </a:spcBef>
              <a:buChar char="•"/>
              <a:defRPr sz="105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1543050" indent="-171450">
              <a:spcBef>
                <a:spcPct val="20000"/>
              </a:spcBef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</a:pPr>
            <a:fld id="{C96A840D-3BE4-442B-8696-008DE093BA1F}" type="slidenum">
              <a:rPr lang="fr-FR" altLang="fr-FR" b="0" smtClean="0">
                <a:solidFill>
                  <a:srgbClr val="863966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fr-FR" altLang="fr-FR" b="0">
              <a:solidFill>
                <a:srgbClr val="863966"/>
              </a:solidFill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737372" y="1006078"/>
            <a:ext cx="2562225" cy="232172"/>
          </a:xfrm>
          <a:prstGeom prst="rect">
            <a:avLst/>
          </a:prstGeom>
          <a:solidFill>
            <a:srgbClr val="E7F6EF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eaLnBrk="1" hangingPunct="1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825" dirty="0">
                <a:solidFill>
                  <a:srgbClr val="000000"/>
                </a:solidFill>
              </a:rPr>
              <a:t>Diagnostic de PTI</a:t>
            </a:r>
            <a:endParaRPr lang="fr-FR" sz="825" b="0" dirty="0">
              <a:solidFill>
                <a:srgbClr val="0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182542" y="1437085"/>
            <a:ext cx="963215" cy="280988"/>
          </a:xfrm>
          <a:prstGeom prst="rect">
            <a:avLst/>
          </a:prstGeom>
          <a:solidFill>
            <a:srgbClr val="E7F6EF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eaLnBrk="1" hangingPunct="1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825" dirty="0">
                <a:solidFill>
                  <a:srgbClr val="000000"/>
                </a:solidFill>
              </a:rPr>
              <a:t>Plaquettes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825" dirty="0">
                <a:solidFill>
                  <a:srgbClr val="000000"/>
                </a:solidFill>
              </a:rPr>
              <a:t>&lt;30G/L</a:t>
            </a:r>
            <a:endParaRPr lang="fr-FR" sz="825" b="0" dirty="0">
              <a:solidFill>
                <a:srgbClr val="00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303735" y="2330054"/>
            <a:ext cx="2122884" cy="2038350"/>
          </a:xfrm>
          <a:prstGeom prst="rect">
            <a:avLst/>
          </a:prstGeom>
          <a:solidFill>
            <a:srgbClr val="E7F6EF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-"/>
              <a:defRPr sz="16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825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Score ≤8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fr-FR" altLang="fr-FR" sz="825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Prednisone :</a:t>
            </a:r>
            <a:r>
              <a:rPr lang="fr-FR" altLang="fr-FR" sz="825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1mg/kg/j pendant 3 semaines puis arrêt rapide en quelques jours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825" b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825" u="sng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Alternatives :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fr-FR" altLang="fr-FR" sz="825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Dexamethasone </a:t>
            </a:r>
            <a:r>
              <a:rPr lang="fr-FR" altLang="fr-FR" sz="825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40mg/j per os pendant 4 j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fr-FR" altLang="fr-FR" sz="825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Methylprednisolone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825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Uniquement si score proche de 8. Posologie de 15mg/kg sans dépasser 1gr à renouveler J2 et J3.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825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methylprednisolone, intérêt démontré de donner une cure de prednisone (1mg/kg/j) pendant 21 j au décours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828110" y="3486151"/>
            <a:ext cx="2040731" cy="1173956"/>
          </a:xfrm>
          <a:prstGeom prst="rect">
            <a:avLst/>
          </a:prstGeom>
          <a:solidFill>
            <a:srgbClr val="E7F6EF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ctr" eaLnBrk="1" hangingPunct="1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indent="339329" algn="l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825" dirty="0" err="1">
                <a:solidFill>
                  <a:srgbClr val="000000"/>
                </a:solidFill>
              </a:rPr>
              <a:t>IgIV</a:t>
            </a:r>
            <a:r>
              <a:rPr lang="fr-FR" sz="825" dirty="0">
                <a:solidFill>
                  <a:srgbClr val="000000"/>
                </a:solidFill>
              </a:rPr>
              <a:t> 1g/kg J1 et J2</a:t>
            </a:r>
          </a:p>
          <a:p>
            <a:pPr algn="l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825" u="sng" dirty="0">
                <a:solidFill>
                  <a:srgbClr val="000000"/>
                </a:solidFill>
              </a:rPr>
              <a:t>Et</a:t>
            </a:r>
            <a:r>
              <a:rPr lang="fr-FR" sz="825" dirty="0">
                <a:solidFill>
                  <a:srgbClr val="000000"/>
                </a:solidFill>
              </a:rPr>
              <a:t> Transfusion </a:t>
            </a:r>
            <a:r>
              <a:rPr lang="fr-FR" sz="825" b="0" dirty="0">
                <a:solidFill>
                  <a:srgbClr val="000000"/>
                </a:solidFill>
              </a:rPr>
              <a:t>de plaquettes toutes les 8 heures</a:t>
            </a:r>
          </a:p>
          <a:p>
            <a:pPr algn="l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825" u="sng" dirty="0">
                <a:solidFill>
                  <a:srgbClr val="000000"/>
                </a:solidFill>
              </a:rPr>
              <a:t>Et</a:t>
            </a:r>
            <a:r>
              <a:rPr lang="fr-FR" sz="825" dirty="0">
                <a:solidFill>
                  <a:srgbClr val="000000"/>
                </a:solidFill>
              </a:rPr>
              <a:t> </a:t>
            </a:r>
            <a:r>
              <a:rPr lang="fr-FR" sz="825" dirty="0" err="1">
                <a:solidFill>
                  <a:srgbClr val="000000"/>
                </a:solidFill>
              </a:rPr>
              <a:t>Methylprednisolone</a:t>
            </a:r>
            <a:r>
              <a:rPr lang="fr-FR" sz="825" dirty="0">
                <a:solidFill>
                  <a:srgbClr val="000000"/>
                </a:solidFill>
              </a:rPr>
              <a:t> </a:t>
            </a:r>
            <a:r>
              <a:rPr lang="fr-FR" sz="825" b="0" dirty="0">
                <a:solidFill>
                  <a:srgbClr val="000000"/>
                </a:solidFill>
              </a:rPr>
              <a:t>15mg/kg sans dépasser 1gr à J1, J2, J3</a:t>
            </a:r>
          </a:p>
          <a:p>
            <a:pPr algn="l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825" b="0" u="sng" dirty="0">
                <a:solidFill>
                  <a:srgbClr val="000000"/>
                </a:solidFill>
              </a:rPr>
              <a:t>Discuter d’ajouter : </a:t>
            </a:r>
          </a:p>
          <a:p>
            <a:pPr marL="128588" indent="-128588" algn="l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825" b="0" dirty="0">
                <a:solidFill>
                  <a:srgbClr val="000000"/>
                </a:solidFill>
              </a:rPr>
              <a:t>Vinblastine</a:t>
            </a:r>
          </a:p>
          <a:p>
            <a:pPr marL="128588" indent="-128588" algn="l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825" b="0" dirty="0">
                <a:solidFill>
                  <a:srgbClr val="000000"/>
                </a:solidFill>
              </a:rPr>
              <a:t>Agonistes de la TPO (Avis spécialisé)</a:t>
            </a:r>
          </a:p>
          <a:p>
            <a:pPr marL="128588" indent="-128588" algn="l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825" b="0" dirty="0">
                <a:solidFill>
                  <a:srgbClr val="000000"/>
                </a:solidFill>
              </a:rPr>
              <a:t>Facteur VII activé </a:t>
            </a:r>
          </a:p>
        </p:txBody>
      </p:sp>
      <p:cxnSp>
        <p:nvCxnSpPr>
          <p:cNvPr id="39944" name="Connecteur droit avec flèche 22"/>
          <p:cNvCxnSpPr>
            <a:cxnSpLocks noChangeShapeType="1"/>
          </p:cNvCxnSpPr>
          <p:nvPr/>
        </p:nvCxnSpPr>
        <p:spPr bwMode="auto">
          <a:xfrm>
            <a:off x="4469606" y="2050257"/>
            <a:ext cx="23813" cy="335756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</p:cxnSp>
      <p:cxnSp>
        <p:nvCxnSpPr>
          <p:cNvPr id="39945" name="Connecteur : en angle 13"/>
          <p:cNvCxnSpPr>
            <a:cxnSpLocks/>
            <a:stCxn id="8" idx="2"/>
            <a:endCxn id="9" idx="0"/>
          </p:cNvCxnSpPr>
          <p:nvPr/>
        </p:nvCxnSpPr>
        <p:spPr bwMode="auto">
          <a:xfrm rot="5400000">
            <a:off x="4242197" y="660797"/>
            <a:ext cx="198835" cy="1353741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B7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6" name="Connecteur : en angle 13"/>
          <p:cNvCxnSpPr>
            <a:cxnSpLocks/>
            <a:stCxn id="8" idx="2"/>
            <a:endCxn id="32" idx="0"/>
          </p:cNvCxnSpPr>
          <p:nvPr/>
        </p:nvCxnSpPr>
        <p:spPr bwMode="auto">
          <a:xfrm rot="16200000" flipH="1">
            <a:off x="5575102" y="681633"/>
            <a:ext cx="205979" cy="1319213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B7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ZoneTexte 31"/>
          <p:cNvSpPr txBox="1"/>
          <p:nvPr/>
        </p:nvSpPr>
        <p:spPr>
          <a:xfrm>
            <a:off x="5856685" y="1444228"/>
            <a:ext cx="963215" cy="280988"/>
          </a:xfrm>
          <a:prstGeom prst="rect">
            <a:avLst/>
          </a:prstGeom>
          <a:solidFill>
            <a:srgbClr val="E7F6EF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Geneva" pitchFamily="3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Geneva" pitchFamily="3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Geneva" pitchFamily="3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Geneva" pitchFamily="3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Geneva" pitchFamily="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Geneva" pitchFamily="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Geneva" pitchFamily="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Geneva" pitchFamily="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Geneva" pitchFamily="3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825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Plaquettes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825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≥30G/L</a:t>
            </a:r>
            <a:endParaRPr lang="fr-FR" altLang="fr-FR" sz="825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876800" y="1865710"/>
            <a:ext cx="2922985" cy="479822"/>
          </a:xfrm>
          <a:prstGeom prst="rect">
            <a:avLst/>
          </a:prstGeom>
          <a:solidFill>
            <a:srgbClr val="E7F6EF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eaLnBrk="1" hangingPunct="1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28588" indent="-128588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825" dirty="0">
                <a:solidFill>
                  <a:srgbClr val="000000"/>
                </a:solidFill>
              </a:rPr>
              <a:t>Abstention surveillance</a:t>
            </a:r>
          </a:p>
          <a:p>
            <a:pPr marL="128588" indent="-128588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825" b="0" dirty="0">
                <a:solidFill>
                  <a:srgbClr val="000000"/>
                </a:solidFill>
              </a:rPr>
              <a:t>Alternative : </a:t>
            </a:r>
            <a:r>
              <a:rPr lang="fr-FR" sz="825" dirty="0">
                <a:solidFill>
                  <a:srgbClr val="000000"/>
                </a:solidFill>
              </a:rPr>
              <a:t>courte cure de prednisone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825" b="0" dirty="0">
                <a:solidFill>
                  <a:srgbClr val="000000"/>
                </a:solidFill>
              </a:rPr>
              <a:t>Une réponse conforte le Dg de PTI et connaitre la réponse aux corticoïdes est utile pour la prise en charge ultérieure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950369" y="1872853"/>
            <a:ext cx="1427560" cy="233363"/>
          </a:xfrm>
          <a:prstGeom prst="rect">
            <a:avLst/>
          </a:prstGeom>
          <a:solidFill>
            <a:srgbClr val="E7F6EF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ctr" eaLnBrk="1" hangingPunct="1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825" dirty="0">
                <a:solidFill>
                  <a:srgbClr val="000000"/>
                </a:solidFill>
              </a:rPr>
              <a:t>Score hémorragique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3550444" y="3493294"/>
            <a:ext cx="2165747" cy="1408510"/>
          </a:xfrm>
          <a:prstGeom prst="rect">
            <a:avLst/>
          </a:prstGeom>
          <a:solidFill>
            <a:srgbClr val="E7F6EF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ctr" eaLnBrk="1" hangingPunct="1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indent="271463" algn="l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825" dirty="0" err="1">
                <a:solidFill>
                  <a:srgbClr val="000000"/>
                </a:solidFill>
              </a:rPr>
              <a:t>IgIV</a:t>
            </a:r>
            <a:r>
              <a:rPr lang="fr-FR" sz="825" dirty="0">
                <a:solidFill>
                  <a:srgbClr val="000000"/>
                </a:solidFill>
              </a:rPr>
              <a:t> 1g/kg* </a:t>
            </a:r>
            <a:r>
              <a:rPr lang="fr-FR" sz="825" b="0" dirty="0">
                <a:solidFill>
                  <a:srgbClr val="000000"/>
                </a:solidFill>
              </a:rPr>
              <a:t>à J1 à renouveler à J3 si absence de réponse (ne pas dépasser 100g/kg/j si obésité)</a:t>
            </a:r>
          </a:p>
          <a:p>
            <a:pPr algn="l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825" b="0" dirty="0">
              <a:solidFill>
                <a:srgbClr val="000000"/>
              </a:solidFill>
            </a:endParaRPr>
          </a:p>
          <a:p>
            <a:pPr algn="l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825" b="0" u="sng" dirty="0">
                <a:solidFill>
                  <a:srgbClr val="000000"/>
                </a:solidFill>
              </a:rPr>
              <a:t>Et</a:t>
            </a:r>
            <a:r>
              <a:rPr lang="fr-FR" sz="825" b="0" dirty="0">
                <a:solidFill>
                  <a:srgbClr val="000000"/>
                </a:solidFill>
              </a:rPr>
              <a:t> </a:t>
            </a:r>
            <a:r>
              <a:rPr lang="fr-FR" sz="825" dirty="0">
                <a:solidFill>
                  <a:srgbClr val="000000"/>
                </a:solidFill>
              </a:rPr>
              <a:t>Prednisone</a:t>
            </a:r>
            <a:r>
              <a:rPr lang="fr-FR" sz="825" b="0" dirty="0">
                <a:solidFill>
                  <a:srgbClr val="000000"/>
                </a:solidFill>
              </a:rPr>
              <a:t> 1mg/kg/j pendant 21 j</a:t>
            </a:r>
          </a:p>
          <a:p>
            <a:pPr algn="l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825" b="0" dirty="0">
              <a:solidFill>
                <a:srgbClr val="000000"/>
              </a:solidFill>
            </a:endParaRPr>
          </a:p>
          <a:p>
            <a:pPr algn="l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825" b="0" dirty="0">
                <a:solidFill>
                  <a:srgbClr val="000000"/>
                </a:solidFill>
              </a:rPr>
              <a:t>* Si fonction rénale anormale ou sujet âgé, diabétique, obésité, cardiopathie, </a:t>
            </a:r>
            <a:r>
              <a:rPr lang="fr-FR" sz="825" b="0" dirty="0" err="1">
                <a:solidFill>
                  <a:srgbClr val="000000"/>
                </a:solidFill>
              </a:rPr>
              <a:t>IgIV</a:t>
            </a:r>
            <a:r>
              <a:rPr lang="fr-FR" sz="825" b="0" dirty="0">
                <a:solidFill>
                  <a:srgbClr val="000000"/>
                </a:solidFill>
              </a:rPr>
              <a:t> à la dose de 0,4g/kg/j de J1 à J5 (dose cumulative maximale 2g/kg) avec contrôle rapproché de la fonction rénale </a:t>
            </a:r>
            <a:endParaRPr lang="fr-FR" sz="788" b="0" dirty="0">
              <a:solidFill>
                <a:srgbClr val="00000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4889897" y="2893219"/>
            <a:ext cx="3196484" cy="416719"/>
          </a:xfrm>
          <a:prstGeom prst="rect">
            <a:avLst/>
          </a:prstGeom>
          <a:solidFill>
            <a:srgbClr val="E7F6EF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ctr" eaLnBrk="1" hangingPunct="1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dirty="0">
                <a:solidFill>
                  <a:srgbClr val="000000"/>
                </a:solidFill>
              </a:rPr>
              <a:t>Urgence vitale </a:t>
            </a:r>
          </a:p>
          <a:p>
            <a:pPr marL="128588" indent="-128588" algn="l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900" b="0" dirty="0">
                <a:solidFill>
                  <a:srgbClr val="000000"/>
                </a:solidFill>
              </a:rPr>
              <a:t>Saignement cérébral,</a:t>
            </a:r>
          </a:p>
          <a:p>
            <a:pPr marL="128588" indent="-128588" algn="l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900" b="0" dirty="0">
                <a:solidFill>
                  <a:srgbClr val="000000"/>
                </a:solidFill>
              </a:rPr>
              <a:t>Saignement digestif ou gynécologique avec déglobulisation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4493419" y="2463403"/>
            <a:ext cx="650081" cy="251222"/>
          </a:xfrm>
          <a:prstGeom prst="rect">
            <a:avLst/>
          </a:prstGeom>
          <a:solidFill>
            <a:srgbClr val="E7F6EF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ctr" eaLnBrk="1" hangingPunct="1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825" dirty="0">
                <a:solidFill>
                  <a:srgbClr val="000000"/>
                </a:solidFill>
              </a:rPr>
              <a:t>Score &gt;8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4139803" y="2893219"/>
            <a:ext cx="651272" cy="416719"/>
          </a:xfrm>
          <a:prstGeom prst="rect">
            <a:avLst/>
          </a:prstGeom>
          <a:solidFill>
            <a:srgbClr val="E7F6EF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ctr" eaLnBrk="1" hangingPunct="1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825" dirty="0">
                <a:solidFill>
                  <a:srgbClr val="000000"/>
                </a:solidFill>
              </a:rPr>
              <a:t>Pas d’urgence vitale </a:t>
            </a:r>
          </a:p>
        </p:txBody>
      </p:sp>
      <p:cxnSp>
        <p:nvCxnSpPr>
          <p:cNvPr id="39954" name="Connecteur droit avec flèche 64"/>
          <p:cNvCxnSpPr>
            <a:cxnSpLocks noChangeShapeType="1"/>
            <a:stCxn id="9" idx="2"/>
            <a:endCxn id="40" idx="0"/>
          </p:cNvCxnSpPr>
          <p:nvPr/>
        </p:nvCxnSpPr>
        <p:spPr bwMode="auto">
          <a:xfrm>
            <a:off x="3664744" y="1718073"/>
            <a:ext cx="0" cy="154781"/>
          </a:xfrm>
          <a:prstGeom prst="straightConnector1">
            <a:avLst/>
          </a:prstGeom>
          <a:noFill/>
          <a:ln w="9525" algn="ctr">
            <a:solidFill>
              <a:srgbClr val="00B7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5" name="Connecteur droit avec flèche 64"/>
          <p:cNvCxnSpPr>
            <a:cxnSpLocks noChangeShapeType="1"/>
            <a:stCxn id="32" idx="2"/>
            <a:endCxn id="39" idx="0"/>
          </p:cNvCxnSpPr>
          <p:nvPr/>
        </p:nvCxnSpPr>
        <p:spPr bwMode="auto">
          <a:xfrm>
            <a:off x="6337697" y="1725216"/>
            <a:ext cx="0" cy="140494"/>
          </a:xfrm>
          <a:prstGeom prst="straightConnector1">
            <a:avLst/>
          </a:prstGeom>
          <a:noFill/>
          <a:ln w="9525" algn="ctr">
            <a:solidFill>
              <a:srgbClr val="00B7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6" name="Connecteur droit avec flèche 64"/>
          <p:cNvCxnSpPr>
            <a:cxnSpLocks noChangeShapeType="1"/>
            <a:stCxn id="48" idx="2"/>
          </p:cNvCxnSpPr>
          <p:nvPr/>
        </p:nvCxnSpPr>
        <p:spPr bwMode="auto">
          <a:xfrm>
            <a:off x="4464844" y="3309937"/>
            <a:ext cx="0" cy="176213"/>
          </a:xfrm>
          <a:prstGeom prst="straightConnector1">
            <a:avLst/>
          </a:prstGeom>
          <a:noFill/>
          <a:ln w="9525" algn="ctr">
            <a:solidFill>
              <a:srgbClr val="00B7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7" name="Connecteur : en angle 13"/>
          <p:cNvCxnSpPr>
            <a:cxnSpLocks/>
            <a:stCxn id="40" idx="2"/>
            <a:endCxn id="47" idx="0"/>
          </p:cNvCxnSpPr>
          <p:nvPr/>
        </p:nvCxnSpPr>
        <p:spPr bwMode="auto">
          <a:xfrm rot="16200000" flipH="1">
            <a:off x="4063008" y="1707952"/>
            <a:ext cx="357188" cy="1153716"/>
          </a:xfrm>
          <a:prstGeom prst="bentConnector3">
            <a:avLst>
              <a:gd name="adj1" fmla="val 32977"/>
            </a:avLst>
          </a:prstGeom>
          <a:noFill/>
          <a:ln w="9525" algn="ctr">
            <a:solidFill>
              <a:srgbClr val="00B7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8" name="Connecteur : en angle 13"/>
          <p:cNvCxnSpPr>
            <a:cxnSpLocks/>
            <a:stCxn id="40" idx="2"/>
            <a:endCxn id="15" idx="0"/>
          </p:cNvCxnSpPr>
          <p:nvPr/>
        </p:nvCxnSpPr>
        <p:spPr bwMode="auto">
          <a:xfrm rot="5400000">
            <a:off x="2902744" y="1568053"/>
            <a:ext cx="223838" cy="1300163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B7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9" name="Connecteur : en angle 13"/>
          <p:cNvCxnSpPr>
            <a:cxnSpLocks/>
            <a:stCxn id="47" idx="2"/>
            <a:endCxn id="46" idx="0"/>
          </p:cNvCxnSpPr>
          <p:nvPr/>
        </p:nvCxnSpPr>
        <p:spPr bwMode="auto">
          <a:xfrm rot="16200000" flipH="1">
            <a:off x="5564002" y="1969082"/>
            <a:ext cx="178594" cy="1669679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B7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0" name="Connecteur : en angle 13"/>
          <p:cNvCxnSpPr>
            <a:cxnSpLocks/>
            <a:stCxn id="47" idx="2"/>
            <a:endCxn id="48" idx="0"/>
          </p:cNvCxnSpPr>
          <p:nvPr/>
        </p:nvCxnSpPr>
        <p:spPr bwMode="auto">
          <a:xfrm rot="5400000">
            <a:off x="4552355" y="2627114"/>
            <a:ext cx="178594" cy="353616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B7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1" name="Connecteur droit avec flèche 64"/>
          <p:cNvCxnSpPr>
            <a:cxnSpLocks noChangeShapeType="1"/>
            <a:endCxn id="16" idx="0"/>
          </p:cNvCxnSpPr>
          <p:nvPr/>
        </p:nvCxnSpPr>
        <p:spPr bwMode="auto">
          <a:xfrm>
            <a:off x="6848475" y="3305175"/>
            <a:ext cx="0" cy="180975"/>
          </a:xfrm>
          <a:prstGeom prst="straightConnector1">
            <a:avLst/>
          </a:prstGeom>
          <a:noFill/>
          <a:ln w="9525" algn="ctr">
            <a:solidFill>
              <a:srgbClr val="00B7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Copyright AFSOS, version de travail du 08/03/2022</a:t>
            </a:r>
          </a:p>
        </p:txBody>
      </p:sp>
    </p:spTree>
    <p:extLst>
      <p:ext uri="{BB962C8B-B14F-4D97-AF65-F5344CB8AC3E}">
        <p14:creationId xmlns:p14="http://schemas.microsoft.com/office/powerpoint/2010/main" val="2369481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Espace réservé du texte 6"/>
          <p:cNvSpPr>
            <a:spLocks noGrp="1"/>
          </p:cNvSpPr>
          <p:nvPr>
            <p:ph idx="1"/>
          </p:nvPr>
        </p:nvSpPr>
        <p:spPr>
          <a:xfrm>
            <a:off x="1657350" y="1437085"/>
            <a:ext cx="5829300" cy="2800350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Anomalie de l’hémostase caractérisée par l’activation de la coagulation intravasculaire systémique (préalable au dépôt des plaquettes et de la fibrine), entraînant à la fois des thromboses, et à la fois la consommation des protéines de la coagulation, à l’origine de saignements.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fr-FR" altLang="fr-FR" dirty="0"/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Clinique : </a:t>
            </a:r>
          </a:p>
          <a:p>
            <a:pPr marL="406301" lvl="1" indent="-214313">
              <a:defRPr/>
            </a:pPr>
            <a:r>
              <a:rPr lang="fr-FR" altLang="fr-FR" sz="1050" b="0" dirty="0">
                <a:latin typeface="Calibri" panose="020F0502020204030204" pitchFamily="34" charset="0"/>
                <a:cs typeface="Calibri" panose="020F0502020204030204" pitchFamily="34" charset="0"/>
              </a:rPr>
              <a:t>Coagulopathie insidieuse et persistante initialement asymptomatique.</a:t>
            </a:r>
          </a:p>
          <a:p>
            <a:pPr marL="406301" lvl="1" indent="-214313">
              <a:defRPr/>
            </a:pPr>
            <a:r>
              <a:rPr lang="fr-FR" altLang="fr-FR" sz="1050" b="0" dirty="0">
                <a:latin typeface="Calibri" panose="020F0502020204030204" pitchFamily="34" charset="0"/>
                <a:cs typeface="Calibri" panose="020F0502020204030204" pitchFamily="34" charset="0"/>
              </a:rPr>
              <a:t>Une fois symptomatique, on retrouve dans 40% des cas des saignements importants (tumeur, métastases) ; dans 70% des cas des thromboses (veineuses, artérielles, endocardite thrombotique non-bactérienne). </a:t>
            </a:r>
          </a:p>
          <a:p>
            <a:pPr marL="406301" lvl="1" indent="-214313">
              <a:defRPr/>
            </a:pPr>
            <a:r>
              <a:rPr lang="fr-FR" altLang="fr-FR" sz="1050" b="0" dirty="0">
                <a:latin typeface="Calibri" panose="020F0502020204030204" pitchFamily="34" charset="0"/>
                <a:cs typeface="Calibri" panose="020F0502020204030204" pitchFamily="34" charset="0"/>
              </a:rPr>
              <a:t>Possible tableau d’AVC hémorragiques multifocaux faisant suite à des micro-emboles.</a:t>
            </a:r>
          </a:p>
          <a:p>
            <a:pPr marL="191988" lvl="1" indent="0">
              <a:buNone/>
              <a:defRPr/>
            </a:pPr>
            <a:endParaRPr lang="fr-FR" altLang="fr-FR" dirty="0"/>
          </a:p>
        </p:txBody>
      </p:sp>
      <p:sp>
        <p:nvSpPr>
          <p:cNvPr id="40963" name="Titr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1350">
                <a:cs typeface="Arial" panose="020B0604020202020204" pitchFamily="34" charset="0"/>
              </a:rPr>
              <a:t>La Coagulation Intra-Vasculaire Disséminée (CIVD) : Définition et clinique</a:t>
            </a:r>
          </a:p>
        </p:txBody>
      </p:sp>
      <p:sp>
        <p:nvSpPr>
          <p:cNvPr id="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Copyright AFSOS, version de travail du 08/03/2022</a:t>
            </a:r>
          </a:p>
        </p:txBody>
      </p:sp>
      <p:sp>
        <p:nvSpPr>
          <p:cNvPr id="40965" name="Espace réservé du numéro de diapositiv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"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557213" indent="-214313">
              <a:spcBef>
                <a:spcPct val="20000"/>
              </a:spcBef>
              <a:buChar char="-"/>
              <a:defRPr sz="12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857250" indent="-171450">
              <a:spcBef>
                <a:spcPct val="20000"/>
              </a:spcBef>
              <a:buChar char="-"/>
              <a:defRPr sz="105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200150" indent="-171450">
              <a:spcBef>
                <a:spcPct val="20000"/>
              </a:spcBef>
              <a:buChar char="•"/>
              <a:defRPr sz="105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1543050" indent="-171450">
              <a:spcBef>
                <a:spcPct val="20000"/>
              </a:spcBef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</a:pPr>
            <a:fld id="{1E529C85-8DFF-43C6-91B0-3C61BEAFAE1E}" type="slidenum">
              <a:rPr lang="fr-FR" altLang="fr-FR" b="0" smtClean="0">
                <a:solidFill>
                  <a:srgbClr val="863966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fr-FR" altLang="fr-FR" b="0">
              <a:solidFill>
                <a:srgbClr val="8639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93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Espace réservé du texte 6"/>
          <p:cNvSpPr>
            <a:spLocks noGrp="1" noChangeArrowheads="1"/>
          </p:cNvSpPr>
          <p:nvPr>
            <p:ph idx="1"/>
          </p:nvPr>
        </p:nvSpPr>
        <p:spPr>
          <a:xfrm>
            <a:off x="1657350" y="1383506"/>
            <a:ext cx="5829300" cy="2800350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Biologie : </a:t>
            </a:r>
          </a:p>
          <a:p>
            <a:pPr marL="160735" indent="-160735">
              <a:buFontTx/>
              <a:buChar char="-"/>
              <a:defRPr/>
            </a:pPr>
            <a:endParaRPr lang="fr-FR" altLang="fr-FR" dirty="0"/>
          </a:p>
          <a:p>
            <a:pPr marL="160735" indent="-160735">
              <a:buFontTx/>
              <a:buChar char="-"/>
              <a:defRPr/>
            </a:pPr>
            <a:endParaRPr lang="fr-FR" altLang="fr-FR" dirty="0"/>
          </a:p>
          <a:p>
            <a:pPr marL="160735" indent="-160735">
              <a:buFontTx/>
              <a:buChar char="-"/>
              <a:defRPr/>
            </a:pPr>
            <a:endParaRPr lang="fr-FR" altLang="fr-FR" dirty="0"/>
          </a:p>
          <a:p>
            <a:pPr marL="160735" indent="-160735">
              <a:buFontTx/>
              <a:buChar char="-"/>
              <a:defRPr/>
            </a:pPr>
            <a:endParaRPr lang="fr-FR" altLang="fr-FR" dirty="0"/>
          </a:p>
          <a:p>
            <a:pPr marL="160735" indent="-160735">
              <a:buFontTx/>
              <a:buChar char="-"/>
              <a:defRPr/>
            </a:pPr>
            <a:endParaRPr lang="fr-FR" altLang="fr-FR" dirty="0"/>
          </a:p>
          <a:p>
            <a:pPr marL="160735" indent="-160735">
              <a:buFontTx/>
              <a:buChar char="-"/>
              <a:defRPr/>
            </a:pPr>
            <a:endParaRPr lang="fr-FR" altLang="fr-FR" dirty="0"/>
          </a:p>
          <a:p>
            <a:pPr marL="0" indent="0">
              <a:defRPr/>
            </a:pPr>
            <a:endParaRPr lang="fr-FR" altLang="fr-FR" sz="1050" dirty="0">
              <a:solidFill>
                <a:srgbClr val="ED6F2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defRPr/>
            </a:pPr>
            <a:r>
              <a:rPr lang="fr-FR" altLang="fr-FR" sz="1050" dirty="0">
                <a:solidFill>
                  <a:srgbClr val="ED6F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NB : les tests de coagulation totale (TEG/ROTEM) permettant d’analyser si la situation globale est en faveur d’une hyper ou hypo coagulation ne sont pas actuellement recommandés en oncologie</a:t>
            </a:r>
            <a:r>
              <a:rPr lang="fr-FR" altLang="fr-FR" dirty="0"/>
              <a:t>.</a:t>
            </a:r>
          </a:p>
          <a:p>
            <a:pPr marL="160735" indent="-160735">
              <a:buFontTx/>
              <a:buChar char="-"/>
              <a:defRPr/>
            </a:pPr>
            <a:endParaRPr lang="fr-FR" altLang="fr-FR" dirty="0"/>
          </a:p>
        </p:txBody>
      </p:sp>
      <p:sp>
        <p:nvSpPr>
          <p:cNvPr id="41987" name="Titr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1350">
                <a:cs typeface="Arial" panose="020B0604020202020204" pitchFamily="34" charset="0"/>
              </a:rPr>
              <a:t>La CIVD : Bilan biologique</a:t>
            </a:r>
          </a:p>
        </p:txBody>
      </p:sp>
      <p:pic>
        <p:nvPicPr>
          <p:cNvPr id="41988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78" y="1720454"/>
            <a:ext cx="5823347" cy="155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Copyright AFSOS, version de travail du 08/03/2022</a:t>
            </a:r>
          </a:p>
        </p:txBody>
      </p:sp>
      <p:sp>
        <p:nvSpPr>
          <p:cNvPr id="41990" name="Espace réservé du numéro de diapositiv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"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557213" indent="-214313">
              <a:spcBef>
                <a:spcPct val="20000"/>
              </a:spcBef>
              <a:buChar char="-"/>
              <a:defRPr sz="12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857250" indent="-171450">
              <a:spcBef>
                <a:spcPct val="20000"/>
              </a:spcBef>
              <a:buChar char="-"/>
              <a:defRPr sz="105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200150" indent="-171450">
              <a:spcBef>
                <a:spcPct val="20000"/>
              </a:spcBef>
              <a:buChar char="•"/>
              <a:defRPr sz="105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1543050" indent="-171450">
              <a:spcBef>
                <a:spcPct val="20000"/>
              </a:spcBef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</a:pPr>
            <a:fld id="{8BB30CFB-3592-4461-A24A-DE6D556FA935}" type="slidenum">
              <a:rPr lang="fr-FR" altLang="fr-FR" b="0" smtClean="0">
                <a:solidFill>
                  <a:srgbClr val="863966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fr-FR" altLang="fr-FR" b="0">
              <a:solidFill>
                <a:srgbClr val="8639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537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re 1"/>
          <p:cNvSpPr>
            <a:spLocks noGrp="1" noChangeArrowheads="1"/>
          </p:cNvSpPr>
          <p:nvPr>
            <p:ph type="title"/>
          </p:nvPr>
        </p:nvSpPr>
        <p:spPr>
          <a:xfrm>
            <a:off x="1657350" y="519113"/>
            <a:ext cx="5829300" cy="628650"/>
          </a:xfrm>
        </p:spPr>
        <p:txBody>
          <a:bodyPr/>
          <a:lstStyle/>
          <a:p>
            <a:r>
              <a:rPr lang="fr-FR" altLang="fr-FR" sz="1350">
                <a:cs typeface="Arial" panose="020B0604020202020204" pitchFamily="34" charset="0"/>
              </a:rPr>
              <a:t>La Coagulation Intra-Vasculaire Disséminée</a:t>
            </a:r>
          </a:p>
        </p:txBody>
      </p:sp>
      <p:sp>
        <p:nvSpPr>
          <p:cNvPr id="44035" name="Espace réservé du numéro de diapositiv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"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557213" indent="-214313">
              <a:spcBef>
                <a:spcPct val="20000"/>
              </a:spcBef>
              <a:buChar char="-"/>
              <a:defRPr sz="12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857250" indent="-171450">
              <a:spcBef>
                <a:spcPct val="20000"/>
              </a:spcBef>
              <a:buChar char="-"/>
              <a:defRPr sz="105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200150" indent="-171450">
              <a:spcBef>
                <a:spcPct val="20000"/>
              </a:spcBef>
              <a:buChar char="•"/>
              <a:defRPr sz="105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1543050" indent="-171450">
              <a:spcBef>
                <a:spcPct val="20000"/>
              </a:spcBef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</a:pPr>
            <a:fld id="{47DD476C-F07C-46B0-8366-E8AB2C48A208}" type="slidenum">
              <a:rPr lang="fr-FR" altLang="fr-FR" b="0" smtClean="0">
                <a:solidFill>
                  <a:srgbClr val="863966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fr-FR" altLang="fr-FR" b="0">
              <a:solidFill>
                <a:srgbClr val="863966"/>
              </a:solidFill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188494" y="951310"/>
            <a:ext cx="2562225" cy="677465"/>
          </a:xfrm>
          <a:prstGeom prst="rect">
            <a:avLst/>
          </a:prstGeom>
          <a:solidFill>
            <a:srgbClr val="E7F6EF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eaLnBrk="1" hangingPunct="1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dirty="0">
                <a:solidFill>
                  <a:srgbClr val="000000"/>
                </a:solidFill>
              </a:rPr>
              <a:t>CIVD évolution lente :</a:t>
            </a:r>
          </a:p>
          <a:p>
            <a:pPr marL="128588" indent="-128588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900" b="0" dirty="0">
                <a:solidFill>
                  <a:srgbClr val="000000"/>
                </a:solidFill>
              </a:rPr>
              <a:t>Diagnostic biologique</a:t>
            </a:r>
          </a:p>
          <a:p>
            <a:pPr marL="128588" indent="-128588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900" b="0" dirty="0">
                <a:solidFill>
                  <a:srgbClr val="000000"/>
                </a:solidFill>
              </a:rPr>
              <a:t>Peu ou pas de manifestation clinique</a:t>
            </a:r>
          </a:p>
          <a:p>
            <a:pPr marL="128588" indent="-128588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900" b="0" dirty="0">
                <a:solidFill>
                  <a:srgbClr val="000000"/>
                </a:solidFill>
              </a:rPr>
              <a:t>Au début de la prise en charge ou lors des récidives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188494" y="1801416"/>
            <a:ext cx="2562225" cy="484584"/>
          </a:xfrm>
          <a:prstGeom prst="rect">
            <a:avLst/>
          </a:prstGeom>
          <a:solidFill>
            <a:srgbClr val="E7F6EF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eaLnBrk="1" hangingPunct="1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dirty="0">
                <a:solidFill>
                  <a:srgbClr val="000000"/>
                </a:solidFill>
              </a:rPr>
              <a:t>Traitement oncologique spécifique</a:t>
            </a:r>
          </a:p>
          <a:p>
            <a:pPr marL="128588" indent="-128588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900" b="0" dirty="0">
                <a:solidFill>
                  <a:srgbClr val="000000"/>
                </a:solidFill>
              </a:rPr>
              <a:t>à débuter plus ou moins rapidement en fonction du retentissement clinique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10879" y="2634853"/>
            <a:ext cx="1496615" cy="346472"/>
          </a:xfrm>
          <a:prstGeom prst="rect">
            <a:avLst/>
          </a:prstGeom>
          <a:solidFill>
            <a:srgbClr val="E7F6EF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ctr" eaLnBrk="1" hangingPunct="1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dirty="0">
                <a:solidFill>
                  <a:srgbClr val="000000"/>
                </a:solidFill>
              </a:rPr>
              <a:t>Présence d’une thrombose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911079" y="2632473"/>
            <a:ext cx="1496615" cy="207169"/>
          </a:xfrm>
          <a:prstGeom prst="rect">
            <a:avLst/>
          </a:prstGeom>
          <a:solidFill>
            <a:srgbClr val="E7F6EF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eaLnBrk="1" hangingPunct="1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dirty="0">
                <a:solidFill>
                  <a:srgbClr val="000000"/>
                </a:solidFill>
              </a:rPr>
              <a:t>Absence de thrombose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514850" y="2633663"/>
            <a:ext cx="1743075" cy="346472"/>
          </a:xfrm>
          <a:prstGeom prst="rect">
            <a:avLst/>
          </a:prstGeom>
          <a:solidFill>
            <a:srgbClr val="E7F6EF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eaLnBrk="1" hangingPunct="1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dirty="0">
                <a:solidFill>
                  <a:srgbClr val="000000"/>
                </a:solidFill>
              </a:rPr>
              <a:t>Syndrome hémorragique mineur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365082" y="2628900"/>
            <a:ext cx="1497806" cy="208360"/>
          </a:xfrm>
          <a:prstGeom prst="rect">
            <a:avLst/>
          </a:prstGeom>
          <a:solidFill>
            <a:srgbClr val="E7F6EF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eaLnBrk="1" hangingPunct="1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dirty="0">
                <a:solidFill>
                  <a:srgbClr val="000000"/>
                </a:solidFill>
              </a:rPr>
              <a:t>Absence de saignement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911079" y="3008710"/>
            <a:ext cx="1496615" cy="1021556"/>
          </a:xfrm>
          <a:prstGeom prst="rect">
            <a:avLst/>
          </a:prstGeom>
          <a:solidFill>
            <a:srgbClr val="E7F6EF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ctr" eaLnBrk="1" hangingPunct="1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b="0" dirty="0">
                <a:solidFill>
                  <a:srgbClr val="000000"/>
                </a:solidFill>
              </a:rPr>
              <a:t>En fonction de la balance bénéfice/risque hémorragique et thrombotique :</a:t>
            </a:r>
          </a:p>
          <a:p>
            <a:pPr marL="128588" indent="-128588" algn="l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900" b="0" dirty="0">
                <a:solidFill>
                  <a:srgbClr val="000000"/>
                </a:solidFill>
              </a:rPr>
              <a:t>+/-  Anticoagulation préventive par HBPM</a:t>
            </a:r>
          </a:p>
          <a:p>
            <a:pPr algn="l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900" b="0" dirty="0">
              <a:solidFill>
                <a:srgbClr val="00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310879" y="3008710"/>
            <a:ext cx="1496615" cy="345281"/>
          </a:xfrm>
          <a:prstGeom prst="rect">
            <a:avLst/>
          </a:prstGeom>
          <a:solidFill>
            <a:srgbClr val="E7F6EF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ctr" eaLnBrk="1" hangingPunct="1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b="0" dirty="0">
                <a:solidFill>
                  <a:srgbClr val="000000"/>
                </a:solidFill>
              </a:rPr>
              <a:t>Anticoagulation efficace par HBPM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365082" y="3005138"/>
            <a:ext cx="1497806" cy="1143000"/>
          </a:xfrm>
          <a:prstGeom prst="rect">
            <a:avLst/>
          </a:prstGeom>
          <a:solidFill>
            <a:srgbClr val="E7F6EF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eaLnBrk="1" hangingPunct="1">
              <a:defRPr sz="1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28588" indent="-128588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900" dirty="0">
                <a:solidFill>
                  <a:srgbClr val="000000"/>
                </a:solidFill>
              </a:rPr>
              <a:t>Transfusion de Plaquettes si chute rapide attendue</a:t>
            </a:r>
          </a:p>
          <a:p>
            <a:pPr marL="128588" indent="-128588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900" dirty="0">
                <a:solidFill>
                  <a:srgbClr val="000000"/>
                </a:solidFill>
              </a:rPr>
              <a:t>Pas d’indication à transfuser du Plasma Frais Congelé ou du Fibrinogène pour ne pas augmenter le risque thrombotique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513660" y="3008710"/>
            <a:ext cx="1743075" cy="1593056"/>
          </a:xfrm>
          <a:prstGeom prst="rect">
            <a:avLst/>
          </a:prstGeom>
          <a:solidFill>
            <a:srgbClr val="E7F6EF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ctr" eaLnBrk="1" hangingPunct="1">
              <a:defRPr sz="1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dirty="0">
                <a:solidFill>
                  <a:srgbClr val="000000"/>
                </a:solidFill>
              </a:rPr>
              <a:t>En fonction de la balance bénéfice/risque hémorragique et thrombotique :</a:t>
            </a:r>
          </a:p>
          <a:p>
            <a:pPr marL="128588" indent="-128588" algn="l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900" dirty="0">
                <a:solidFill>
                  <a:srgbClr val="000000"/>
                </a:solidFill>
              </a:rPr>
              <a:t>Transfusion de Plaquettes si taux &lt; 20 G/L voir +/- si &lt; 50 G/L</a:t>
            </a:r>
          </a:p>
          <a:p>
            <a:pPr marL="128588" indent="-128588" algn="l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900" dirty="0">
                <a:solidFill>
                  <a:srgbClr val="000000"/>
                </a:solidFill>
              </a:rPr>
              <a:t>+/- Transfusion de Plasma Frais Congelé </a:t>
            </a:r>
          </a:p>
          <a:p>
            <a:pPr marL="128588" indent="-128588" algn="l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900" dirty="0">
                <a:solidFill>
                  <a:srgbClr val="000000"/>
                </a:solidFill>
              </a:rPr>
              <a:t>+/- Perfusion de Fibrinogène seul</a:t>
            </a:r>
          </a:p>
        </p:txBody>
      </p:sp>
      <p:cxnSp>
        <p:nvCxnSpPr>
          <p:cNvPr id="44046" name="Connecteur droit avec flèche 22"/>
          <p:cNvCxnSpPr>
            <a:cxnSpLocks noChangeShapeType="1"/>
            <a:stCxn id="7" idx="2"/>
            <a:endCxn id="8" idx="0"/>
          </p:cNvCxnSpPr>
          <p:nvPr/>
        </p:nvCxnSpPr>
        <p:spPr bwMode="auto">
          <a:xfrm>
            <a:off x="4469606" y="1628775"/>
            <a:ext cx="0" cy="172641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</p:cxnSp>
      <p:cxnSp>
        <p:nvCxnSpPr>
          <p:cNvPr id="44047" name="Connecteur droit avec flèche 26"/>
          <p:cNvCxnSpPr>
            <a:cxnSpLocks noChangeShapeType="1"/>
            <a:stCxn id="7" idx="2"/>
            <a:endCxn id="8" idx="0"/>
          </p:cNvCxnSpPr>
          <p:nvPr/>
        </p:nvCxnSpPr>
        <p:spPr bwMode="auto">
          <a:xfrm>
            <a:off x="4469606" y="1628775"/>
            <a:ext cx="0" cy="172641"/>
          </a:xfrm>
          <a:prstGeom prst="straightConnector1">
            <a:avLst/>
          </a:prstGeom>
          <a:noFill/>
          <a:ln w="9525" algn="ctr">
            <a:solidFill>
              <a:srgbClr val="00B7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8" name="Connecteur droit avec flèche 49"/>
          <p:cNvCxnSpPr>
            <a:cxnSpLocks noChangeShapeType="1"/>
            <a:stCxn id="14" idx="2"/>
            <a:endCxn id="18" idx="0"/>
          </p:cNvCxnSpPr>
          <p:nvPr/>
        </p:nvCxnSpPr>
        <p:spPr bwMode="auto">
          <a:xfrm>
            <a:off x="3659981" y="2839641"/>
            <a:ext cx="0" cy="169069"/>
          </a:xfrm>
          <a:prstGeom prst="straightConnector1">
            <a:avLst/>
          </a:prstGeom>
          <a:noFill/>
          <a:ln w="9525" algn="ctr">
            <a:solidFill>
              <a:srgbClr val="00B7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9" name="Connecteur droit avec flèche 50"/>
          <p:cNvCxnSpPr>
            <a:cxnSpLocks noChangeShapeType="1"/>
            <a:stCxn id="15" idx="2"/>
            <a:endCxn id="21" idx="0"/>
          </p:cNvCxnSpPr>
          <p:nvPr/>
        </p:nvCxnSpPr>
        <p:spPr bwMode="auto">
          <a:xfrm flipH="1">
            <a:off x="5385198" y="2840831"/>
            <a:ext cx="1190" cy="167879"/>
          </a:xfrm>
          <a:prstGeom prst="straightConnector1">
            <a:avLst/>
          </a:prstGeom>
          <a:noFill/>
          <a:ln w="9525" algn="ctr">
            <a:solidFill>
              <a:srgbClr val="00B7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0" name="Connecteur droit avec flèche 51"/>
          <p:cNvCxnSpPr>
            <a:cxnSpLocks noChangeShapeType="1"/>
            <a:stCxn id="16" idx="2"/>
            <a:endCxn id="20" idx="0"/>
          </p:cNvCxnSpPr>
          <p:nvPr/>
        </p:nvCxnSpPr>
        <p:spPr bwMode="auto">
          <a:xfrm>
            <a:off x="7113985" y="2837260"/>
            <a:ext cx="0" cy="167878"/>
          </a:xfrm>
          <a:prstGeom prst="straightConnector1">
            <a:avLst/>
          </a:prstGeom>
          <a:noFill/>
          <a:ln w="9525" algn="ctr">
            <a:solidFill>
              <a:srgbClr val="00B7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1" name="Connecteur droit avec flèche 64"/>
          <p:cNvCxnSpPr>
            <a:cxnSpLocks noChangeShapeType="1"/>
            <a:endCxn id="15" idx="0"/>
          </p:cNvCxnSpPr>
          <p:nvPr/>
        </p:nvCxnSpPr>
        <p:spPr bwMode="auto">
          <a:xfrm>
            <a:off x="5386388" y="2463404"/>
            <a:ext cx="0" cy="170259"/>
          </a:xfrm>
          <a:prstGeom prst="straightConnector1">
            <a:avLst/>
          </a:prstGeom>
          <a:noFill/>
          <a:ln w="9525" algn="ctr">
            <a:solidFill>
              <a:srgbClr val="00B7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2" name="Connecteur : en angle 13"/>
          <p:cNvCxnSpPr>
            <a:cxnSpLocks/>
            <a:stCxn id="8" idx="2"/>
            <a:endCxn id="9" idx="0"/>
          </p:cNvCxnSpPr>
          <p:nvPr/>
        </p:nvCxnSpPr>
        <p:spPr bwMode="auto">
          <a:xfrm rot="5400000">
            <a:off x="3090267" y="1255514"/>
            <a:ext cx="348854" cy="240982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B7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3" name="Connecteur : en angle 13"/>
          <p:cNvCxnSpPr>
            <a:cxnSpLocks/>
            <a:stCxn id="8" idx="2"/>
            <a:endCxn id="16" idx="0"/>
          </p:cNvCxnSpPr>
          <p:nvPr/>
        </p:nvCxnSpPr>
        <p:spPr bwMode="auto">
          <a:xfrm rot="16200000" flipH="1">
            <a:off x="5620346" y="1135261"/>
            <a:ext cx="342900" cy="2644379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B7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4" name="Connecteur droit avec flèche 64"/>
          <p:cNvCxnSpPr>
            <a:cxnSpLocks noChangeShapeType="1"/>
            <a:endCxn id="14" idx="0"/>
          </p:cNvCxnSpPr>
          <p:nvPr/>
        </p:nvCxnSpPr>
        <p:spPr bwMode="auto">
          <a:xfrm>
            <a:off x="3659981" y="2463404"/>
            <a:ext cx="0" cy="169069"/>
          </a:xfrm>
          <a:prstGeom prst="straightConnector1">
            <a:avLst/>
          </a:prstGeom>
          <a:noFill/>
          <a:ln w="9525" algn="ctr">
            <a:solidFill>
              <a:srgbClr val="00B7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5" name="Connecteur droit avec flèche 49"/>
          <p:cNvCxnSpPr>
            <a:cxnSpLocks noChangeShapeType="1"/>
            <a:stCxn id="9" idx="2"/>
            <a:endCxn id="19" idx="0"/>
          </p:cNvCxnSpPr>
          <p:nvPr/>
        </p:nvCxnSpPr>
        <p:spPr bwMode="auto">
          <a:xfrm>
            <a:off x="2059781" y="2842022"/>
            <a:ext cx="0" cy="166688"/>
          </a:xfrm>
          <a:prstGeom prst="straightConnector1">
            <a:avLst/>
          </a:prstGeom>
          <a:noFill/>
          <a:ln w="9525" algn="ctr">
            <a:solidFill>
              <a:srgbClr val="00B7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Copyright AFSOS, version de travail du 08/03/2022</a:t>
            </a:r>
          </a:p>
        </p:txBody>
      </p:sp>
    </p:spTree>
    <p:extLst>
      <p:ext uri="{BB962C8B-B14F-4D97-AF65-F5344CB8AC3E}">
        <p14:creationId xmlns:p14="http://schemas.microsoft.com/office/powerpoint/2010/main" val="3755081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1"/>
          <p:cNvSpPr>
            <a:spLocks noGrp="1" noChangeArrowheads="1"/>
          </p:cNvSpPr>
          <p:nvPr>
            <p:ph type="title"/>
          </p:nvPr>
        </p:nvSpPr>
        <p:spPr>
          <a:xfrm>
            <a:off x="1657350" y="519113"/>
            <a:ext cx="5829300" cy="628650"/>
          </a:xfrm>
        </p:spPr>
        <p:txBody>
          <a:bodyPr/>
          <a:lstStyle/>
          <a:p>
            <a:r>
              <a:rPr lang="fr-FR" altLang="fr-FR" sz="1350">
                <a:cs typeface="Arial" panose="020B0604020202020204" pitchFamily="34" charset="0"/>
              </a:rPr>
              <a:t>La Coagulation Intra-Vasculaire Disséminée</a:t>
            </a:r>
          </a:p>
        </p:txBody>
      </p:sp>
      <p:sp>
        <p:nvSpPr>
          <p:cNvPr id="45059" name="Espace réservé du numéro de diapositiv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"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557213" indent="-214313">
              <a:spcBef>
                <a:spcPct val="20000"/>
              </a:spcBef>
              <a:buChar char="-"/>
              <a:defRPr sz="12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857250" indent="-171450">
              <a:spcBef>
                <a:spcPct val="20000"/>
              </a:spcBef>
              <a:buChar char="-"/>
              <a:defRPr sz="105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200150" indent="-171450">
              <a:spcBef>
                <a:spcPct val="20000"/>
              </a:spcBef>
              <a:buChar char="•"/>
              <a:defRPr sz="105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1543050" indent="-171450">
              <a:spcBef>
                <a:spcPct val="20000"/>
              </a:spcBef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</a:pPr>
            <a:fld id="{383B6C10-8017-4BBE-A30B-0BC3AF1CB027}" type="slidenum">
              <a:rPr lang="fr-FR" altLang="fr-FR" b="0" smtClean="0">
                <a:solidFill>
                  <a:srgbClr val="863966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fr-FR" altLang="fr-FR" b="0">
              <a:solidFill>
                <a:srgbClr val="863966"/>
              </a:solidFill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182541" y="1006079"/>
            <a:ext cx="2562225" cy="978694"/>
          </a:xfrm>
          <a:prstGeom prst="rect">
            <a:avLst/>
          </a:prstGeom>
          <a:solidFill>
            <a:srgbClr val="E7F6EF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eaLnBrk="1" hangingPunct="1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dirty="0">
                <a:solidFill>
                  <a:srgbClr val="000000"/>
                </a:solidFill>
              </a:rPr>
              <a:t>CIVD évolution rapide :</a:t>
            </a:r>
          </a:p>
          <a:p>
            <a:pPr marL="128588" indent="-128588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900" b="0" dirty="0">
                <a:solidFill>
                  <a:srgbClr val="000000"/>
                </a:solidFill>
              </a:rPr>
              <a:t>Diagnostic biologique</a:t>
            </a:r>
          </a:p>
          <a:p>
            <a:pPr marL="128588" indent="-128588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900" b="0" dirty="0">
                <a:solidFill>
                  <a:srgbClr val="000000"/>
                </a:solidFill>
              </a:rPr>
              <a:t>Manifestations cliniques majeures</a:t>
            </a:r>
          </a:p>
          <a:p>
            <a:pPr marL="128588" indent="-128588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900" b="0" dirty="0">
                <a:solidFill>
                  <a:srgbClr val="000000"/>
                </a:solidFill>
              </a:rPr>
              <a:t>Au début de la prise en charge ou lors des récidives</a:t>
            </a:r>
          </a:p>
          <a:p>
            <a:pPr marL="128588" indent="-128588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900" b="0" dirty="0">
                <a:solidFill>
                  <a:srgbClr val="000000"/>
                </a:solidFill>
              </a:rPr>
              <a:t>Urgence vitale</a:t>
            </a:r>
          </a:p>
          <a:p>
            <a:pPr marL="128588" indent="-128588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900" b="0" dirty="0">
                <a:solidFill>
                  <a:srgbClr val="000000"/>
                </a:solidFill>
              </a:rPr>
              <a:t>Avis réanimation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182541" y="2146698"/>
            <a:ext cx="2562225" cy="345281"/>
          </a:xfrm>
          <a:prstGeom prst="rect">
            <a:avLst/>
          </a:prstGeom>
          <a:solidFill>
            <a:srgbClr val="E7F6EF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eaLnBrk="1" hangingPunct="1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dirty="0">
                <a:solidFill>
                  <a:srgbClr val="000000"/>
                </a:solidFill>
              </a:rPr>
              <a:t>Traitement oncologique spécifique</a:t>
            </a:r>
          </a:p>
          <a:p>
            <a:pPr marL="128588" indent="-128588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900" b="0" dirty="0">
                <a:solidFill>
                  <a:srgbClr val="000000"/>
                </a:solidFill>
              </a:rPr>
              <a:t>à débuter en urgence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10879" y="2770585"/>
            <a:ext cx="1496615" cy="207169"/>
          </a:xfrm>
          <a:prstGeom prst="rect">
            <a:avLst/>
          </a:prstGeom>
          <a:solidFill>
            <a:srgbClr val="E7F6EF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eaLnBrk="1" hangingPunct="1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dirty="0">
                <a:solidFill>
                  <a:srgbClr val="000000"/>
                </a:solidFill>
              </a:rPr>
              <a:t>Présence d’une thrombose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911079" y="2768204"/>
            <a:ext cx="1496615" cy="207169"/>
          </a:xfrm>
          <a:prstGeom prst="rect">
            <a:avLst/>
          </a:prstGeom>
          <a:solidFill>
            <a:srgbClr val="E7F6EF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eaLnBrk="1" hangingPunct="1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dirty="0">
                <a:solidFill>
                  <a:srgbClr val="000000"/>
                </a:solidFill>
              </a:rPr>
              <a:t>Absence de thrombose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511279" y="2758679"/>
            <a:ext cx="1743075" cy="207169"/>
          </a:xfrm>
          <a:prstGeom prst="rect">
            <a:avLst/>
          </a:prstGeom>
          <a:solidFill>
            <a:srgbClr val="E7F6EF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eaLnBrk="1" hangingPunct="1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dirty="0">
                <a:solidFill>
                  <a:srgbClr val="000000"/>
                </a:solidFill>
              </a:rPr>
              <a:t>Syndrome hémorragique majeur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315075" y="2751535"/>
            <a:ext cx="1496616" cy="207169"/>
          </a:xfrm>
          <a:prstGeom prst="rect">
            <a:avLst/>
          </a:prstGeom>
          <a:solidFill>
            <a:srgbClr val="E7F6EF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eaLnBrk="1" hangingPunct="1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dirty="0">
                <a:solidFill>
                  <a:srgbClr val="000000"/>
                </a:solidFill>
              </a:rPr>
              <a:t>Absence de saignement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911079" y="3170635"/>
            <a:ext cx="1496615" cy="907256"/>
          </a:xfrm>
          <a:prstGeom prst="rect">
            <a:avLst/>
          </a:prstGeom>
          <a:solidFill>
            <a:srgbClr val="E7F6EF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ctr" eaLnBrk="1" hangingPunct="1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28588" indent="-128588" algn="l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900" b="0" dirty="0">
                <a:solidFill>
                  <a:srgbClr val="000000"/>
                </a:solidFill>
              </a:rPr>
              <a:t>Très rare</a:t>
            </a:r>
          </a:p>
          <a:p>
            <a:pPr marL="128588" indent="-128588" algn="l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900" b="0" dirty="0">
                <a:solidFill>
                  <a:srgbClr val="000000"/>
                </a:solidFill>
              </a:rPr>
              <a:t>Anticoagulation par HBPM ou HNF (préventif) à adapter au syndrome hémorragique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310879" y="3177778"/>
            <a:ext cx="1502569" cy="900113"/>
          </a:xfrm>
          <a:prstGeom prst="rect">
            <a:avLst/>
          </a:prstGeom>
          <a:solidFill>
            <a:srgbClr val="E7F6EF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ctr" eaLnBrk="1" hangingPunct="1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b="0" dirty="0">
                <a:solidFill>
                  <a:srgbClr val="000000"/>
                </a:solidFill>
              </a:rPr>
              <a:t>Anticoagulation par HBPM ou HNF (curatif ou préventif) à adapter au syndrome hémorragique et à l’importance de la thrombose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313885" y="3170635"/>
            <a:ext cx="1497806" cy="1291828"/>
          </a:xfrm>
          <a:prstGeom prst="rect">
            <a:avLst/>
          </a:prstGeom>
          <a:solidFill>
            <a:srgbClr val="E7F6EF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ctr" eaLnBrk="1" hangingPunct="1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28588" indent="-128588" algn="l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900" b="0" dirty="0">
                <a:solidFill>
                  <a:srgbClr val="000000"/>
                </a:solidFill>
              </a:rPr>
              <a:t>E</a:t>
            </a:r>
            <a:r>
              <a:rPr lang="fr-FR" sz="900" b="0">
                <a:solidFill>
                  <a:srgbClr val="000000"/>
                </a:solidFill>
              </a:rPr>
              <a:t>xceptionnel</a:t>
            </a:r>
            <a:endParaRPr lang="fr-FR" sz="900" b="0" dirty="0">
              <a:solidFill>
                <a:srgbClr val="000000"/>
              </a:solidFill>
            </a:endParaRPr>
          </a:p>
          <a:p>
            <a:pPr marL="128588" indent="-128588" algn="l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900" b="0" dirty="0">
                <a:solidFill>
                  <a:srgbClr val="000000"/>
                </a:solidFill>
              </a:rPr>
              <a:t>Transfusion de Plaquettes si chute rapide attendue</a:t>
            </a:r>
          </a:p>
          <a:p>
            <a:pPr marL="128588" indent="-128588" algn="l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900" b="0" dirty="0">
                <a:solidFill>
                  <a:srgbClr val="000000"/>
                </a:solidFill>
              </a:rPr>
              <a:t>Pas d’indication à transfuser du Plasma Frais Congelé ou du Fibrinogène pour ne pas augmenter le risque thrombotique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511279" y="3170635"/>
            <a:ext cx="1743075" cy="912019"/>
          </a:xfrm>
          <a:prstGeom prst="rect">
            <a:avLst/>
          </a:prstGeom>
          <a:solidFill>
            <a:srgbClr val="E7F6EF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ctr" eaLnBrk="1" hangingPunct="1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28588" indent="-128588" algn="l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900" b="0" dirty="0">
                <a:solidFill>
                  <a:srgbClr val="000000"/>
                </a:solidFill>
              </a:rPr>
              <a:t>Transfusion de Plaquettes si taux &lt; 50 G/L</a:t>
            </a:r>
          </a:p>
          <a:p>
            <a:pPr marL="128588" indent="-128588" algn="l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900" b="0" dirty="0">
                <a:solidFill>
                  <a:srgbClr val="000000"/>
                </a:solidFill>
              </a:rPr>
              <a:t>Transfusion de Plasma Frais Congelé</a:t>
            </a:r>
          </a:p>
          <a:p>
            <a:pPr marL="128588" indent="-128588" algn="l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900" b="0" dirty="0">
                <a:solidFill>
                  <a:srgbClr val="000000"/>
                </a:solidFill>
              </a:rPr>
              <a:t>Perfusion de Fibrinogène seul</a:t>
            </a:r>
          </a:p>
        </p:txBody>
      </p:sp>
      <p:cxnSp>
        <p:nvCxnSpPr>
          <p:cNvPr id="45070" name="Connecteur droit avec flèche 22"/>
          <p:cNvCxnSpPr>
            <a:cxnSpLocks noChangeShapeType="1"/>
          </p:cNvCxnSpPr>
          <p:nvPr/>
        </p:nvCxnSpPr>
        <p:spPr bwMode="auto">
          <a:xfrm>
            <a:off x="4469606" y="2050257"/>
            <a:ext cx="23813" cy="335756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</p:cxnSp>
      <p:cxnSp>
        <p:nvCxnSpPr>
          <p:cNvPr id="45071" name="Connecteur droit avec flèche 26"/>
          <p:cNvCxnSpPr>
            <a:cxnSpLocks noChangeShapeType="1"/>
            <a:stCxn id="7" idx="2"/>
            <a:endCxn id="8" idx="0"/>
          </p:cNvCxnSpPr>
          <p:nvPr/>
        </p:nvCxnSpPr>
        <p:spPr bwMode="auto">
          <a:xfrm>
            <a:off x="4463654" y="1984772"/>
            <a:ext cx="0" cy="161925"/>
          </a:xfrm>
          <a:prstGeom prst="straightConnector1">
            <a:avLst/>
          </a:prstGeom>
          <a:noFill/>
          <a:ln w="9525" algn="ctr">
            <a:solidFill>
              <a:srgbClr val="00B7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2" name="Connecteur droit avec flèche 64"/>
          <p:cNvCxnSpPr>
            <a:cxnSpLocks noChangeShapeType="1"/>
            <a:endCxn id="15" idx="0"/>
          </p:cNvCxnSpPr>
          <p:nvPr/>
        </p:nvCxnSpPr>
        <p:spPr bwMode="auto">
          <a:xfrm>
            <a:off x="5382816" y="2632473"/>
            <a:ext cx="0" cy="126206"/>
          </a:xfrm>
          <a:prstGeom prst="straightConnector1">
            <a:avLst/>
          </a:prstGeom>
          <a:noFill/>
          <a:ln w="9525" algn="ctr">
            <a:solidFill>
              <a:srgbClr val="00B7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3" name="Connecteur : en angle 13"/>
          <p:cNvCxnSpPr>
            <a:cxnSpLocks/>
            <a:stCxn id="8" idx="2"/>
            <a:endCxn id="9" idx="0"/>
          </p:cNvCxnSpPr>
          <p:nvPr/>
        </p:nvCxnSpPr>
        <p:spPr bwMode="auto">
          <a:xfrm rot="5400000">
            <a:off x="3122415" y="1429346"/>
            <a:ext cx="278606" cy="2403872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B7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4" name="Connecteur : en angle 13"/>
          <p:cNvCxnSpPr>
            <a:cxnSpLocks/>
            <a:stCxn id="8" idx="2"/>
            <a:endCxn id="16" idx="0"/>
          </p:cNvCxnSpPr>
          <p:nvPr/>
        </p:nvCxnSpPr>
        <p:spPr bwMode="auto">
          <a:xfrm rot="16200000" flipH="1">
            <a:off x="5634038" y="1321595"/>
            <a:ext cx="259556" cy="2600325"/>
          </a:xfrm>
          <a:prstGeom prst="bentConnector3">
            <a:avLst>
              <a:gd name="adj1" fmla="val 51838"/>
            </a:avLst>
          </a:prstGeom>
          <a:noFill/>
          <a:ln w="9525" algn="ctr">
            <a:solidFill>
              <a:srgbClr val="00B7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5" name="Connecteur droit avec flèche 64"/>
          <p:cNvCxnSpPr>
            <a:cxnSpLocks noChangeShapeType="1"/>
            <a:endCxn id="14" idx="0"/>
          </p:cNvCxnSpPr>
          <p:nvPr/>
        </p:nvCxnSpPr>
        <p:spPr bwMode="auto">
          <a:xfrm>
            <a:off x="3659981" y="2632473"/>
            <a:ext cx="0" cy="135731"/>
          </a:xfrm>
          <a:prstGeom prst="straightConnector1">
            <a:avLst/>
          </a:prstGeom>
          <a:noFill/>
          <a:ln w="9525" algn="ctr">
            <a:solidFill>
              <a:srgbClr val="00B7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6" name="Connecteur droit avec flèche 64"/>
          <p:cNvCxnSpPr>
            <a:cxnSpLocks noChangeShapeType="1"/>
            <a:stCxn id="14" idx="2"/>
            <a:endCxn id="18" idx="0"/>
          </p:cNvCxnSpPr>
          <p:nvPr/>
        </p:nvCxnSpPr>
        <p:spPr bwMode="auto">
          <a:xfrm>
            <a:off x="3659981" y="2975372"/>
            <a:ext cx="0" cy="195263"/>
          </a:xfrm>
          <a:prstGeom prst="straightConnector1">
            <a:avLst/>
          </a:prstGeom>
          <a:noFill/>
          <a:ln w="9525" algn="ctr">
            <a:solidFill>
              <a:srgbClr val="00B7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7" name="Connecteur droit avec flèche 64"/>
          <p:cNvCxnSpPr>
            <a:cxnSpLocks noChangeShapeType="1"/>
            <a:stCxn id="15" idx="2"/>
            <a:endCxn id="21" idx="0"/>
          </p:cNvCxnSpPr>
          <p:nvPr/>
        </p:nvCxnSpPr>
        <p:spPr bwMode="auto">
          <a:xfrm>
            <a:off x="5382816" y="2965847"/>
            <a:ext cx="0" cy="204788"/>
          </a:xfrm>
          <a:prstGeom prst="straightConnector1">
            <a:avLst/>
          </a:prstGeom>
          <a:noFill/>
          <a:ln w="9525" algn="ctr">
            <a:solidFill>
              <a:srgbClr val="00B7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8" name="Connecteur droit avec flèche 64"/>
          <p:cNvCxnSpPr>
            <a:cxnSpLocks noChangeShapeType="1"/>
            <a:stCxn id="16" idx="2"/>
            <a:endCxn id="20" idx="0"/>
          </p:cNvCxnSpPr>
          <p:nvPr/>
        </p:nvCxnSpPr>
        <p:spPr bwMode="auto">
          <a:xfrm flipH="1">
            <a:off x="7062788" y="2958704"/>
            <a:ext cx="1191" cy="211931"/>
          </a:xfrm>
          <a:prstGeom prst="straightConnector1">
            <a:avLst/>
          </a:prstGeom>
          <a:noFill/>
          <a:ln w="9525" algn="ctr">
            <a:solidFill>
              <a:srgbClr val="00B7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9" name="Connecteur droit avec flèche 64"/>
          <p:cNvCxnSpPr>
            <a:cxnSpLocks noChangeShapeType="1"/>
            <a:stCxn id="9" idx="2"/>
            <a:endCxn id="19" idx="0"/>
          </p:cNvCxnSpPr>
          <p:nvPr/>
        </p:nvCxnSpPr>
        <p:spPr bwMode="auto">
          <a:xfrm>
            <a:off x="2059782" y="2977754"/>
            <a:ext cx="2381" cy="200025"/>
          </a:xfrm>
          <a:prstGeom prst="straightConnector1">
            <a:avLst/>
          </a:prstGeom>
          <a:noFill/>
          <a:ln w="9525" algn="ctr">
            <a:solidFill>
              <a:srgbClr val="00B7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Copyright AFSOS, version de travail du 08/03/2022</a:t>
            </a:r>
          </a:p>
        </p:txBody>
      </p:sp>
    </p:spTree>
    <p:extLst>
      <p:ext uri="{BB962C8B-B14F-4D97-AF65-F5344CB8AC3E}">
        <p14:creationId xmlns:p14="http://schemas.microsoft.com/office/powerpoint/2010/main" val="964245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r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>
                <a:cs typeface="Arial" panose="020B0604020202020204" pitchFamily="34" charset="0"/>
              </a:rPr>
              <a:t>La MAT</a:t>
            </a:r>
          </a:p>
        </p:txBody>
      </p:sp>
      <p:sp>
        <p:nvSpPr>
          <p:cNvPr id="46083" name="object 5"/>
          <p:cNvSpPr txBox="1">
            <a:spLocks noChangeArrowheads="1"/>
          </p:cNvSpPr>
          <p:nvPr/>
        </p:nvSpPr>
        <p:spPr bwMode="auto">
          <a:xfrm>
            <a:off x="7539037" y="4924425"/>
            <a:ext cx="290513" cy="10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29" rIns="0" bIns="0">
            <a:spAutoFit/>
          </a:bodyPr>
          <a:lstStyle>
            <a:lvl1pPr marL="38100"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-"/>
              <a:defRPr sz="16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algn="ctr" defTabSz="685800" eaLnBrk="0" fontAlgn="base" hangingPunct="0">
              <a:spcBef>
                <a:spcPts val="10"/>
              </a:spcBef>
              <a:spcAft>
                <a:spcPct val="0"/>
              </a:spcAft>
            </a:pPr>
            <a:fld id="{711EE568-7767-4430-8470-EC69E0898699}" type="slidenum">
              <a:rPr lang="fr-FR" altLang="fr-FR" sz="675" b="0">
                <a:solidFill>
                  <a:srgbClr val="863966"/>
                </a:solidFill>
                <a:cs typeface="Arial" panose="020B0604020202020204" pitchFamily="34" charset="0"/>
              </a:rPr>
              <a:pPr algn="ctr" defTabSz="685800" eaLnBrk="0" fontAlgn="base" hangingPunct="0">
                <a:spcBef>
                  <a:spcPts val="10"/>
                </a:spcBef>
                <a:spcAft>
                  <a:spcPct val="0"/>
                </a:spcAft>
              </a:pPr>
              <a:t>28</a:t>
            </a:fld>
            <a:endParaRPr lang="fr-FR" altLang="fr-FR" sz="675" b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9157" name="ZoneTexte 1"/>
          <p:cNvSpPr txBox="1">
            <a:spLocks noChangeArrowheads="1"/>
          </p:cNvSpPr>
          <p:nvPr/>
        </p:nvSpPr>
        <p:spPr bwMode="auto">
          <a:xfrm>
            <a:off x="1657350" y="962286"/>
            <a:ext cx="5616179" cy="13849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Geneva" panose="020B0503030404040204" pitchFamily="34" charset="0"/>
                <a:cs typeface="Geneva" panose="020B050303040404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Geneva" panose="020B0503030404040204" pitchFamily="34" charset="0"/>
                <a:cs typeface="Geneva" panose="020B050303040404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Geneva" panose="020B0503030404040204" pitchFamily="34" charset="0"/>
                <a:cs typeface="Geneva" panose="020B050303040404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Geneva" panose="020B0503030404040204" pitchFamily="34" charset="0"/>
                <a:cs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Geneva" panose="020B0503030404040204" pitchFamily="34" charset="0"/>
                <a:cs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Geneva" panose="020B0503030404040204" pitchFamily="34" charset="0"/>
                <a:cs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Geneva" panose="020B0503030404040204" pitchFamily="34" charset="0"/>
                <a:cs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Geneva" panose="020B0503030404040204" pitchFamily="34" charset="0"/>
                <a:cs typeface="Geneva" panose="020B050303040404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20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Syndrome </a:t>
            </a:r>
            <a:r>
              <a:rPr lang="fr-FR" altLang="fr-FR" sz="1200" dirty="0" err="1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clinico</a:t>
            </a:r>
            <a:r>
              <a:rPr lang="fr-FR" altLang="fr-FR" sz="120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-biologique associant: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fr-FR" altLang="fr-FR" sz="120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Anémie hémolytique mécanique (présence de </a:t>
            </a:r>
            <a:r>
              <a:rPr lang="fr-FR" altLang="fr-FR" sz="1200" dirty="0" err="1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schizocytes</a:t>
            </a:r>
            <a:r>
              <a:rPr lang="fr-FR" altLang="fr-FR" sz="120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test de </a:t>
            </a:r>
            <a:r>
              <a:rPr lang="fr-FR" altLang="fr-FR" sz="1200" dirty="0" err="1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Coombs</a:t>
            </a:r>
            <a:r>
              <a:rPr lang="fr-FR" altLang="fr-FR" sz="120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négatif) 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fr-FR" altLang="fr-FR" sz="120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Thrombopénie périphérique (tout grade)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fr-FR" altLang="fr-FR" sz="120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Défaillances d’organe de sévérité variable par formation de </a:t>
            </a:r>
            <a:r>
              <a:rPr lang="fr-FR" altLang="fr-FR" sz="1200" dirty="0" err="1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thrombi</a:t>
            </a:r>
            <a:r>
              <a:rPr lang="fr-FR" altLang="fr-FR" sz="120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dans la microcirculation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fr-FR" altLang="fr-FR" sz="1200" dirty="0">
              <a:solidFill>
                <a:srgbClr val="0053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200" b="1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Signes cliniques et complications :</a:t>
            </a:r>
          </a:p>
        </p:txBody>
      </p:sp>
      <p:sp>
        <p:nvSpPr>
          <p:cNvPr id="7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Copyright AFSOS, version de travail du 08/03/2022</a:t>
            </a:r>
          </a:p>
        </p:txBody>
      </p:sp>
      <p:graphicFrame>
        <p:nvGraphicFramePr>
          <p:cNvPr id="6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411322"/>
              </p:ext>
            </p:extLst>
          </p:nvPr>
        </p:nvGraphicFramePr>
        <p:xfrm>
          <a:off x="1763316" y="2347282"/>
          <a:ext cx="4787503" cy="1101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6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1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1249"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Généraux</a:t>
                      </a:r>
                      <a:endParaRPr lang="fr-FR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2" marR="68592" marT="34271" marB="34271" anchor="ctr" anchorCtr="1">
                    <a:solidFill>
                      <a:srgbClr val="00B7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Cardiovasculaires</a:t>
                      </a:r>
                      <a:endParaRPr lang="fr-FR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2" marR="68592" marT="34271" marB="34271" anchor="ctr" anchorCtr="1">
                    <a:solidFill>
                      <a:srgbClr val="00B7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Pulmon</a:t>
                      </a:r>
                      <a:r>
                        <a:rPr kumimoji="0" 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aires</a:t>
                      </a:r>
                      <a:endParaRPr lang="fr-FR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2" marR="68592" marT="34271" marB="34271" anchor="ctr" anchorCtr="1">
                    <a:solidFill>
                      <a:srgbClr val="00B7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Rénales</a:t>
                      </a:r>
                      <a:endParaRPr lang="fr-FR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2" marR="68592" marT="34271" marB="34271" anchor="ctr" anchorCtr="1">
                    <a:solidFill>
                      <a:srgbClr val="00B7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732">
                <a:tc>
                  <a:txBody>
                    <a:bodyPr/>
                    <a:lstStyle/>
                    <a:p>
                      <a:pPr marL="171450" marR="0" indent="-17145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fr-FR" sz="8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Asthénie</a:t>
                      </a:r>
                      <a:endParaRPr kumimoji="0" lang="fr-F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indent="-17145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fr-FR" sz="8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Douleurs</a:t>
                      </a:r>
                    </a:p>
                    <a:p>
                      <a:pPr marL="171450" marR="0" indent="-17145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fr-FR" sz="8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Anxiété</a:t>
                      </a:r>
                    </a:p>
                    <a:p>
                      <a:pPr marL="171450" marR="0" indent="-17145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fr-FR" sz="8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Perte d’autonomie</a:t>
                      </a:r>
                    </a:p>
                    <a:p>
                      <a:endParaRPr lang="fr-FR"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2" marR="68592" marT="34271" marB="34271"/>
                </a:tc>
                <a:tc>
                  <a:txBody>
                    <a:bodyPr/>
                    <a:lstStyle/>
                    <a:p>
                      <a:pPr marL="171450" marR="0" indent="-17145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fr-FR" sz="8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Syndrome coronarien aigu</a:t>
                      </a:r>
                    </a:p>
                    <a:p>
                      <a:pPr marL="171450" marR="0" indent="-17145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MTEV</a:t>
                      </a:r>
                    </a:p>
                    <a:p>
                      <a:pPr marL="171450" marR="0" indent="-17145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fr-FR" sz="8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Cardiomyopathie</a:t>
                      </a:r>
                    </a:p>
                    <a:p>
                      <a:pPr marL="171450" marR="0" indent="-17145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fr-FR" sz="8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CIVD</a:t>
                      </a:r>
                    </a:p>
                    <a:p>
                      <a:pPr marL="171450" marR="0" indent="-17145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fr-FR" sz="8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HTA</a:t>
                      </a:r>
                    </a:p>
                  </a:txBody>
                  <a:tcPr marL="68592" marR="68592" marT="34271" marB="34271"/>
                </a:tc>
                <a:tc>
                  <a:txBody>
                    <a:bodyPr/>
                    <a:lstStyle/>
                    <a:p>
                      <a:pPr marL="171450" marR="0" indent="-17145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fr-FR" sz="8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Dyspnée</a:t>
                      </a:r>
                      <a:endParaRPr kumimoji="0" lang="fr-F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indent="-17145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fr-FR" sz="8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Hémorragie pulmonaire</a:t>
                      </a:r>
                    </a:p>
                    <a:p>
                      <a:pPr marL="171450" marR="0" indent="-17145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fr-FR" sz="8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Œdème pulmonaire</a:t>
                      </a:r>
                    </a:p>
                  </a:txBody>
                  <a:tcPr marL="68592" marR="68592" marT="34271" marB="34271"/>
                </a:tc>
                <a:tc>
                  <a:txBody>
                    <a:bodyPr/>
                    <a:lstStyle/>
                    <a:p>
                      <a:pPr marL="171450" marR="0" indent="-17145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fr-FR" sz="8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Elévation créatinine</a:t>
                      </a:r>
                    </a:p>
                    <a:p>
                      <a:pPr marL="171450" marR="0" indent="-17145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fr-FR" sz="8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Œdèmes</a:t>
                      </a:r>
                    </a:p>
                    <a:p>
                      <a:pPr marL="171450" marR="0" indent="-17145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fr-FR" sz="8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HTA maligne</a:t>
                      </a:r>
                    </a:p>
                    <a:p>
                      <a:pPr marL="171450" marR="0" indent="-17145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fr-FR" sz="8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Insuffisance rénale</a:t>
                      </a:r>
                    </a:p>
                    <a:p>
                      <a:pPr marL="171450" marR="0" indent="-17145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fr-FR" sz="8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Dialyse</a:t>
                      </a:r>
                    </a:p>
                    <a:p>
                      <a:pPr marL="171450" marR="0" indent="-17145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fr-FR" sz="8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Transplantation</a:t>
                      </a:r>
                    </a:p>
                  </a:txBody>
                  <a:tcPr marL="68592" marR="68592" marT="34271" marB="3427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608699"/>
              </p:ext>
            </p:extLst>
          </p:nvPr>
        </p:nvGraphicFramePr>
        <p:xfrm>
          <a:off x="1763316" y="3437263"/>
          <a:ext cx="4787504" cy="1404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862">
                <a:tc>
                  <a:txBody>
                    <a:bodyPr/>
                    <a:lstStyle/>
                    <a:p>
                      <a:pPr algn="ctr"/>
                      <a:r>
                        <a:rPr kumimoji="0" 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Hématologiques</a:t>
                      </a:r>
                      <a:endParaRPr lang="fr-FR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2" marR="68592" marT="34272" marB="34272" anchor="ctr" anchorCtr="1">
                    <a:solidFill>
                      <a:srgbClr val="00B7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Système nerveux central</a:t>
                      </a:r>
                      <a:endParaRPr lang="fr-FR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2" marR="68592" marT="34272" marB="34272" anchor="ctr" anchorCtr="1">
                    <a:solidFill>
                      <a:srgbClr val="00B7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Gastro-intestinaux</a:t>
                      </a:r>
                      <a:endParaRPr lang="fr-FR" sz="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2" marR="68592" marT="34272" marB="34272" anchor="ctr" anchorCtr="1">
                    <a:solidFill>
                      <a:srgbClr val="00B7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757">
                <a:tc>
                  <a:txBody>
                    <a:bodyPr/>
                    <a:lstStyle/>
                    <a:p>
                      <a:pPr marL="171450" marR="0" indent="-17145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fr-FR" sz="8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Hémolyse</a:t>
                      </a:r>
                    </a:p>
                    <a:p>
                      <a:pPr marL="171450" marR="0" indent="-17145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fr-FR" sz="8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Thrombopénie</a:t>
                      </a:r>
                    </a:p>
                    <a:p>
                      <a:pPr marL="171450" marR="0" indent="-17145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fr-FR" sz="8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Hémorragies rétiniennes</a:t>
                      </a:r>
                    </a:p>
                    <a:p>
                      <a:pPr marL="171450" marR="0" indent="-17145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fr-FR" sz="8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Transfusion</a:t>
                      </a:r>
                    </a:p>
                  </a:txBody>
                  <a:tcPr marL="68592" marR="68592" marT="34272" marB="34272"/>
                </a:tc>
                <a:tc>
                  <a:txBody>
                    <a:bodyPr/>
                    <a:lstStyle/>
                    <a:p>
                      <a:pPr marL="171450" marR="0" indent="-17145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fr-FR" sz="8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Confusion</a:t>
                      </a:r>
                    </a:p>
                    <a:p>
                      <a:pPr marL="171450" marR="0" indent="-17145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Crise comitiale</a:t>
                      </a:r>
                    </a:p>
                    <a:p>
                      <a:pPr marL="171450" marR="0" indent="-17145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fr-FR" sz="8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AVC</a:t>
                      </a:r>
                    </a:p>
                    <a:p>
                      <a:pPr marL="171450" marR="0" indent="-17145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fr-FR" sz="8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Encéphalopathie</a:t>
                      </a:r>
                    </a:p>
                    <a:p>
                      <a:pPr marL="171450" marR="0" indent="-17145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fr-FR" sz="8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Ataxie</a:t>
                      </a:r>
                    </a:p>
                    <a:p>
                      <a:pPr marL="171450" marR="0" indent="-17145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fr-FR" sz="8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Syndrome vestibulaire</a:t>
                      </a:r>
                    </a:p>
                  </a:txBody>
                  <a:tcPr marL="68592" marR="68592" marT="34272" marB="34272"/>
                </a:tc>
                <a:tc>
                  <a:txBody>
                    <a:bodyPr/>
                    <a:lstStyle/>
                    <a:p>
                      <a:pPr marL="171450" marR="0" indent="-17145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fr-FR" sz="8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Nécrose hépatique</a:t>
                      </a:r>
                      <a:endParaRPr kumimoji="0" lang="fr-F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indent="-17145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fr-FR" sz="8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Pancréatite</a:t>
                      </a:r>
                    </a:p>
                    <a:p>
                      <a:pPr marL="171450" marR="0" indent="-17145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fr-FR" sz="8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Diabète type 3</a:t>
                      </a:r>
                    </a:p>
                    <a:p>
                      <a:pPr marL="171450" marR="0" indent="-17145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fr-FR" sz="8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Colite</a:t>
                      </a:r>
                    </a:p>
                    <a:p>
                      <a:pPr marL="171450" marR="0" indent="-17145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fr-FR" sz="8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Diarrhées</a:t>
                      </a:r>
                    </a:p>
                    <a:p>
                      <a:pPr marL="171450" marR="0" indent="-17145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fr-FR" sz="8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Nausées/vomissements</a:t>
                      </a:r>
                    </a:p>
                    <a:p>
                      <a:pPr marL="171450" marR="0" indent="-17145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fr-FR" sz="8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Douleurs abdominales</a:t>
                      </a:r>
                    </a:p>
                  </a:txBody>
                  <a:tcPr marL="68592" marR="68592" marT="34272" marB="3427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5439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>
                <a:cs typeface="Arial" panose="020B0604020202020204" pitchFamily="34" charset="0"/>
              </a:rPr>
              <a:t>La MAT</a:t>
            </a:r>
          </a:p>
        </p:txBody>
      </p:sp>
      <p:sp>
        <p:nvSpPr>
          <p:cNvPr id="47107" name="object 5"/>
          <p:cNvSpPr txBox="1">
            <a:spLocks noChangeArrowheads="1"/>
          </p:cNvSpPr>
          <p:nvPr/>
        </p:nvSpPr>
        <p:spPr bwMode="auto">
          <a:xfrm>
            <a:off x="7539037" y="4924425"/>
            <a:ext cx="290513" cy="10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29" rIns="0" bIns="0">
            <a:spAutoFit/>
          </a:bodyPr>
          <a:lstStyle>
            <a:lvl1pPr marL="38100"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-"/>
              <a:defRPr sz="16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algn="ctr" defTabSz="685800" eaLnBrk="0" fontAlgn="base" hangingPunct="0">
              <a:spcBef>
                <a:spcPts val="10"/>
              </a:spcBef>
              <a:spcAft>
                <a:spcPct val="0"/>
              </a:spcAft>
            </a:pPr>
            <a:fld id="{07764A5A-7BC6-4DBD-A67E-29D177D4B352}" type="slidenum">
              <a:rPr lang="fr-FR" altLang="fr-FR" sz="675" b="0">
                <a:solidFill>
                  <a:srgbClr val="863966"/>
                </a:solidFill>
                <a:cs typeface="Arial" panose="020B0604020202020204" pitchFamily="34" charset="0"/>
              </a:rPr>
              <a:pPr algn="ctr" defTabSz="685800" eaLnBrk="0" fontAlgn="base" hangingPunct="0">
                <a:spcBef>
                  <a:spcPts val="10"/>
                </a:spcBef>
                <a:spcAft>
                  <a:spcPct val="0"/>
                </a:spcAft>
              </a:pPr>
              <a:t>29</a:t>
            </a:fld>
            <a:endParaRPr lang="fr-FR" altLang="fr-FR" sz="675" b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7108" name="ZoneTexte 1"/>
          <p:cNvSpPr txBox="1">
            <a:spLocks noChangeArrowheads="1"/>
          </p:cNvSpPr>
          <p:nvPr/>
        </p:nvSpPr>
        <p:spPr bwMode="auto">
          <a:xfrm>
            <a:off x="1656160" y="1275160"/>
            <a:ext cx="56161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-"/>
              <a:defRPr sz="16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b="0">
                <a:solidFill>
                  <a:srgbClr val="005394"/>
                </a:solidFill>
                <a:latin typeface="Calibri" panose="020F0502020204030204" pitchFamily="34" charset="0"/>
              </a:rPr>
              <a:t>Plusieurs entités: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200" b="0">
              <a:solidFill>
                <a:srgbClr val="005394"/>
              </a:solidFill>
              <a:latin typeface="Calibri" panose="020F050202020403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200" b="0">
              <a:solidFill>
                <a:srgbClr val="005394"/>
              </a:solidFill>
              <a:latin typeface="Calibri" panose="020F0502020204030204" pitchFamily="34" charset="0"/>
            </a:endParaRPr>
          </a:p>
        </p:txBody>
      </p:sp>
      <p:sp>
        <p:nvSpPr>
          <p:cNvPr id="7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Copyright AFSOS, version de travail du 08/03/2022</a:t>
            </a:r>
          </a:p>
        </p:txBody>
      </p:sp>
      <p:graphicFrame>
        <p:nvGraphicFramePr>
          <p:cNvPr id="2" name="Tableau 2"/>
          <p:cNvGraphicFramePr>
            <a:graphicFrameLocks noGrp="1"/>
          </p:cNvGraphicFramePr>
          <p:nvPr/>
        </p:nvGraphicFramePr>
        <p:xfrm>
          <a:off x="1656160" y="1915716"/>
          <a:ext cx="6016228" cy="1479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7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2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748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PTT</a:t>
                      </a:r>
                    </a:p>
                  </a:txBody>
                  <a:tcPr marL="68595" marR="68595" marT="34313" marB="34313">
                    <a:solidFill>
                      <a:srgbClr val="00B7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SHU</a:t>
                      </a:r>
                    </a:p>
                  </a:txBody>
                  <a:tcPr marL="68595" marR="68595" marT="34313" marB="34313">
                    <a:solidFill>
                      <a:srgbClr val="00B7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Autres entités</a:t>
                      </a:r>
                    </a:p>
                  </a:txBody>
                  <a:tcPr marL="68595" marR="68595" marT="34313" marB="34313">
                    <a:solidFill>
                      <a:srgbClr val="00B7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310">
                <a:tc>
                  <a:txBody>
                    <a:bodyPr/>
                    <a:lstStyle/>
                    <a:p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Héréditaire</a:t>
                      </a:r>
                    </a:p>
                  </a:txBody>
                  <a:tcPr marL="68595" marR="68595" marT="34313" marB="34313"/>
                </a:tc>
                <a:tc>
                  <a:txBody>
                    <a:bodyPr/>
                    <a:lstStyle/>
                    <a:p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Typique: STEC</a:t>
                      </a:r>
                    </a:p>
                  </a:txBody>
                  <a:tcPr marL="68595" marR="68595" marT="34313" marB="34313"/>
                </a:tc>
                <a:tc>
                  <a:txBody>
                    <a:bodyPr/>
                    <a:lstStyle/>
                    <a:p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HELLP syndrome</a:t>
                      </a:r>
                    </a:p>
                  </a:txBody>
                  <a:tcPr marL="68595" marR="68595" marT="34313" marB="343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122">
                <a:tc>
                  <a:txBody>
                    <a:bodyPr/>
                    <a:lstStyle/>
                    <a:p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Acquis: secondaire ou idiopathiques</a:t>
                      </a:r>
                    </a:p>
                  </a:txBody>
                  <a:tcPr marL="68595" marR="68595" marT="34313" marB="34313"/>
                </a:tc>
                <a:tc>
                  <a:txBody>
                    <a:bodyPr/>
                    <a:lstStyle/>
                    <a:p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Atypique (</a:t>
                      </a:r>
                      <a:r>
                        <a:rPr lang="fr-FR" sz="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aSHU</a:t>
                      </a: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68595" marR="68595" marT="34313" marB="34313"/>
                </a:tc>
                <a:tc>
                  <a:txBody>
                    <a:bodyPr/>
                    <a:lstStyle/>
                    <a:p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Syndrome catastrophique des anti-phospholipides</a:t>
                      </a:r>
                    </a:p>
                  </a:txBody>
                  <a:tcPr marL="68595" marR="68595" marT="34313" marB="343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310">
                <a:tc>
                  <a:txBody>
                    <a:bodyPr/>
                    <a:lstStyle/>
                    <a:p>
                      <a:endParaRPr lang="fr-FR" sz="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5" marR="68595" marT="34313" marB="34313"/>
                </a:tc>
                <a:tc>
                  <a:txBody>
                    <a:bodyPr/>
                    <a:lstStyle/>
                    <a:p>
                      <a:endParaRPr lang="fr-FR" sz="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5" marR="68595" marT="34313" marB="34313"/>
                </a:tc>
                <a:tc>
                  <a:txBody>
                    <a:bodyPr/>
                    <a:lstStyle/>
                    <a:p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HTA maligne</a:t>
                      </a:r>
                    </a:p>
                  </a:txBody>
                  <a:tcPr marL="68595" marR="68595" marT="34313" marB="343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122">
                <a:tc>
                  <a:txBody>
                    <a:bodyPr/>
                    <a:lstStyle/>
                    <a:p>
                      <a:endParaRPr lang="fr-FR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5" marR="68595" marT="34313" marB="34313"/>
                </a:tc>
                <a:tc>
                  <a:txBody>
                    <a:bodyPr/>
                    <a:lstStyle/>
                    <a:p>
                      <a:endParaRPr lang="fr-FR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95" marR="68595" marT="34313" marB="34313"/>
                </a:tc>
                <a:tc>
                  <a:txBody>
                    <a:bodyPr/>
                    <a:lstStyle/>
                    <a:p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SHU secondaires: cancers, greffes, médicaments, maladies auto-immunes</a:t>
                      </a:r>
                    </a:p>
                  </a:txBody>
                  <a:tcPr marL="68595" marR="68595" marT="34313" marB="343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7136" name="ZoneTexte 3"/>
          <p:cNvSpPr txBox="1">
            <a:spLocks noChangeArrowheads="1"/>
          </p:cNvSpPr>
          <p:nvPr/>
        </p:nvSpPr>
        <p:spPr bwMode="auto">
          <a:xfrm>
            <a:off x="1601391" y="3459957"/>
            <a:ext cx="48375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-"/>
              <a:defRPr sz="16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900" i="1">
                <a:solidFill>
                  <a:srgbClr val="000000"/>
                </a:solidFill>
                <a:latin typeface="Calibri" panose="020F0502020204030204" pitchFamily="34" charset="0"/>
              </a:rPr>
              <a:t>PTT</a:t>
            </a:r>
            <a:r>
              <a:rPr lang="fr-FR" altLang="fr-FR" sz="900" b="0" i="1">
                <a:solidFill>
                  <a:srgbClr val="000000"/>
                </a:solidFill>
                <a:latin typeface="Calibri" panose="020F0502020204030204" pitchFamily="34" charset="0"/>
              </a:rPr>
              <a:t> : Purpura Thrombotique Thrombopénique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900" i="1">
                <a:solidFill>
                  <a:srgbClr val="000000"/>
                </a:solidFill>
                <a:latin typeface="Calibri" panose="020F0502020204030204" pitchFamily="34" charset="0"/>
              </a:rPr>
              <a:t>SHU</a:t>
            </a:r>
            <a:r>
              <a:rPr lang="fr-FR" altLang="fr-FR" sz="900" b="0" i="1">
                <a:solidFill>
                  <a:srgbClr val="000000"/>
                </a:solidFill>
                <a:latin typeface="Calibri" panose="020F0502020204030204" pitchFamily="34" charset="0"/>
              </a:rPr>
              <a:t> : Syndrome Hémolytique et Urémique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900" i="1">
                <a:solidFill>
                  <a:srgbClr val="000000"/>
                </a:solidFill>
                <a:latin typeface="Calibri" panose="020F0502020204030204" pitchFamily="34" charset="0"/>
              </a:rPr>
              <a:t>HELLP </a:t>
            </a:r>
            <a:r>
              <a:rPr lang="fr-FR" altLang="fr-FR" sz="900" b="0" i="1">
                <a:solidFill>
                  <a:srgbClr val="000000"/>
                </a:solidFill>
                <a:latin typeface="Calibri" panose="020F0502020204030204" pitchFamily="34" charset="0"/>
              </a:rPr>
              <a:t>: Hemolysis (hémolyse) Elevated Liver enzymes (augmentation des enzymes hépatiques) Low Platelet count (numération plaquettaire faible)</a:t>
            </a:r>
          </a:p>
        </p:txBody>
      </p:sp>
    </p:spTree>
    <p:extLst>
      <p:ext uri="{BB962C8B-B14F-4D97-AF65-F5344CB8AC3E}">
        <p14:creationId xmlns:p14="http://schemas.microsoft.com/office/powerpoint/2010/main" val="3534312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 8" descr="Une image contenant flèche&#10;&#10;Description générée automatiqu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73" y="20241"/>
            <a:ext cx="685085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Espace réservé du numéro de diapositive 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557213" indent="-214313">
              <a:spcBef>
                <a:spcPct val="20000"/>
              </a:spcBef>
              <a:buChar char="-"/>
              <a:defRPr sz="12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857250" indent="-171450">
              <a:spcBef>
                <a:spcPct val="20000"/>
              </a:spcBef>
              <a:buChar char="-"/>
              <a:defRPr sz="105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200150" indent="-171450">
              <a:spcBef>
                <a:spcPct val="20000"/>
              </a:spcBef>
              <a:buChar char="•"/>
              <a:defRPr sz="105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1543050" indent="-171450">
              <a:spcBef>
                <a:spcPct val="20000"/>
              </a:spcBef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</a:pPr>
            <a:fld id="{F9A0A538-A428-410B-8DA6-1CBEA4845090}" type="slidenum">
              <a:rPr lang="fr-FR" altLang="fr-FR" b="0" smtClean="0">
                <a:solidFill>
                  <a:srgbClr val="770980"/>
                </a:solidFill>
              </a:rPr>
              <a:pPr>
                <a:spcBef>
                  <a:spcPct val="0"/>
                </a:spcBef>
              </a:pPr>
              <a:t>3</a:t>
            </a:fld>
            <a:endParaRPr lang="fr-FR" altLang="fr-FR" b="0">
              <a:solidFill>
                <a:srgbClr val="770980"/>
              </a:solidFill>
            </a:endParaRPr>
          </a:p>
        </p:txBody>
      </p:sp>
      <p:grpSp>
        <p:nvGrpSpPr>
          <p:cNvPr id="10" name="object 3"/>
          <p:cNvGrpSpPr/>
          <p:nvPr/>
        </p:nvGrpSpPr>
        <p:grpSpPr>
          <a:xfrm>
            <a:off x="2117447" y="1818322"/>
            <a:ext cx="5076825" cy="1619726"/>
            <a:chOff x="1365250" y="2424429"/>
            <a:chExt cx="6769100" cy="2159635"/>
          </a:xfrm>
          <a:solidFill>
            <a:srgbClr val="D9F4F1"/>
          </a:solidFill>
        </p:grpSpPr>
        <p:sp>
          <p:nvSpPr>
            <p:cNvPr id="11" name="object 4"/>
            <p:cNvSpPr/>
            <p:nvPr/>
          </p:nvSpPr>
          <p:spPr>
            <a:xfrm>
              <a:off x="1371600" y="2430779"/>
              <a:ext cx="6756400" cy="2146935"/>
            </a:xfrm>
            <a:custGeom>
              <a:avLst/>
              <a:gdLst/>
              <a:ahLst/>
              <a:cxnLst/>
              <a:rect l="l" t="t" r="r" b="b"/>
              <a:pathLst>
                <a:path w="6756400" h="2146935">
                  <a:moveTo>
                    <a:pt x="6756400" y="0"/>
                  </a:moveTo>
                  <a:lnTo>
                    <a:pt x="0" y="0"/>
                  </a:lnTo>
                  <a:lnTo>
                    <a:pt x="0" y="2146681"/>
                  </a:lnTo>
                  <a:lnTo>
                    <a:pt x="6756400" y="2146681"/>
                  </a:lnTo>
                  <a:lnTo>
                    <a:pt x="67564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sz="3300">
                <a:solidFill>
                  <a:srgbClr val="000000"/>
                </a:solidFill>
                <a:latin typeface="Times New Roman" panose="02020603050405020304" pitchFamily="18" charset="0"/>
                <a:cs typeface="Geneva" pitchFamily="3" charset="0"/>
              </a:endParaRPr>
            </a:p>
          </p:txBody>
        </p:sp>
        <p:sp>
          <p:nvSpPr>
            <p:cNvPr id="12" name="object 5"/>
            <p:cNvSpPr/>
            <p:nvPr/>
          </p:nvSpPr>
          <p:spPr>
            <a:xfrm>
              <a:off x="1371600" y="2430779"/>
              <a:ext cx="6756400" cy="2146935"/>
            </a:xfrm>
            <a:custGeom>
              <a:avLst/>
              <a:gdLst/>
              <a:ahLst/>
              <a:cxnLst/>
              <a:rect l="l" t="t" r="r" b="b"/>
              <a:pathLst>
                <a:path w="6756400" h="2146935">
                  <a:moveTo>
                    <a:pt x="0" y="2146681"/>
                  </a:moveTo>
                  <a:lnTo>
                    <a:pt x="6756400" y="2146681"/>
                  </a:lnTo>
                  <a:lnTo>
                    <a:pt x="6756400" y="0"/>
                  </a:lnTo>
                  <a:lnTo>
                    <a:pt x="0" y="0"/>
                  </a:lnTo>
                  <a:lnTo>
                    <a:pt x="0" y="2146681"/>
                  </a:lnTo>
                  <a:close/>
                </a:path>
              </a:pathLst>
            </a:custGeom>
            <a:grpFill/>
            <a:ln w="12700">
              <a:noFill/>
            </a:ln>
          </p:spPr>
          <p:txBody>
            <a:bodyPr lIns="0" tIns="0" rIns="0" bIns="0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sz="3300">
                <a:solidFill>
                  <a:srgbClr val="000000"/>
                </a:solidFill>
                <a:latin typeface="Times New Roman" panose="02020603050405020304" pitchFamily="18" charset="0"/>
                <a:cs typeface="Geneva" pitchFamily="3" charset="0"/>
              </a:endParaRPr>
            </a:p>
          </p:txBody>
        </p:sp>
      </p:grpSp>
      <p:sp>
        <p:nvSpPr>
          <p:cNvPr id="16389" name="object 6"/>
          <p:cNvSpPr txBox="1">
            <a:spLocks noChangeArrowheads="1"/>
          </p:cNvSpPr>
          <p:nvPr/>
        </p:nvSpPr>
        <p:spPr bwMode="auto">
          <a:xfrm>
            <a:off x="2096691" y="1762125"/>
            <a:ext cx="5067300" cy="164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29" rIns="0" bIns="0">
            <a:spAutoFit/>
          </a:bodyPr>
          <a:lstStyle>
            <a:lvl1pPr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-"/>
              <a:defRPr sz="16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defTabSz="685800" eaLnBrk="0" fontAlgn="base" hangingPunct="0">
              <a:spcBef>
                <a:spcPts val="10"/>
              </a:spcBef>
              <a:spcAft>
                <a:spcPct val="0"/>
              </a:spcAft>
            </a:pPr>
            <a:endParaRPr lang="fr-FR" altLang="fr-FR" sz="3075" b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700">
                <a:solidFill>
                  <a:srgbClr val="005394"/>
                </a:solidFill>
                <a:cs typeface="Arial" panose="020B0604020202020204" pitchFamily="34" charset="0"/>
              </a:rPr>
              <a:t>Thrombopénie et Cancer</a:t>
            </a:r>
            <a:endParaRPr lang="fr-FR" altLang="fr-FR" sz="2700" b="0">
              <a:solidFill>
                <a:srgbClr val="005394"/>
              </a:solidFill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3375" b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500" b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Copyright AFSOS, version de travail du 08/03/2022</a:t>
            </a:r>
          </a:p>
        </p:txBody>
      </p:sp>
    </p:spTree>
    <p:extLst>
      <p:ext uri="{BB962C8B-B14F-4D97-AF65-F5344CB8AC3E}">
        <p14:creationId xmlns:p14="http://schemas.microsoft.com/office/powerpoint/2010/main" val="7965609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re 14"/>
          <p:cNvSpPr>
            <a:spLocks noGrp="1" noChangeArrowheads="1"/>
          </p:cNvSpPr>
          <p:nvPr>
            <p:ph type="title"/>
          </p:nvPr>
        </p:nvSpPr>
        <p:spPr>
          <a:xfrm>
            <a:off x="1657350" y="551260"/>
            <a:ext cx="5829300" cy="628650"/>
          </a:xfrm>
        </p:spPr>
        <p:txBody>
          <a:bodyPr/>
          <a:lstStyle/>
          <a:p>
            <a:r>
              <a:rPr lang="fr-FR" altLang="fr-FR">
                <a:cs typeface="Arial" panose="020B0604020202020204" pitchFamily="34" charset="0"/>
              </a:rPr>
              <a:t>Prise en charge thérapeutique</a:t>
            </a:r>
          </a:p>
        </p:txBody>
      </p:sp>
      <p:sp>
        <p:nvSpPr>
          <p:cNvPr id="48131" name="object 5"/>
          <p:cNvSpPr txBox="1">
            <a:spLocks noChangeArrowheads="1"/>
          </p:cNvSpPr>
          <p:nvPr/>
        </p:nvSpPr>
        <p:spPr bwMode="auto">
          <a:xfrm>
            <a:off x="7539037" y="4924425"/>
            <a:ext cx="290513" cy="10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29" rIns="0" bIns="0">
            <a:spAutoFit/>
          </a:bodyPr>
          <a:lstStyle>
            <a:lvl1pPr marL="38100"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-"/>
              <a:defRPr sz="16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algn="ctr" defTabSz="685800" eaLnBrk="0" fontAlgn="base" hangingPunct="0">
              <a:spcBef>
                <a:spcPts val="10"/>
              </a:spcBef>
              <a:spcAft>
                <a:spcPct val="0"/>
              </a:spcAft>
            </a:pPr>
            <a:fld id="{61F3C7AC-061E-458A-9ED0-1C62AC713D22}" type="slidenum">
              <a:rPr lang="fr-FR" altLang="fr-FR" sz="675" b="0">
                <a:solidFill>
                  <a:srgbClr val="863966"/>
                </a:solidFill>
                <a:cs typeface="Arial" panose="020B0604020202020204" pitchFamily="34" charset="0"/>
              </a:rPr>
              <a:pPr algn="ctr" defTabSz="685800" eaLnBrk="0" fontAlgn="base" hangingPunct="0">
                <a:spcBef>
                  <a:spcPts val="10"/>
                </a:spcBef>
                <a:spcAft>
                  <a:spcPct val="0"/>
                </a:spcAft>
              </a:pPr>
              <a:t>30</a:t>
            </a:fld>
            <a:endParaRPr lang="fr-FR" altLang="fr-FR" sz="675" b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Copyright AFSOS, version de travail du 08/03/2022</a:t>
            </a:r>
          </a:p>
        </p:txBody>
      </p:sp>
      <p:sp>
        <p:nvSpPr>
          <p:cNvPr id="48133" name="Rectangle : coins arrondis 8"/>
          <p:cNvSpPr>
            <a:spLocks noChangeArrowheads="1"/>
          </p:cNvSpPr>
          <p:nvPr/>
        </p:nvSpPr>
        <p:spPr bwMode="auto">
          <a:xfrm>
            <a:off x="2049066" y="1089422"/>
            <a:ext cx="708422" cy="342900"/>
          </a:xfrm>
          <a:prstGeom prst="roundRect">
            <a:avLst>
              <a:gd name="adj" fmla="val 16667"/>
            </a:avLst>
          </a:prstGeom>
          <a:solidFill>
            <a:srgbClr val="00B7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-"/>
              <a:defRPr sz="16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050">
                <a:solidFill>
                  <a:srgbClr val="FFFFFF"/>
                </a:solidFill>
                <a:latin typeface="Calibri" panose="020F0502020204030204" pitchFamily="34" charset="0"/>
              </a:rPr>
              <a:t>SHU</a:t>
            </a:r>
          </a:p>
        </p:txBody>
      </p:sp>
      <p:sp>
        <p:nvSpPr>
          <p:cNvPr id="48134" name="Rectangle : coins arrondis 9"/>
          <p:cNvSpPr>
            <a:spLocks noChangeArrowheads="1"/>
          </p:cNvSpPr>
          <p:nvPr/>
        </p:nvSpPr>
        <p:spPr bwMode="auto">
          <a:xfrm>
            <a:off x="3669507" y="1100138"/>
            <a:ext cx="937022" cy="341710"/>
          </a:xfrm>
          <a:prstGeom prst="roundRect">
            <a:avLst>
              <a:gd name="adj" fmla="val 16667"/>
            </a:avLst>
          </a:prstGeom>
          <a:solidFill>
            <a:srgbClr val="00B7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-"/>
              <a:defRPr sz="16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050">
                <a:solidFill>
                  <a:srgbClr val="FFFFFF"/>
                </a:solidFill>
                <a:latin typeface="Calibri" panose="020F0502020204030204" pitchFamily="34" charset="0"/>
              </a:rPr>
              <a:t>SHU atypique</a:t>
            </a:r>
          </a:p>
        </p:txBody>
      </p:sp>
      <p:sp>
        <p:nvSpPr>
          <p:cNvPr id="48135" name="Rectangle : coins arrondis 10"/>
          <p:cNvSpPr>
            <a:spLocks noChangeArrowheads="1"/>
          </p:cNvSpPr>
          <p:nvPr/>
        </p:nvSpPr>
        <p:spPr bwMode="auto">
          <a:xfrm>
            <a:off x="6192442" y="1089422"/>
            <a:ext cx="707231" cy="342900"/>
          </a:xfrm>
          <a:prstGeom prst="roundRect">
            <a:avLst>
              <a:gd name="adj" fmla="val 16667"/>
            </a:avLst>
          </a:prstGeom>
          <a:solidFill>
            <a:srgbClr val="00B7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-"/>
              <a:defRPr sz="16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050">
                <a:solidFill>
                  <a:srgbClr val="FFFFFF"/>
                </a:solidFill>
                <a:latin typeface="Calibri" panose="020F0502020204030204" pitchFamily="34" charset="0"/>
              </a:rPr>
              <a:t>PTT</a:t>
            </a:r>
          </a:p>
        </p:txBody>
      </p:sp>
      <p:sp>
        <p:nvSpPr>
          <p:cNvPr id="48136" name="Rectangle : coins arrondis 11"/>
          <p:cNvSpPr>
            <a:spLocks noChangeArrowheads="1"/>
          </p:cNvSpPr>
          <p:nvPr/>
        </p:nvSpPr>
        <p:spPr bwMode="auto">
          <a:xfrm>
            <a:off x="5442348" y="2400300"/>
            <a:ext cx="2387203" cy="1062038"/>
          </a:xfrm>
          <a:prstGeom prst="roundRect">
            <a:avLst>
              <a:gd name="adj" fmla="val 16667"/>
            </a:avLst>
          </a:prstGeom>
          <a:solidFill>
            <a:srgbClr val="CBEC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-"/>
              <a:defRPr sz="16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900" b="0">
                <a:solidFill>
                  <a:srgbClr val="000000"/>
                </a:solidFill>
                <a:latin typeface="Calibri" panose="020F0502020204030204" pitchFamily="34" charset="0"/>
              </a:rPr>
              <a:t> Echanges plasmatiques 60ml/kg x 1/j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900" b="0">
                <a:solidFill>
                  <a:srgbClr val="000000"/>
                </a:solidFill>
                <a:latin typeface="Calibri" panose="020F0502020204030204" pitchFamily="34" charset="0"/>
              </a:rPr>
              <a:t>Et Rituximab 375 mg/m2 (J1,J4,J8, J15)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900" b="0">
                <a:solidFill>
                  <a:srgbClr val="000000"/>
                </a:solidFill>
                <a:latin typeface="Calibri" panose="020F0502020204030204" pitchFamily="34" charset="0"/>
              </a:rPr>
              <a:t>Et Caplacizumab 10mg/j DES QUE POSSIBLE (IV à J1 puis SC)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900" b="0">
                <a:solidFill>
                  <a:srgbClr val="000000"/>
                </a:solidFill>
                <a:latin typeface="Calibri" panose="020F0502020204030204" pitchFamily="34" charset="0"/>
              </a:rPr>
              <a:t>Et Corticothérapie 1 mg/kg/j courte durée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900" b="0">
                <a:solidFill>
                  <a:srgbClr val="000000"/>
                </a:solidFill>
                <a:latin typeface="Calibri" panose="020F0502020204030204" pitchFamily="34" charset="0"/>
              </a:rPr>
              <a:t>Et Acide folique 5 à 10 mg/j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551385" y="1626394"/>
            <a:ext cx="5829300" cy="577081"/>
          </a:xfrm>
          <a:prstGeom prst="rect">
            <a:avLst/>
          </a:prstGeom>
          <a:noFill/>
          <a:ln w="1905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spAutoFit/>
          </a:bodyPr>
          <a:lstStyle/>
          <a:p>
            <a:pPr marL="214313" indent="-214313"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050" b="1" dirty="0">
                <a:solidFill>
                  <a:srgbClr val="00B7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Admission en Soins intensifs/Réanimation</a:t>
            </a:r>
          </a:p>
          <a:p>
            <a:pPr marL="214313" indent="-214313"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050" b="1" dirty="0">
                <a:solidFill>
                  <a:srgbClr val="00B7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Transfusion de plaquettes CONTRE INDIQUEE</a:t>
            </a:r>
          </a:p>
          <a:p>
            <a:pPr marL="214313" indent="-214313"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050" b="1" dirty="0">
                <a:solidFill>
                  <a:srgbClr val="00B7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Avis CNR MAT</a:t>
            </a:r>
          </a:p>
        </p:txBody>
      </p:sp>
      <p:sp>
        <p:nvSpPr>
          <p:cNvPr id="48138" name="Rectangle : coins arrondis 13"/>
          <p:cNvSpPr>
            <a:spLocks noChangeArrowheads="1"/>
          </p:cNvSpPr>
          <p:nvPr/>
        </p:nvSpPr>
        <p:spPr bwMode="auto">
          <a:xfrm>
            <a:off x="1944291" y="2397919"/>
            <a:ext cx="2627709" cy="941785"/>
          </a:xfrm>
          <a:prstGeom prst="roundRect">
            <a:avLst>
              <a:gd name="adj" fmla="val 16667"/>
            </a:avLst>
          </a:prstGeom>
          <a:solidFill>
            <a:srgbClr val="CBEC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-"/>
              <a:defRPr sz="16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900" b="0">
                <a:solidFill>
                  <a:srgbClr val="000000"/>
                </a:solidFill>
                <a:latin typeface="Calibri" panose="020F0502020204030204" pitchFamily="34" charset="0"/>
              </a:rPr>
              <a:t>- Traitement étiologique +++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900" b="0">
                <a:solidFill>
                  <a:srgbClr val="000000"/>
                </a:solidFill>
                <a:latin typeface="Calibri" panose="020F0502020204030204" pitchFamily="34" charset="0"/>
              </a:rPr>
              <a:t>- Soins de support : hydratation IV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900" b="0">
                <a:solidFill>
                  <a:srgbClr val="000000"/>
                </a:solidFill>
                <a:latin typeface="Calibri" panose="020F0502020204030204" pitchFamily="34" charset="0"/>
              </a:rPr>
              <a:t>- Contrôle tensionnel (viser 120/80 mmHg)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900" b="0">
                <a:solidFill>
                  <a:srgbClr val="000000"/>
                </a:solidFill>
                <a:latin typeface="Calibri" panose="020F0502020204030204" pitchFamily="34" charset="0"/>
              </a:rPr>
              <a:t>- Corticothérapie 1,5 mg/kg/j pendant 3 semaines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900" b="0">
                <a:solidFill>
                  <a:srgbClr val="000000"/>
                </a:solidFill>
                <a:latin typeface="Calibri" panose="020F0502020204030204" pitchFamily="34" charset="0"/>
              </a:rPr>
              <a:t>- Acide folique 5 à 10 mg/j</a:t>
            </a:r>
          </a:p>
        </p:txBody>
      </p:sp>
      <p:sp>
        <p:nvSpPr>
          <p:cNvPr id="48139" name="Rectangle : coins arrondis 14"/>
          <p:cNvSpPr>
            <a:spLocks noChangeArrowheads="1"/>
          </p:cNvSpPr>
          <p:nvPr/>
        </p:nvSpPr>
        <p:spPr bwMode="auto">
          <a:xfrm>
            <a:off x="2870598" y="3590925"/>
            <a:ext cx="2534840" cy="690563"/>
          </a:xfrm>
          <a:prstGeom prst="roundRect">
            <a:avLst>
              <a:gd name="adj" fmla="val 16667"/>
            </a:avLst>
          </a:prstGeom>
          <a:solidFill>
            <a:srgbClr val="CBEC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-"/>
              <a:defRPr sz="16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900">
                <a:solidFill>
                  <a:srgbClr val="000000"/>
                </a:solidFill>
                <a:latin typeface="Calibri" panose="020F0502020204030204" pitchFamily="34" charset="0"/>
              </a:rPr>
              <a:t>Sur avis d’expert: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900" b="0">
                <a:solidFill>
                  <a:srgbClr val="000000"/>
                </a:solidFill>
                <a:latin typeface="Calibri" panose="020F0502020204030204" pitchFamily="34" charset="0"/>
              </a:rPr>
              <a:t>- Hémodialyse si atteinte rénale sévère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900" b="0">
                <a:solidFill>
                  <a:srgbClr val="000000"/>
                </a:solidFill>
                <a:latin typeface="Calibri" panose="020F0502020204030204" pitchFamily="34" charset="0"/>
              </a:rPr>
              <a:t>- Echanges plasmatiques si atteinte neurologique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900" b="0">
                <a:solidFill>
                  <a:srgbClr val="000000"/>
                </a:solidFill>
                <a:latin typeface="Calibri" panose="020F0502020204030204" pitchFamily="34" charset="0"/>
              </a:rPr>
              <a:t>- Eculizumab</a:t>
            </a:r>
          </a:p>
        </p:txBody>
      </p:sp>
      <p:cxnSp>
        <p:nvCxnSpPr>
          <p:cNvPr id="16" name="Connecteur droit 15"/>
          <p:cNvCxnSpPr>
            <a:stCxn id="48133" idx="2"/>
          </p:cNvCxnSpPr>
          <p:nvPr/>
        </p:nvCxnSpPr>
        <p:spPr bwMode="auto">
          <a:xfrm>
            <a:off x="2403872" y="1432322"/>
            <a:ext cx="0" cy="194072"/>
          </a:xfrm>
          <a:prstGeom prst="line">
            <a:avLst/>
          </a:prstGeom>
          <a:ln w="2222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 bwMode="auto">
          <a:xfrm>
            <a:off x="6546056" y="1441847"/>
            <a:ext cx="0" cy="194072"/>
          </a:xfrm>
          <a:prstGeom prst="line">
            <a:avLst/>
          </a:prstGeom>
          <a:ln w="2222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 bwMode="auto">
          <a:xfrm>
            <a:off x="4107656" y="1423988"/>
            <a:ext cx="0" cy="194072"/>
          </a:xfrm>
          <a:prstGeom prst="line">
            <a:avLst/>
          </a:prstGeom>
          <a:ln w="2222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cxnSpLocks/>
          </p:cNvCxnSpPr>
          <p:nvPr/>
        </p:nvCxnSpPr>
        <p:spPr bwMode="auto">
          <a:xfrm>
            <a:off x="4138613" y="2180035"/>
            <a:ext cx="0" cy="217884"/>
          </a:xfrm>
          <a:prstGeom prst="straightConnector1">
            <a:avLst/>
          </a:prstGeom>
          <a:ln w="22225">
            <a:solidFill>
              <a:schemeClr val="accent1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cxnSpLocks/>
          </p:cNvCxnSpPr>
          <p:nvPr/>
        </p:nvCxnSpPr>
        <p:spPr bwMode="auto">
          <a:xfrm>
            <a:off x="2421731" y="2180035"/>
            <a:ext cx="0" cy="217884"/>
          </a:xfrm>
          <a:prstGeom prst="straightConnector1">
            <a:avLst/>
          </a:prstGeom>
          <a:ln w="22225">
            <a:solidFill>
              <a:schemeClr val="accent1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cxnSpLocks/>
          </p:cNvCxnSpPr>
          <p:nvPr/>
        </p:nvCxnSpPr>
        <p:spPr bwMode="auto">
          <a:xfrm>
            <a:off x="6546056" y="2180035"/>
            <a:ext cx="0" cy="217884"/>
          </a:xfrm>
          <a:prstGeom prst="straightConnector1">
            <a:avLst/>
          </a:prstGeom>
          <a:ln w="22225">
            <a:solidFill>
              <a:schemeClr val="accent1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cxnSpLocks/>
          </p:cNvCxnSpPr>
          <p:nvPr/>
        </p:nvCxnSpPr>
        <p:spPr bwMode="auto">
          <a:xfrm>
            <a:off x="4138613" y="3339704"/>
            <a:ext cx="0" cy="257175"/>
          </a:xfrm>
          <a:prstGeom prst="straightConnector1">
            <a:avLst/>
          </a:prstGeom>
          <a:ln w="22225">
            <a:solidFill>
              <a:schemeClr val="accent1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3027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657350" y="1257300"/>
            <a:ext cx="5829300" cy="3314700"/>
          </a:xfrm>
        </p:spPr>
        <p:txBody>
          <a:bodyPr/>
          <a:lstStyle/>
          <a:p>
            <a:pPr marL="0" indent="0">
              <a:defRPr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Que faire face à une thrombopénie chez un patient sous anticoagulant et/ou antiagrégant ?</a:t>
            </a:r>
          </a:p>
          <a:p>
            <a:pPr marL="0" indent="0">
              <a:defRPr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fr-FR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Avis Experts AFSOS:</a:t>
            </a:r>
          </a:p>
          <a:p>
            <a:pPr marL="214313" indent="-214313">
              <a:buFontTx/>
              <a:buChar char="-"/>
              <a:defRPr/>
            </a:pPr>
            <a:r>
              <a:rPr lang="fr-FR" altLang="fr-FR" sz="1200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cas de thrombopénie inférieure à 50 G/L chez un patient sous </a:t>
            </a:r>
            <a:r>
              <a:rPr lang="fr-FR" altLang="fr-FR" sz="1200" b="0" dirty="0" err="1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anti-coagulant</a:t>
            </a:r>
            <a:r>
              <a:rPr lang="fr-FR" altLang="fr-FR" sz="1200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 référer au référentiel AFSOS Thrombose et cancer</a:t>
            </a:r>
          </a:p>
          <a:p>
            <a:pPr marL="0" indent="0">
              <a:defRPr/>
            </a:pPr>
            <a:endParaRPr lang="fr-FR" altLang="fr-FR" sz="1200" b="0" dirty="0">
              <a:solidFill>
                <a:srgbClr val="0053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Tx/>
              <a:buChar char="-"/>
              <a:defRPr/>
            </a:pPr>
            <a:r>
              <a:rPr lang="fr-FR" altLang="fr-FR" sz="1200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cas de thrombopénie chez un patient sous </a:t>
            </a:r>
            <a:r>
              <a:rPr lang="fr-FR" altLang="fr-FR" sz="1200" b="0" dirty="0" err="1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anti-agrégants</a:t>
            </a:r>
            <a:r>
              <a:rPr lang="fr-FR" altLang="fr-FR" sz="1200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afin de limiter les risques hémorragiques, une discussion devra être menée au cas pas cas avec les spécialistes des pathologies vasculaires (neurologie et cardiologie).</a:t>
            </a:r>
          </a:p>
          <a:p>
            <a:pPr marL="0" indent="0">
              <a:defRPr/>
            </a:pPr>
            <a:endParaRPr lang="fr-FR" sz="1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155" name="Titr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Foire aux Questions</a:t>
            </a:r>
          </a:p>
        </p:txBody>
      </p:sp>
      <p:sp>
        <p:nvSpPr>
          <p:cNvPr id="4915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557213" indent="-214313">
              <a:spcBef>
                <a:spcPct val="20000"/>
              </a:spcBef>
              <a:buChar char="-"/>
              <a:defRPr sz="12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857250" indent="-171450">
              <a:spcBef>
                <a:spcPct val="20000"/>
              </a:spcBef>
              <a:buChar char="-"/>
              <a:defRPr sz="105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200150" indent="-171450">
              <a:spcBef>
                <a:spcPct val="20000"/>
              </a:spcBef>
              <a:buChar char="•"/>
              <a:defRPr sz="105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1543050" indent="-171450">
              <a:spcBef>
                <a:spcPct val="20000"/>
              </a:spcBef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</a:pPr>
            <a:fld id="{20AAD201-624E-443D-9EC5-5FBC8132D428}" type="slidenum">
              <a:rPr lang="fr-FR" altLang="fr-FR" b="0" smtClean="0">
                <a:solidFill>
                  <a:srgbClr val="770980"/>
                </a:solidFill>
              </a:rPr>
              <a:pPr>
                <a:spcBef>
                  <a:spcPct val="0"/>
                </a:spcBef>
              </a:pPr>
              <a:t>31</a:t>
            </a:fld>
            <a:endParaRPr lang="fr-FR" altLang="fr-FR" b="0">
              <a:solidFill>
                <a:srgbClr val="770980"/>
              </a:solidFill>
            </a:endParaRPr>
          </a:p>
        </p:txBody>
      </p:sp>
      <p:sp>
        <p:nvSpPr>
          <p:cNvPr id="6" name="Ellipse 5">
            <a:hlinkClick r:id="rId2"/>
          </p:cNvPr>
          <p:cNvSpPr/>
          <p:nvPr/>
        </p:nvSpPr>
        <p:spPr>
          <a:xfrm>
            <a:off x="5830491" y="3759994"/>
            <a:ext cx="1656159" cy="511969"/>
          </a:xfrm>
          <a:prstGeom prst="ellipse">
            <a:avLst/>
          </a:prstGeom>
          <a:solidFill>
            <a:srgbClr val="ED6F2C"/>
          </a:solidFill>
          <a:ln>
            <a:solidFill>
              <a:srgbClr val="ED7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825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Référentiel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825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Thrombose et Cancer</a:t>
            </a:r>
          </a:p>
        </p:txBody>
      </p:sp>
      <p:sp>
        <p:nvSpPr>
          <p:cNvPr id="7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Copyright AFSOS, version de travail du 08/03/2022</a:t>
            </a:r>
          </a:p>
        </p:txBody>
      </p:sp>
    </p:spTree>
    <p:extLst>
      <p:ext uri="{BB962C8B-B14F-4D97-AF65-F5344CB8AC3E}">
        <p14:creationId xmlns:p14="http://schemas.microsoft.com/office/powerpoint/2010/main" val="1905702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1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557213" indent="-214313">
              <a:spcBef>
                <a:spcPct val="20000"/>
              </a:spcBef>
              <a:buChar char="-"/>
              <a:defRPr sz="12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857250" indent="-171450">
              <a:spcBef>
                <a:spcPct val="20000"/>
              </a:spcBef>
              <a:buChar char="-"/>
              <a:defRPr sz="105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200150" indent="-171450">
              <a:spcBef>
                <a:spcPct val="20000"/>
              </a:spcBef>
              <a:buChar char="•"/>
              <a:defRPr sz="105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1543050" indent="-171450">
              <a:spcBef>
                <a:spcPct val="20000"/>
              </a:spcBef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</a:pPr>
            <a:fld id="{7E72F7CD-CE85-4527-A469-9F948DCF5423}" type="slidenum">
              <a:rPr lang="fr-FR" altLang="fr-FR" b="0" smtClean="0">
                <a:solidFill>
                  <a:srgbClr val="770980"/>
                </a:solidFill>
              </a:rPr>
              <a:pPr>
                <a:spcBef>
                  <a:spcPct val="0"/>
                </a:spcBef>
              </a:pPr>
              <a:t>4</a:t>
            </a:fld>
            <a:endParaRPr lang="fr-FR" altLang="fr-FR" b="0">
              <a:solidFill>
                <a:srgbClr val="770980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614488" y="1383506"/>
            <a:ext cx="5915025" cy="25336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3200">
                <a:solidFill>
                  <a:srgbClr val="873966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90575" indent="-3333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6633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6633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6633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6633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6633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indent="0" defTabSz="336947" fontAlgn="base">
              <a:spcBef>
                <a:spcPts val="450"/>
              </a:spcBef>
              <a:spcAft>
                <a:spcPct val="0"/>
              </a:spcAft>
              <a:buClr>
                <a:srgbClr val="873966"/>
              </a:buClr>
              <a:defRPr/>
            </a:pPr>
            <a:r>
              <a:rPr lang="fr-FR" altLang="fr-FR" sz="1200" b="1" spc="-11" dirty="0">
                <a:solidFill>
                  <a:srgbClr val="9945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Coordination</a:t>
            </a:r>
          </a:p>
          <a:p>
            <a:pPr lvl="1" defTabSz="336947" eaLnBrk="0" fontAlgn="base" hangingPunct="0"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1050" dirty="0"/>
              <a:t>Audrey ECHE-GASS, Médecin généraliste, Toulouse ;</a:t>
            </a:r>
          </a:p>
          <a:p>
            <a:pPr lvl="1" defTabSz="336947" eaLnBrk="0" fontAlgn="base" hangingPunct="0"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1050" dirty="0"/>
              <a:t>Didier MAYEUR, Oncologue médical, Dijon</a:t>
            </a:r>
          </a:p>
          <a:p>
            <a:pPr marL="342900" lvl="1" indent="0" defTabSz="336947" eaLnBrk="0" fontAlgn="base" hangingPunct="0">
              <a:spcBef>
                <a:spcPts val="375"/>
              </a:spcBef>
              <a:spcAft>
                <a:spcPct val="0"/>
              </a:spcAft>
              <a:defRPr/>
            </a:pPr>
            <a:endParaRPr lang="fr-FR" altLang="fr-FR" sz="1050" dirty="0"/>
          </a:p>
          <a:p>
            <a:pPr marL="0" indent="0" defTabSz="336947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873966"/>
              </a:buClr>
              <a:defRPr/>
            </a:pPr>
            <a:r>
              <a:rPr lang="fr-FR" altLang="fr-FR" sz="1200" b="1" spc="-11" dirty="0">
                <a:solidFill>
                  <a:srgbClr val="9945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Membres du groupe de travail</a:t>
            </a:r>
          </a:p>
          <a:p>
            <a:pPr lvl="1" defTabSz="336947" eaLnBrk="0" fontAlgn="base" hangingPunct="0"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050" dirty="0"/>
              <a:t>Capucine AELBRECHT-MEURISSE, Médecin soins de support, Lille ; </a:t>
            </a:r>
            <a:r>
              <a:rPr lang="fr-FR" altLang="fr-FR" sz="1050" dirty="0"/>
              <a:t>David BILLARD, Oncologue médical, Suresnes ; Mathias BREHON, Hématologue, Lyon ; Anne Laure COUDERC, Gériatre, Marseille ; Stéphane CHEZE, Oncologue médical, Caen ; Didier KAMIONER, Oncohématologue, Trappes ; Nicolas JOVENIN, Oncologue médical, Reims ; Florian SCOTTE, Oncologue médical, Villejuif</a:t>
            </a:r>
          </a:p>
          <a:p>
            <a:pPr marL="0" indent="0" defTabSz="336947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873966"/>
              </a:buClr>
              <a:defRPr/>
            </a:pPr>
            <a:endParaRPr lang="fr-FR" altLang="fr-FR" sz="1200" b="1" spc="-11" dirty="0">
              <a:solidFill>
                <a:srgbClr val="99456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defTabSz="336947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873966"/>
              </a:buClr>
              <a:defRPr/>
            </a:pPr>
            <a:r>
              <a:rPr lang="fr-FR" altLang="fr-FR" sz="1200" b="1" spc="-11" dirty="0">
                <a:solidFill>
                  <a:srgbClr val="9945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Méthodologie</a:t>
            </a:r>
          </a:p>
          <a:p>
            <a:pPr lvl="1" defTabSz="336947" eaLnBrk="0" fontAlgn="base" hangingPunct="0"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1050" dirty="0"/>
              <a:t>Frédéric FITENI, Oncologue médical, Nîmes ;</a:t>
            </a:r>
          </a:p>
          <a:p>
            <a:pPr marL="342900" lvl="1" indent="0" defTabSz="336947" eaLnBrk="0" fontAlgn="base" hangingPunct="0">
              <a:spcBef>
                <a:spcPts val="375"/>
              </a:spcBef>
              <a:spcAft>
                <a:spcPct val="0"/>
              </a:spcAft>
              <a:defRPr/>
            </a:pPr>
            <a:endParaRPr lang="fr-FR" altLang="fr-FR" sz="1050" dirty="0"/>
          </a:p>
          <a:p>
            <a:pPr marL="342900" lvl="1" indent="0" defTabSz="336947" eaLnBrk="0" fontAlgn="base" hangingPunct="0">
              <a:spcBef>
                <a:spcPts val="375"/>
              </a:spcBef>
              <a:spcAft>
                <a:spcPct val="0"/>
              </a:spcAft>
              <a:defRPr/>
            </a:pPr>
            <a:endParaRPr lang="fr-FR" altLang="fr-FR" sz="1050" dirty="0"/>
          </a:p>
        </p:txBody>
      </p:sp>
      <p:sp>
        <p:nvSpPr>
          <p:cNvPr id="6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Copyright AFSOS, version de travail du 08/03/2022</a:t>
            </a:r>
          </a:p>
        </p:txBody>
      </p:sp>
    </p:spTree>
    <p:extLst>
      <p:ext uri="{BB962C8B-B14F-4D97-AF65-F5344CB8AC3E}">
        <p14:creationId xmlns:p14="http://schemas.microsoft.com/office/powerpoint/2010/main" val="226117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1614488" y="738130"/>
            <a:ext cx="5915025" cy="483452"/>
          </a:xfrm>
        </p:spPr>
        <p:txBody>
          <a:bodyPr/>
          <a:lstStyle/>
          <a:p>
            <a:r>
              <a:rPr lang="fr-FR" altLang="fr-FR"/>
              <a:t>Liens d’intérêt Dr Chèze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14488" y="1653779"/>
            <a:ext cx="5915025" cy="2978944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Consultant, orateur et missions d’expertise pour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Grifols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et  Novartis.</a:t>
            </a:r>
          </a:p>
          <a:p>
            <a:pPr marL="0" indent="0">
              <a:defRPr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Consultant et missions d’expertise pour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Sobi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pPr marL="0" indent="0">
              <a:defRPr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Investigateur essais cliniques cytopénies auto-immunes pour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Bioverativ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Grifols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, Novartis,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Rigel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157778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Espace réservé du texte 6"/>
          <p:cNvSpPr>
            <a:spLocks noGrp="1"/>
          </p:cNvSpPr>
          <p:nvPr>
            <p:ph type="body" idx="1"/>
          </p:nvPr>
        </p:nvSpPr>
        <p:spPr>
          <a:xfrm>
            <a:off x="1549004" y="1383506"/>
            <a:ext cx="6044803" cy="3239691"/>
          </a:xfrm>
        </p:spPr>
        <p:txBody>
          <a:bodyPr/>
          <a:lstStyle/>
          <a:p>
            <a:pPr marL="0" indent="0">
              <a:defRPr/>
            </a:pPr>
            <a:r>
              <a:rPr lang="fr-FR" altLang="fr-FR" dirty="0">
                <a:solidFill>
                  <a:srgbClr val="00B7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Thrombopénie correspond à la diminution du nombre de plaquettes ou Thrombocytes</a:t>
            </a:r>
          </a:p>
          <a:p>
            <a:pPr marL="0" indent="0">
              <a:defRPr/>
            </a:pPr>
            <a:r>
              <a:rPr lang="fr-FR" altLang="fr-FR" dirty="0">
                <a:solidFill>
                  <a:srgbClr val="00B7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Elle est caractérisée par une diminution du nombre de plaquettes en dessous du seuil de 150 Giga par Litre</a:t>
            </a:r>
          </a:p>
          <a:p>
            <a:pPr marL="0" indent="0">
              <a:defRPr/>
            </a:pPr>
            <a:r>
              <a:rPr lang="fr-FR" altLang="fr-FR" dirty="0">
                <a:solidFill>
                  <a:srgbClr val="00B7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fr-FR" altLang="fr-FR" dirty="0" err="1">
                <a:solidFill>
                  <a:srgbClr val="00B7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onco-hématologie</a:t>
            </a:r>
            <a:r>
              <a:rPr lang="fr-FR" altLang="fr-FR" dirty="0">
                <a:solidFill>
                  <a:srgbClr val="00B7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 seuil utilisé est inférieur à 100 Giga par litre.</a:t>
            </a:r>
          </a:p>
          <a:p>
            <a:pPr>
              <a:defRPr/>
            </a:pPr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fr-FR" altLang="fr-FR" dirty="0">
                <a:solidFill>
                  <a:srgbClr val="00B7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Thrombopénie est une perturbation biologique fréquente en hémato-oncologie. </a:t>
            </a:r>
          </a:p>
          <a:p>
            <a:pPr>
              <a:defRPr/>
            </a:pPr>
            <a:r>
              <a:rPr lang="fr-FR" altLang="fr-FR" dirty="0">
                <a:solidFill>
                  <a:srgbClr val="00B7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Elle a pour conséquence :</a:t>
            </a:r>
          </a:p>
          <a:p>
            <a:pPr marL="469106" lvl="1" indent="-214313">
              <a:buFont typeface="Arial" panose="020B0604020202020204" pitchFamily="34" charset="0"/>
              <a:buChar char="•"/>
              <a:defRPr/>
            </a:pPr>
            <a:r>
              <a:rPr lang="fr-FR" altLang="fr-FR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augmentation du risque hémorragique</a:t>
            </a:r>
          </a:p>
          <a:p>
            <a:pPr marL="469106" lvl="1" indent="-214313">
              <a:buFont typeface="Arial" panose="020B0604020202020204" pitchFamily="34" charset="0"/>
              <a:buChar char="•"/>
              <a:defRPr/>
            </a:pPr>
            <a:r>
              <a:rPr lang="fr-FR" altLang="fr-FR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possible diminution de la dose-intensité des traitements anti-cancéreux.</a:t>
            </a:r>
          </a:p>
          <a:p>
            <a:pPr>
              <a:defRPr/>
            </a:pPr>
            <a:endParaRPr lang="fr-FR" alt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fr-FR" altLang="fr-FR" b="1" dirty="0">
                <a:solidFill>
                  <a:srgbClr val="00B7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distingue la Thrombopénie d’origine centrale et la Thrombopénie d’origine périphérique </a:t>
            </a:r>
          </a:p>
          <a:p>
            <a:pPr>
              <a:defRPr/>
            </a:pPr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object 5"/>
          <p:cNvSpPr txBox="1">
            <a:spLocks noChangeArrowheads="1"/>
          </p:cNvSpPr>
          <p:nvPr/>
        </p:nvSpPr>
        <p:spPr bwMode="auto">
          <a:xfrm>
            <a:off x="7539037" y="4924425"/>
            <a:ext cx="290513" cy="10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29" rIns="0" bIns="0">
            <a:spAutoFit/>
          </a:bodyPr>
          <a:lstStyle>
            <a:lvl1pPr marL="38100"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-"/>
              <a:defRPr sz="16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algn="ctr" defTabSz="685800" eaLnBrk="0" fontAlgn="base" hangingPunct="0">
              <a:spcBef>
                <a:spcPts val="10"/>
              </a:spcBef>
              <a:spcAft>
                <a:spcPct val="0"/>
              </a:spcAft>
            </a:pPr>
            <a:fld id="{E24646E5-71D3-417E-9BF8-5DBA80168521}" type="slidenum">
              <a:rPr lang="fr-FR" altLang="fr-FR" sz="675" b="0">
                <a:solidFill>
                  <a:srgbClr val="863966"/>
                </a:solidFill>
                <a:cs typeface="Arial" panose="020B0604020202020204" pitchFamily="34" charset="0"/>
              </a:rPr>
              <a:pPr algn="ctr" defTabSz="685800" eaLnBrk="0" fontAlgn="base" hangingPunct="0">
                <a:spcBef>
                  <a:spcPts val="10"/>
                </a:spcBef>
                <a:spcAft>
                  <a:spcPct val="0"/>
                </a:spcAft>
              </a:pPr>
              <a:t>6</a:t>
            </a:fld>
            <a:endParaRPr lang="fr-FR" altLang="fr-FR" sz="675" b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460" name="Titre 1"/>
          <p:cNvSpPr>
            <a:spLocks noGrp="1" noChangeArrowheads="1"/>
          </p:cNvSpPr>
          <p:nvPr>
            <p:ph type="title"/>
          </p:nvPr>
        </p:nvSpPr>
        <p:spPr>
          <a:xfrm>
            <a:off x="1656160" y="844153"/>
            <a:ext cx="3740944" cy="184547"/>
          </a:xfr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r>
              <a:rPr lang="fr-FR" altLang="fr-FR" sz="1500">
                <a:latin typeface="Arial" panose="020B0604020202020204" pitchFamily="34" charset="0"/>
                <a:cs typeface="Arial" panose="020B0604020202020204" pitchFamily="34" charset="0"/>
              </a:rPr>
              <a:t>Pourquoi un référentiel sur la thrombopénie en cancérologie?</a:t>
            </a:r>
          </a:p>
        </p:txBody>
      </p:sp>
      <p:sp>
        <p:nvSpPr>
          <p:cNvPr id="8" name="Espace réservé du pied de page 14"/>
          <p:cNvSpPr txBox="1">
            <a:spLocks/>
          </p:cNvSpPr>
          <p:nvPr/>
        </p:nvSpPr>
        <p:spPr>
          <a:xfrm>
            <a:off x="1657350" y="4755357"/>
            <a:ext cx="2314575" cy="273844"/>
          </a:xfrm>
        </p:spPr>
        <p:txBody>
          <a:bodyPr lIns="0" tIns="0" rIns="0" bIns="0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Geneva" pitchFamily="3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Geneva" pitchFamily="3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Geneva" pitchFamily="3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Geneva" pitchFamily="3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Geneva" pitchFamily="3" charset="0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Geneva" pitchFamily="3" charset="0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Geneva" pitchFamily="3" charset="0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Geneva" pitchFamily="3" charset="0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Geneva" pitchFamily="3" charset="0"/>
              </a:defRPr>
            </a:lvl9pPr>
          </a:lstStyle>
          <a:p>
            <a:pPr defTabSz="685800">
              <a:defRPr/>
            </a:pPr>
            <a:r>
              <a:rPr lang="fr-FR" sz="675" spc="-4" dirty="0">
                <a:solidFill>
                  <a:srgbClr val="770980"/>
                </a:solidFill>
                <a:latin typeface="Arial"/>
                <a:cs typeface="Arial"/>
              </a:rPr>
              <a:t>Copyright AFSOS, version de travail du 08/03/2022</a:t>
            </a:r>
          </a:p>
        </p:txBody>
      </p:sp>
    </p:spTree>
    <p:extLst>
      <p:ext uri="{BB962C8B-B14F-4D97-AF65-F5344CB8AC3E}">
        <p14:creationId xmlns:p14="http://schemas.microsoft.com/office/powerpoint/2010/main" val="2797107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ject 9"/>
          <p:cNvSpPr>
            <a:spLocks/>
          </p:cNvSpPr>
          <p:nvPr/>
        </p:nvSpPr>
        <p:spPr bwMode="auto">
          <a:xfrm>
            <a:off x="1740694" y="1195388"/>
            <a:ext cx="2562225" cy="1066800"/>
          </a:xfrm>
          <a:custGeom>
            <a:avLst/>
            <a:gdLst>
              <a:gd name="T0" fmla="*/ 5315164 w 2895600"/>
              <a:gd name="T1" fmla="*/ 0 h 711200"/>
              <a:gd name="T2" fmla="*/ 0 w 2895600"/>
              <a:gd name="T3" fmla="*/ 0 h 711200"/>
              <a:gd name="T4" fmla="*/ 0 w 2895600"/>
              <a:gd name="T5" fmla="*/ 2147483646 h 711200"/>
              <a:gd name="T6" fmla="*/ 5315164 w 2895600"/>
              <a:gd name="T7" fmla="*/ 2147483646 h 711200"/>
              <a:gd name="T8" fmla="*/ 5315164 w 2895600"/>
              <a:gd name="T9" fmla="*/ 0 h 71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95600" h="711200">
                <a:moveTo>
                  <a:pt x="2895600" y="0"/>
                </a:moveTo>
                <a:lnTo>
                  <a:pt x="0" y="0"/>
                </a:lnTo>
                <a:lnTo>
                  <a:pt x="0" y="711200"/>
                </a:lnTo>
                <a:lnTo>
                  <a:pt x="2895600" y="711200"/>
                </a:lnTo>
                <a:lnTo>
                  <a:pt x="2895600" y="0"/>
                </a:lnTo>
                <a:close/>
              </a:path>
            </a:pathLst>
          </a:custGeom>
          <a:solidFill>
            <a:srgbClr val="00B7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3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object 7"/>
          <p:cNvSpPr>
            <a:spLocks/>
          </p:cNvSpPr>
          <p:nvPr/>
        </p:nvSpPr>
        <p:spPr bwMode="auto">
          <a:xfrm>
            <a:off x="1744267" y="3499247"/>
            <a:ext cx="2555081" cy="1252538"/>
          </a:xfrm>
          <a:custGeom>
            <a:avLst/>
            <a:gdLst>
              <a:gd name="T0" fmla="*/ 55937450 w 2641600"/>
              <a:gd name="T1" fmla="*/ 0 h 1358900"/>
              <a:gd name="T2" fmla="*/ 0 w 2641600"/>
              <a:gd name="T3" fmla="*/ 0 h 1358900"/>
              <a:gd name="T4" fmla="*/ 0 w 2641600"/>
              <a:gd name="T5" fmla="*/ 159129862 h 1358900"/>
              <a:gd name="T6" fmla="*/ 55937450 w 2641600"/>
              <a:gd name="T7" fmla="*/ 159129862 h 1358900"/>
              <a:gd name="T8" fmla="*/ 55937450 w 2641600"/>
              <a:gd name="T9" fmla="*/ 0 h 1358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41600" h="1358900">
                <a:moveTo>
                  <a:pt x="2641600" y="0"/>
                </a:moveTo>
                <a:lnTo>
                  <a:pt x="0" y="0"/>
                </a:lnTo>
                <a:lnTo>
                  <a:pt x="0" y="1358900"/>
                </a:lnTo>
                <a:lnTo>
                  <a:pt x="2641600" y="1358900"/>
                </a:lnTo>
                <a:lnTo>
                  <a:pt x="2641600" y="0"/>
                </a:lnTo>
                <a:close/>
              </a:path>
            </a:pathLst>
          </a:custGeom>
          <a:solidFill>
            <a:srgbClr val="0053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3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6628" name="object 2"/>
          <p:cNvGrpSpPr>
            <a:grpSpLocks/>
          </p:cNvGrpSpPr>
          <p:nvPr/>
        </p:nvGrpSpPr>
        <p:grpSpPr bwMode="auto">
          <a:xfrm>
            <a:off x="5922169" y="2386013"/>
            <a:ext cx="1409700" cy="1085850"/>
            <a:chOff x="6667500" y="2679700"/>
            <a:chExt cx="1879600" cy="1447800"/>
          </a:xfrm>
          <a:solidFill>
            <a:srgbClr val="005394"/>
          </a:solidFill>
        </p:grpSpPr>
        <p:sp>
          <p:nvSpPr>
            <p:cNvPr id="26640" name="object 3"/>
            <p:cNvSpPr>
              <a:spLocks/>
            </p:cNvSpPr>
            <p:nvPr/>
          </p:nvSpPr>
          <p:spPr bwMode="auto">
            <a:xfrm>
              <a:off x="6667500" y="2679700"/>
              <a:ext cx="1879600" cy="1447800"/>
            </a:xfrm>
            <a:custGeom>
              <a:avLst/>
              <a:gdLst>
                <a:gd name="T0" fmla="*/ 886459 w 1879600"/>
                <a:gd name="T1" fmla="*/ 1142 h 1447800"/>
                <a:gd name="T2" fmla="*/ 782193 w 1879600"/>
                <a:gd name="T3" fmla="*/ 10160 h 1447800"/>
                <a:gd name="T4" fmla="*/ 681735 w 1879600"/>
                <a:gd name="T5" fmla="*/ 27686 h 1447800"/>
                <a:gd name="T6" fmla="*/ 585597 w 1879600"/>
                <a:gd name="T7" fmla="*/ 53212 h 1447800"/>
                <a:gd name="T8" fmla="*/ 494538 w 1879600"/>
                <a:gd name="T9" fmla="*/ 86233 h 1447800"/>
                <a:gd name="T10" fmla="*/ 409194 w 1879600"/>
                <a:gd name="T11" fmla="*/ 126364 h 1447800"/>
                <a:gd name="T12" fmla="*/ 330073 w 1879600"/>
                <a:gd name="T13" fmla="*/ 172974 h 1447800"/>
                <a:gd name="T14" fmla="*/ 257936 w 1879600"/>
                <a:gd name="T15" fmla="*/ 225805 h 1447800"/>
                <a:gd name="T16" fmla="*/ 193294 w 1879600"/>
                <a:gd name="T17" fmla="*/ 284099 h 1447800"/>
                <a:gd name="T18" fmla="*/ 136905 w 1879600"/>
                <a:gd name="T19" fmla="*/ 347472 h 1447800"/>
                <a:gd name="T20" fmla="*/ 89280 w 1879600"/>
                <a:gd name="T21" fmla="*/ 415544 h 1447800"/>
                <a:gd name="T22" fmla="*/ 51180 w 1879600"/>
                <a:gd name="T23" fmla="*/ 487679 h 1447800"/>
                <a:gd name="T24" fmla="*/ 23114 w 1879600"/>
                <a:gd name="T25" fmla="*/ 563499 h 1447800"/>
                <a:gd name="T26" fmla="*/ 5842 w 1879600"/>
                <a:gd name="T27" fmla="*/ 642365 h 1447800"/>
                <a:gd name="T28" fmla="*/ 0 w 1879600"/>
                <a:gd name="T29" fmla="*/ 723900 h 1447800"/>
                <a:gd name="T30" fmla="*/ 5842 w 1879600"/>
                <a:gd name="T31" fmla="*/ 805434 h 1447800"/>
                <a:gd name="T32" fmla="*/ 23114 w 1879600"/>
                <a:gd name="T33" fmla="*/ 884301 h 1447800"/>
                <a:gd name="T34" fmla="*/ 51180 w 1879600"/>
                <a:gd name="T35" fmla="*/ 960119 h 1447800"/>
                <a:gd name="T36" fmla="*/ 89280 w 1879600"/>
                <a:gd name="T37" fmla="*/ 1032256 h 1447800"/>
                <a:gd name="T38" fmla="*/ 136905 w 1879600"/>
                <a:gd name="T39" fmla="*/ 1100327 h 1447800"/>
                <a:gd name="T40" fmla="*/ 193294 w 1879600"/>
                <a:gd name="T41" fmla="*/ 1163701 h 1447800"/>
                <a:gd name="T42" fmla="*/ 257936 w 1879600"/>
                <a:gd name="T43" fmla="*/ 1221994 h 1447800"/>
                <a:gd name="T44" fmla="*/ 330073 w 1879600"/>
                <a:gd name="T45" fmla="*/ 1274826 h 1447800"/>
                <a:gd name="T46" fmla="*/ 409194 w 1879600"/>
                <a:gd name="T47" fmla="*/ 1321435 h 1447800"/>
                <a:gd name="T48" fmla="*/ 494538 w 1879600"/>
                <a:gd name="T49" fmla="*/ 1361567 h 1447800"/>
                <a:gd name="T50" fmla="*/ 585597 w 1879600"/>
                <a:gd name="T51" fmla="*/ 1394587 h 1447800"/>
                <a:gd name="T52" fmla="*/ 681735 w 1879600"/>
                <a:gd name="T53" fmla="*/ 1420114 h 1447800"/>
                <a:gd name="T54" fmla="*/ 782193 w 1879600"/>
                <a:gd name="T55" fmla="*/ 1437639 h 1447800"/>
                <a:gd name="T56" fmla="*/ 886459 w 1879600"/>
                <a:gd name="T57" fmla="*/ 1446657 h 1447800"/>
                <a:gd name="T58" fmla="*/ 993140 w 1879600"/>
                <a:gd name="T59" fmla="*/ 1446657 h 1447800"/>
                <a:gd name="T60" fmla="*/ 1097406 w 1879600"/>
                <a:gd name="T61" fmla="*/ 1437639 h 1447800"/>
                <a:gd name="T62" fmla="*/ 1197864 w 1879600"/>
                <a:gd name="T63" fmla="*/ 1420114 h 1447800"/>
                <a:gd name="T64" fmla="*/ 1294002 w 1879600"/>
                <a:gd name="T65" fmla="*/ 1394587 h 1447800"/>
                <a:gd name="T66" fmla="*/ 1385061 w 1879600"/>
                <a:gd name="T67" fmla="*/ 1361567 h 1447800"/>
                <a:gd name="T68" fmla="*/ 1470405 w 1879600"/>
                <a:gd name="T69" fmla="*/ 1321435 h 1447800"/>
                <a:gd name="T70" fmla="*/ 1549527 w 1879600"/>
                <a:gd name="T71" fmla="*/ 1274826 h 1447800"/>
                <a:gd name="T72" fmla="*/ 1621663 w 1879600"/>
                <a:gd name="T73" fmla="*/ 1221994 h 1447800"/>
                <a:gd name="T74" fmla="*/ 1686305 w 1879600"/>
                <a:gd name="T75" fmla="*/ 1163701 h 1447800"/>
                <a:gd name="T76" fmla="*/ 1742694 w 1879600"/>
                <a:gd name="T77" fmla="*/ 1100327 h 1447800"/>
                <a:gd name="T78" fmla="*/ 1790319 w 1879600"/>
                <a:gd name="T79" fmla="*/ 1032256 h 1447800"/>
                <a:gd name="T80" fmla="*/ 1828419 w 1879600"/>
                <a:gd name="T81" fmla="*/ 960119 h 1447800"/>
                <a:gd name="T82" fmla="*/ 1856485 w 1879600"/>
                <a:gd name="T83" fmla="*/ 884301 h 1447800"/>
                <a:gd name="T84" fmla="*/ 1873757 w 1879600"/>
                <a:gd name="T85" fmla="*/ 805434 h 1447800"/>
                <a:gd name="T86" fmla="*/ 1879600 w 1879600"/>
                <a:gd name="T87" fmla="*/ 723900 h 1447800"/>
                <a:gd name="T88" fmla="*/ 1873757 w 1879600"/>
                <a:gd name="T89" fmla="*/ 642365 h 1447800"/>
                <a:gd name="T90" fmla="*/ 1856485 w 1879600"/>
                <a:gd name="T91" fmla="*/ 563499 h 1447800"/>
                <a:gd name="T92" fmla="*/ 1828419 w 1879600"/>
                <a:gd name="T93" fmla="*/ 487679 h 1447800"/>
                <a:gd name="T94" fmla="*/ 1790319 w 1879600"/>
                <a:gd name="T95" fmla="*/ 415544 h 1447800"/>
                <a:gd name="T96" fmla="*/ 1742694 w 1879600"/>
                <a:gd name="T97" fmla="*/ 347472 h 1447800"/>
                <a:gd name="T98" fmla="*/ 1686305 w 1879600"/>
                <a:gd name="T99" fmla="*/ 284099 h 1447800"/>
                <a:gd name="T100" fmla="*/ 1621663 w 1879600"/>
                <a:gd name="T101" fmla="*/ 225805 h 1447800"/>
                <a:gd name="T102" fmla="*/ 1549527 w 1879600"/>
                <a:gd name="T103" fmla="*/ 172974 h 1447800"/>
                <a:gd name="T104" fmla="*/ 1470405 w 1879600"/>
                <a:gd name="T105" fmla="*/ 126364 h 1447800"/>
                <a:gd name="T106" fmla="*/ 1385061 w 1879600"/>
                <a:gd name="T107" fmla="*/ 86233 h 1447800"/>
                <a:gd name="T108" fmla="*/ 1294002 w 1879600"/>
                <a:gd name="T109" fmla="*/ 53212 h 1447800"/>
                <a:gd name="T110" fmla="*/ 1197864 w 1879600"/>
                <a:gd name="T111" fmla="*/ 27686 h 1447800"/>
                <a:gd name="T112" fmla="*/ 1097406 w 1879600"/>
                <a:gd name="T113" fmla="*/ 10160 h 1447800"/>
                <a:gd name="T114" fmla="*/ 993140 w 1879600"/>
                <a:gd name="T115" fmla="*/ 1142 h 1447800"/>
                <a:gd name="T116" fmla="*/ 0 w 1879600"/>
                <a:gd name="T117" fmla="*/ 0 h 1447800"/>
                <a:gd name="T118" fmla="*/ 1879600 w 1879600"/>
                <a:gd name="T119" fmla="*/ 1447800 h 1447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T116" t="T117" r="T118" b="T119"/>
              <a:pathLst>
                <a:path w="1879600" h="1447800">
                  <a:moveTo>
                    <a:pt x="939800" y="0"/>
                  </a:moveTo>
                  <a:lnTo>
                    <a:pt x="886459" y="1142"/>
                  </a:lnTo>
                  <a:lnTo>
                    <a:pt x="833881" y="4572"/>
                  </a:lnTo>
                  <a:lnTo>
                    <a:pt x="782193" y="10160"/>
                  </a:lnTo>
                  <a:lnTo>
                    <a:pt x="731520" y="17907"/>
                  </a:lnTo>
                  <a:lnTo>
                    <a:pt x="681735" y="27686"/>
                  </a:lnTo>
                  <a:lnTo>
                    <a:pt x="633095" y="39370"/>
                  </a:lnTo>
                  <a:lnTo>
                    <a:pt x="585597" y="53212"/>
                  </a:lnTo>
                  <a:lnTo>
                    <a:pt x="539496" y="68834"/>
                  </a:lnTo>
                  <a:lnTo>
                    <a:pt x="494538" y="86233"/>
                  </a:lnTo>
                  <a:lnTo>
                    <a:pt x="451103" y="105410"/>
                  </a:lnTo>
                  <a:lnTo>
                    <a:pt x="409194" y="126364"/>
                  </a:lnTo>
                  <a:lnTo>
                    <a:pt x="368807" y="148844"/>
                  </a:lnTo>
                  <a:lnTo>
                    <a:pt x="330073" y="172974"/>
                  </a:lnTo>
                  <a:lnTo>
                    <a:pt x="293116" y="198627"/>
                  </a:lnTo>
                  <a:lnTo>
                    <a:pt x="257936" y="225805"/>
                  </a:lnTo>
                  <a:lnTo>
                    <a:pt x="224663" y="254253"/>
                  </a:lnTo>
                  <a:lnTo>
                    <a:pt x="193294" y="284099"/>
                  </a:lnTo>
                  <a:lnTo>
                    <a:pt x="163956" y="315213"/>
                  </a:lnTo>
                  <a:lnTo>
                    <a:pt x="136905" y="347472"/>
                  </a:lnTo>
                  <a:lnTo>
                    <a:pt x="111886" y="381000"/>
                  </a:lnTo>
                  <a:lnTo>
                    <a:pt x="89280" y="415544"/>
                  </a:lnTo>
                  <a:lnTo>
                    <a:pt x="68960" y="451103"/>
                  </a:lnTo>
                  <a:lnTo>
                    <a:pt x="51180" y="487679"/>
                  </a:lnTo>
                  <a:lnTo>
                    <a:pt x="35814" y="525145"/>
                  </a:lnTo>
                  <a:lnTo>
                    <a:pt x="23114" y="563499"/>
                  </a:lnTo>
                  <a:lnTo>
                    <a:pt x="13207" y="602488"/>
                  </a:lnTo>
                  <a:lnTo>
                    <a:pt x="5842" y="642365"/>
                  </a:lnTo>
                  <a:lnTo>
                    <a:pt x="1524" y="682878"/>
                  </a:lnTo>
                  <a:lnTo>
                    <a:pt x="0" y="723900"/>
                  </a:lnTo>
                  <a:lnTo>
                    <a:pt x="1524" y="764921"/>
                  </a:lnTo>
                  <a:lnTo>
                    <a:pt x="5842" y="805434"/>
                  </a:lnTo>
                  <a:lnTo>
                    <a:pt x="13207" y="845312"/>
                  </a:lnTo>
                  <a:lnTo>
                    <a:pt x="23114" y="884301"/>
                  </a:lnTo>
                  <a:lnTo>
                    <a:pt x="35814" y="922654"/>
                  </a:lnTo>
                  <a:lnTo>
                    <a:pt x="51180" y="960119"/>
                  </a:lnTo>
                  <a:lnTo>
                    <a:pt x="68960" y="996695"/>
                  </a:lnTo>
                  <a:lnTo>
                    <a:pt x="89280" y="1032256"/>
                  </a:lnTo>
                  <a:lnTo>
                    <a:pt x="111886" y="1066800"/>
                  </a:lnTo>
                  <a:lnTo>
                    <a:pt x="136905" y="1100327"/>
                  </a:lnTo>
                  <a:lnTo>
                    <a:pt x="163956" y="1132586"/>
                  </a:lnTo>
                  <a:lnTo>
                    <a:pt x="193294" y="1163701"/>
                  </a:lnTo>
                  <a:lnTo>
                    <a:pt x="224663" y="1193545"/>
                  </a:lnTo>
                  <a:lnTo>
                    <a:pt x="257936" y="1221994"/>
                  </a:lnTo>
                  <a:lnTo>
                    <a:pt x="293116" y="1249172"/>
                  </a:lnTo>
                  <a:lnTo>
                    <a:pt x="330073" y="1274826"/>
                  </a:lnTo>
                  <a:lnTo>
                    <a:pt x="368807" y="1298956"/>
                  </a:lnTo>
                  <a:lnTo>
                    <a:pt x="409194" y="1321435"/>
                  </a:lnTo>
                  <a:lnTo>
                    <a:pt x="451103" y="1342389"/>
                  </a:lnTo>
                  <a:lnTo>
                    <a:pt x="494538" y="1361567"/>
                  </a:lnTo>
                  <a:lnTo>
                    <a:pt x="539496" y="1378966"/>
                  </a:lnTo>
                  <a:lnTo>
                    <a:pt x="585597" y="1394587"/>
                  </a:lnTo>
                  <a:lnTo>
                    <a:pt x="633095" y="1408430"/>
                  </a:lnTo>
                  <a:lnTo>
                    <a:pt x="681735" y="1420114"/>
                  </a:lnTo>
                  <a:lnTo>
                    <a:pt x="731520" y="1429893"/>
                  </a:lnTo>
                  <a:lnTo>
                    <a:pt x="782193" y="1437639"/>
                  </a:lnTo>
                  <a:lnTo>
                    <a:pt x="833881" y="1443227"/>
                  </a:lnTo>
                  <a:lnTo>
                    <a:pt x="886459" y="1446657"/>
                  </a:lnTo>
                  <a:lnTo>
                    <a:pt x="939800" y="1447800"/>
                  </a:lnTo>
                  <a:lnTo>
                    <a:pt x="993140" y="1446657"/>
                  </a:lnTo>
                  <a:lnTo>
                    <a:pt x="1045718" y="1443227"/>
                  </a:lnTo>
                  <a:lnTo>
                    <a:pt x="1097406" y="1437639"/>
                  </a:lnTo>
                  <a:lnTo>
                    <a:pt x="1148079" y="1429893"/>
                  </a:lnTo>
                  <a:lnTo>
                    <a:pt x="1197864" y="1420114"/>
                  </a:lnTo>
                  <a:lnTo>
                    <a:pt x="1246504" y="1408430"/>
                  </a:lnTo>
                  <a:lnTo>
                    <a:pt x="1294002" y="1394587"/>
                  </a:lnTo>
                  <a:lnTo>
                    <a:pt x="1340103" y="1378966"/>
                  </a:lnTo>
                  <a:lnTo>
                    <a:pt x="1385061" y="1361567"/>
                  </a:lnTo>
                  <a:lnTo>
                    <a:pt x="1428496" y="1342389"/>
                  </a:lnTo>
                  <a:lnTo>
                    <a:pt x="1470405" y="1321435"/>
                  </a:lnTo>
                  <a:lnTo>
                    <a:pt x="1510792" y="1298956"/>
                  </a:lnTo>
                  <a:lnTo>
                    <a:pt x="1549527" y="1274826"/>
                  </a:lnTo>
                  <a:lnTo>
                    <a:pt x="1586483" y="1249172"/>
                  </a:lnTo>
                  <a:lnTo>
                    <a:pt x="1621663" y="1221994"/>
                  </a:lnTo>
                  <a:lnTo>
                    <a:pt x="1654936" y="1193545"/>
                  </a:lnTo>
                  <a:lnTo>
                    <a:pt x="1686305" y="1163701"/>
                  </a:lnTo>
                  <a:lnTo>
                    <a:pt x="1715643" y="1132586"/>
                  </a:lnTo>
                  <a:lnTo>
                    <a:pt x="1742694" y="1100327"/>
                  </a:lnTo>
                  <a:lnTo>
                    <a:pt x="1767713" y="1066800"/>
                  </a:lnTo>
                  <a:lnTo>
                    <a:pt x="1790319" y="1032256"/>
                  </a:lnTo>
                  <a:lnTo>
                    <a:pt x="1810639" y="996695"/>
                  </a:lnTo>
                  <a:lnTo>
                    <a:pt x="1828419" y="960119"/>
                  </a:lnTo>
                  <a:lnTo>
                    <a:pt x="1843785" y="922654"/>
                  </a:lnTo>
                  <a:lnTo>
                    <a:pt x="1856485" y="884301"/>
                  </a:lnTo>
                  <a:lnTo>
                    <a:pt x="1866392" y="845312"/>
                  </a:lnTo>
                  <a:lnTo>
                    <a:pt x="1873757" y="805434"/>
                  </a:lnTo>
                  <a:lnTo>
                    <a:pt x="1878076" y="764921"/>
                  </a:lnTo>
                  <a:lnTo>
                    <a:pt x="1879600" y="723900"/>
                  </a:lnTo>
                  <a:lnTo>
                    <a:pt x="1878076" y="682878"/>
                  </a:lnTo>
                  <a:lnTo>
                    <a:pt x="1873757" y="642365"/>
                  </a:lnTo>
                  <a:lnTo>
                    <a:pt x="1866392" y="602488"/>
                  </a:lnTo>
                  <a:lnTo>
                    <a:pt x="1856485" y="563499"/>
                  </a:lnTo>
                  <a:lnTo>
                    <a:pt x="1843785" y="525145"/>
                  </a:lnTo>
                  <a:lnTo>
                    <a:pt x="1828419" y="487679"/>
                  </a:lnTo>
                  <a:lnTo>
                    <a:pt x="1810639" y="451103"/>
                  </a:lnTo>
                  <a:lnTo>
                    <a:pt x="1790319" y="415544"/>
                  </a:lnTo>
                  <a:lnTo>
                    <a:pt x="1767713" y="381000"/>
                  </a:lnTo>
                  <a:lnTo>
                    <a:pt x="1742694" y="347472"/>
                  </a:lnTo>
                  <a:lnTo>
                    <a:pt x="1715643" y="315213"/>
                  </a:lnTo>
                  <a:lnTo>
                    <a:pt x="1686305" y="284099"/>
                  </a:lnTo>
                  <a:lnTo>
                    <a:pt x="1654936" y="254253"/>
                  </a:lnTo>
                  <a:lnTo>
                    <a:pt x="1621663" y="225805"/>
                  </a:lnTo>
                  <a:lnTo>
                    <a:pt x="1586483" y="198627"/>
                  </a:lnTo>
                  <a:lnTo>
                    <a:pt x="1549527" y="172974"/>
                  </a:lnTo>
                  <a:lnTo>
                    <a:pt x="1510792" y="148844"/>
                  </a:lnTo>
                  <a:lnTo>
                    <a:pt x="1470405" y="126364"/>
                  </a:lnTo>
                  <a:lnTo>
                    <a:pt x="1428496" y="105410"/>
                  </a:lnTo>
                  <a:lnTo>
                    <a:pt x="1385061" y="86233"/>
                  </a:lnTo>
                  <a:lnTo>
                    <a:pt x="1340103" y="68834"/>
                  </a:lnTo>
                  <a:lnTo>
                    <a:pt x="1294002" y="53212"/>
                  </a:lnTo>
                  <a:lnTo>
                    <a:pt x="1246504" y="39370"/>
                  </a:lnTo>
                  <a:lnTo>
                    <a:pt x="1197864" y="27686"/>
                  </a:lnTo>
                  <a:lnTo>
                    <a:pt x="1148079" y="17907"/>
                  </a:lnTo>
                  <a:lnTo>
                    <a:pt x="1097406" y="10160"/>
                  </a:lnTo>
                  <a:lnTo>
                    <a:pt x="1045718" y="4572"/>
                  </a:lnTo>
                  <a:lnTo>
                    <a:pt x="993140" y="1142"/>
                  </a:lnTo>
                  <a:lnTo>
                    <a:pt x="939800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3300">
                <a:solidFill>
                  <a:srgbClr val="000000"/>
                </a:solidFill>
                <a:latin typeface="Times New Roman" panose="02020603050405020304" pitchFamily="18" charset="0"/>
                <a:cs typeface="Geneva" pitchFamily="3" charset="0"/>
              </a:endParaRPr>
            </a:p>
          </p:txBody>
        </p:sp>
        <p:sp>
          <p:nvSpPr>
            <p:cNvPr id="26641" name="object 4"/>
            <p:cNvSpPr>
              <a:spLocks/>
            </p:cNvSpPr>
            <p:nvPr/>
          </p:nvSpPr>
          <p:spPr bwMode="auto">
            <a:xfrm>
              <a:off x="6667500" y="2679700"/>
              <a:ext cx="1879600" cy="1447800"/>
            </a:xfrm>
            <a:custGeom>
              <a:avLst/>
              <a:gdLst>
                <a:gd name="T0" fmla="*/ 1524 w 1879600"/>
                <a:gd name="T1" fmla="*/ 682878 h 1447800"/>
                <a:gd name="T2" fmla="*/ 13207 w 1879600"/>
                <a:gd name="T3" fmla="*/ 602488 h 1447800"/>
                <a:gd name="T4" fmla="*/ 35814 w 1879600"/>
                <a:gd name="T5" fmla="*/ 525145 h 1447800"/>
                <a:gd name="T6" fmla="*/ 68960 w 1879600"/>
                <a:gd name="T7" fmla="*/ 451103 h 1447800"/>
                <a:gd name="T8" fmla="*/ 111886 w 1879600"/>
                <a:gd name="T9" fmla="*/ 381000 h 1447800"/>
                <a:gd name="T10" fmla="*/ 163956 w 1879600"/>
                <a:gd name="T11" fmla="*/ 315213 h 1447800"/>
                <a:gd name="T12" fmla="*/ 224663 w 1879600"/>
                <a:gd name="T13" fmla="*/ 254253 h 1447800"/>
                <a:gd name="T14" fmla="*/ 293116 w 1879600"/>
                <a:gd name="T15" fmla="*/ 198627 h 1447800"/>
                <a:gd name="T16" fmla="*/ 368807 w 1879600"/>
                <a:gd name="T17" fmla="*/ 148844 h 1447800"/>
                <a:gd name="T18" fmla="*/ 451103 w 1879600"/>
                <a:gd name="T19" fmla="*/ 105410 h 1447800"/>
                <a:gd name="T20" fmla="*/ 539496 w 1879600"/>
                <a:gd name="T21" fmla="*/ 68834 h 1447800"/>
                <a:gd name="T22" fmla="*/ 633095 w 1879600"/>
                <a:gd name="T23" fmla="*/ 39370 h 1447800"/>
                <a:gd name="T24" fmla="*/ 731520 w 1879600"/>
                <a:gd name="T25" fmla="*/ 17907 h 1447800"/>
                <a:gd name="T26" fmla="*/ 833881 w 1879600"/>
                <a:gd name="T27" fmla="*/ 4572 h 1447800"/>
                <a:gd name="T28" fmla="*/ 939800 w 1879600"/>
                <a:gd name="T29" fmla="*/ 0 h 1447800"/>
                <a:gd name="T30" fmla="*/ 1045718 w 1879600"/>
                <a:gd name="T31" fmla="*/ 4572 h 1447800"/>
                <a:gd name="T32" fmla="*/ 1148079 w 1879600"/>
                <a:gd name="T33" fmla="*/ 17907 h 1447800"/>
                <a:gd name="T34" fmla="*/ 1246504 w 1879600"/>
                <a:gd name="T35" fmla="*/ 39370 h 1447800"/>
                <a:gd name="T36" fmla="*/ 1340103 w 1879600"/>
                <a:gd name="T37" fmla="*/ 68834 h 1447800"/>
                <a:gd name="T38" fmla="*/ 1428496 w 1879600"/>
                <a:gd name="T39" fmla="*/ 105410 h 1447800"/>
                <a:gd name="T40" fmla="*/ 1510792 w 1879600"/>
                <a:gd name="T41" fmla="*/ 148844 h 1447800"/>
                <a:gd name="T42" fmla="*/ 1586483 w 1879600"/>
                <a:gd name="T43" fmla="*/ 198627 h 1447800"/>
                <a:gd name="T44" fmla="*/ 1654936 w 1879600"/>
                <a:gd name="T45" fmla="*/ 254253 h 1447800"/>
                <a:gd name="T46" fmla="*/ 1715643 w 1879600"/>
                <a:gd name="T47" fmla="*/ 315213 h 1447800"/>
                <a:gd name="T48" fmla="*/ 1767713 w 1879600"/>
                <a:gd name="T49" fmla="*/ 381000 h 1447800"/>
                <a:gd name="T50" fmla="*/ 1810639 w 1879600"/>
                <a:gd name="T51" fmla="*/ 451103 h 1447800"/>
                <a:gd name="T52" fmla="*/ 1843785 w 1879600"/>
                <a:gd name="T53" fmla="*/ 525145 h 1447800"/>
                <a:gd name="T54" fmla="*/ 1866392 w 1879600"/>
                <a:gd name="T55" fmla="*/ 602488 h 1447800"/>
                <a:gd name="T56" fmla="*/ 1878076 w 1879600"/>
                <a:gd name="T57" fmla="*/ 682878 h 1447800"/>
                <a:gd name="T58" fmla="*/ 1878076 w 1879600"/>
                <a:gd name="T59" fmla="*/ 764921 h 1447800"/>
                <a:gd name="T60" fmla="*/ 1866392 w 1879600"/>
                <a:gd name="T61" fmla="*/ 845312 h 1447800"/>
                <a:gd name="T62" fmla="*/ 1843785 w 1879600"/>
                <a:gd name="T63" fmla="*/ 922654 h 1447800"/>
                <a:gd name="T64" fmla="*/ 1810639 w 1879600"/>
                <a:gd name="T65" fmla="*/ 996695 h 1447800"/>
                <a:gd name="T66" fmla="*/ 1767713 w 1879600"/>
                <a:gd name="T67" fmla="*/ 1066800 h 1447800"/>
                <a:gd name="T68" fmla="*/ 1715643 w 1879600"/>
                <a:gd name="T69" fmla="*/ 1132586 h 1447800"/>
                <a:gd name="T70" fmla="*/ 1654936 w 1879600"/>
                <a:gd name="T71" fmla="*/ 1193545 h 1447800"/>
                <a:gd name="T72" fmla="*/ 1586483 w 1879600"/>
                <a:gd name="T73" fmla="*/ 1249172 h 1447800"/>
                <a:gd name="T74" fmla="*/ 1510792 w 1879600"/>
                <a:gd name="T75" fmla="*/ 1298956 h 1447800"/>
                <a:gd name="T76" fmla="*/ 1428496 w 1879600"/>
                <a:gd name="T77" fmla="*/ 1342389 h 1447800"/>
                <a:gd name="T78" fmla="*/ 1340103 w 1879600"/>
                <a:gd name="T79" fmla="*/ 1378966 h 1447800"/>
                <a:gd name="T80" fmla="*/ 1246504 w 1879600"/>
                <a:gd name="T81" fmla="*/ 1408430 h 1447800"/>
                <a:gd name="T82" fmla="*/ 1148079 w 1879600"/>
                <a:gd name="T83" fmla="*/ 1429893 h 1447800"/>
                <a:gd name="T84" fmla="*/ 1045718 w 1879600"/>
                <a:gd name="T85" fmla="*/ 1443227 h 1447800"/>
                <a:gd name="T86" fmla="*/ 939800 w 1879600"/>
                <a:gd name="T87" fmla="*/ 1447800 h 1447800"/>
                <a:gd name="T88" fmla="*/ 833881 w 1879600"/>
                <a:gd name="T89" fmla="*/ 1443227 h 1447800"/>
                <a:gd name="T90" fmla="*/ 731520 w 1879600"/>
                <a:gd name="T91" fmla="*/ 1429893 h 1447800"/>
                <a:gd name="T92" fmla="*/ 633095 w 1879600"/>
                <a:gd name="T93" fmla="*/ 1408430 h 1447800"/>
                <a:gd name="T94" fmla="*/ 539496 w 1879600"/>
                <a:gd name="T95" fmla="*/ 1378966 h 1447800"/>
                <a:gd name="T96" fmla="*/ 451103 w 1879600"/>
                <a:gd name="T97" fmla="*/ 1342389 h 1447800"/>
                <a:gd name="T98" fmla="*/ 368807 w 1879600"/>
                <a:gd name="T99" fmla="*/ 1298956 h 1447800"/>
                <a:gd name="T100" fmla="*/ 293116 w 1879600"/>
                <a:gd name="T101" fmla="*/ 1249172 h 1447800"/>
                <a:gd name="T102" fmla="*/ 224663 w 1879600"/>
                <a:gd name="T103" fmla="*/ 1193545 h 1447800"/>
                <a:gd name="T104" fmla="*/ 163956 w 1879600"/>
                <a:gd name="T105" fmla="*/ 1132586 h 1447800"/>
                <a:gd name="T106" fmla="*/ 111886 w 1879600"/>
                <a:gd name="T107" fmla="*/ 1066800 h 1447800"/>
                <a:gd name="T108" fmla="*/ 68960 w 1879600"/>
                <a:gd name="T109" fmla="*/ 996695 h 1447800"/>
                <a:gd name="T110" fmla="*/ 35814 w 1879600"/>
                <a:gd name="T111" fmla="*/ 922654 h 1447800"/>
                <a:gd name="T112" fmla="*/ 13207 w 1879600"/>
                <a:gd name="T113" fmla="*/ 845312 h 1447800"/>
                <a:gd name="T114" fmla="*/ 1524 w 1879600"/>
                <a:gd name="T115" fmla="*/ 764921 h 14478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879600" h="1447800">
                  <a:moveTo>
                    <a:pt x="0" y="723900"/>
                  </a:moveTo>
                  <a:lnTo>
                    <a:pt x="1524" y="682878"/>
                  </a:lnTo>
                  <a:lnTo>
                    <a:pt x="5842" y="642365"/>
                  </a:lnTo>
                  <a:lnTo>
                    <a:pt x="13207" y="602488"/>
                  </a:lnTo>
                  <a:lnTo>
                    <a:pt x="23114" y="563499"/>
                  </a:lnTo>
                  <a:lnTo>
                    <a:pt x="35814" y="525145"/>
                  </a:lnTo>
                  <a:lnTo>
                    <a:pt x="51180" y="487679"/>
                  </a:lnTo>
                  <a:lnTo>
                    <a:pt x="68960" y="451103"/>
                  </a:lnTo>
                  <a:lnTo>
                    <a:pt x="89280" y="415544"/>
                  </a:lnTo>
                  <a:lnTo>
                    <a:pt x="111886" y="381000"/>
                  </a:lnTo>
                  <a:lnTo>
                    <a:pt x="136905" y="347472"/>
                  </a:lnTo>
                  <a:lnTo>
                    <a:pt x="163956" y="315213"/>
                  </a:lnTo>
                  <a:lnTo>
                    <a:pt x="193294" y="284099"/>
                  </a:lnTo>
                  <a:lnTo>
                    <a:pt x="224663" y="254253"/>
                  </a:lnTo>
                  <a:lnTo>
                    <a:pt x="257936" y="225805"/>
                  </a:lnTo>
                  <a:lnTo>
                    <a:pt x="293116" y="198627"/>
                  </a:lnTo>
                  <a:lnTo>
                    <a:pt x="330073" y="172974"/>
                  </a:lnTo>
                  <a:lnTo>
                    <a:pt x="368807" y="148844"/>
                  </a:lnTo>
                  <a:lnTo>
                    <a:pt x="409194" y="126364"/>
                  </a:lnTo>
                  <a:lnTo>
                    <a:pt x="451103" y="105410"/>
                  </a:lnTo>
                  <a:lnTo>
                    <a:pt x="494538" y="86233"/>
                  </a:lnTo>
                  <a:lnTo>
                    <a:pt x="539496" y="68834"/>
                  </a:lnTo>
                  <a:lnTo>
                    <a:pt x="585597" y="53212"/>
                  </a:lnTo>
                  <a:lnTo>
                    <a:pt x="633095" y="39370"/>
                  </a:lnTo>
                  <a:lnTo>
                    <a:pt x="681735" y="27686"/>
                  </a:lnTo>
                  <a:lnTo>
                    <a:pt x="731520" y="17907"/>
                  </a:lnTo>
                  <a:lnTo>
                    <a:pt x="782193" y="10160"/>
                  </a:lnTo>
                  <a:lnTo>
                    <a:pt x="833881" y="4572"/>
                  </a:lnTo>
                  <a:lnTo>
                    <a:pt x="886459" y="1142"/>
                  </a:lnTo>
                  <a:lnTo>
                    <a:pt x="939800" y="0"/>
                  </a:lnTo>
                  <a:lnTo>
                    <a:pt x="993140" y="1142"/>
                  </a:lnTo>
                  <a:lnTo>
                    <a:pt x="1045718" y="4572"/>
                  </a:lnTo>
                  <a:lnTo>
                    <a:pt x="1097406" y="10160"/>
                  </a:lnTo>
                  <a:lnTo>
                    <a:pt x="1148079" y="17907"/>
                  </a:lnTo>
                  <a:lnTo>
                    <a:pt x="1197864" y="27686"/>
                  </a:lnTo>
                  <a:lnTo>
                    <a:pt x="1246504" y="39370"/>
                  </a:lnTo>
                  <a:lnTo>
                    <a:pt x="1294002" y="53212"/>
                  </a:lnTo>
                  <a:lnTo>
                    <a:pt x="1340103" y="68834"/>
                  </a:lnTo>
                  <a:lnTo>
                    <a:pt x="1385061" y="86233"/>
                  </a:lnTo>
                  <a:lnTo>
                    <a:pt x="1428496" y="105410"/>
                  </a:lnTo>
                  <a:lnTo>
                    <a:pt x="1470405" y="126364"/>
                  </a:lnTo>
                  <a:lnTo>
                    <a:pt x="1510792" y="148844"/>
                  </a:lnTo>
                  <a:lnTo>
                    <a:pt x="1549527" y="172974"/>
                  </a:lnTo>
                  <a:lnTo>
                    <a:pt x="1586483" y="198627"/>
                  </a:lnTo>
                  <a:lnTo>
                    <a:pt x="1621663" y="225805"/>
                  </a:lnTo>
                  <a:lnTo>
                    <a:pt x="1654936" y="254253"/>
                  </a:lnTo>
                  <a:lnTo>
                    <a:pt x="1686305" y="284099"/>
                  </a:lnTo>
                  <a:lnTo>
                    <a:pt x="1715643" y="315213"/>
                  </a:lnTo>
                  <a:lnTo>
                    <a:pt x="1742694" y="347472"/>
                  </a:lnTo>
                  <a:lnTo>
                    <a:pt x="1767713" y="381000"/>
                  </a:lnTo>
                  <a:lnTo>
                    <a:pt x="1790319" y="415544"/>
                  </a:lnTo>
                  <a:lnTo>
                    <a:pt x="1810639" y="451103"/>
                  </a:lnTo>
                  <a:lnTo>
                    <a:pt x="1828419" y="487679"/>
                  </a:lnTo>
                  <a:lnTo>
                    <a:pt x="1843785" y="525145"/>
                  </a:lnTo>
                  <a:lnTo>
                    <a:pt x="1856485" y="563499"/>
                  </a:lnTo>
                  <a:lnTo>
                    <a:pt x="1866392" y="602488"/>
                  </a:lnTo>
                  <a:lnTo>
                    <a:pt x="1873757" y="642365"/>
                  </a:lnTo>
                  <a:lnTo>
                    <a:pt x="1878076" y="682878"/>
                  </a:lnTo>
                  <a:lnTo>
                    <a:pt x="1879600" y="723900"/>
                  </a:lnTo>
                  <a:lnTo>
                    <a:pt x="1878076" y="764921"/>
                  </a:lnTo>
                  <a:lnTo>
                    <a:pt x="1873757" y="805434"/>
                  </a:lnTo>
                  <a:lnTo>
                    <a:pt x="1866392" y="845312"/>
                  </a:lnTo>
                  <a:lnTo>
                    <a:pt x="1856485" y="884301"/>
                  </a:lnTo>
                  <a:lnTo>
                    <a:pt x="1843785" y="922654"/>
                  </a:lnTo>
                  <a:lnTo>
                    <a:pt x="1828419" y="960119"/>
                  </a:lnTo>
                  <a:lnTo>
                    <a:pt x="1810639" y="996695"/>
                  </a:lnTo>
                  <a:lnTo>
                    <a:pt x="1790319" y="1032256"/>
                  </a:lnTo>
                  <a:lnTo>
                    <a:pt x="1767713" y="1066800"/>
                  </a:lnTo>
                  <a:lnTo>
                    <a:pt x="1742694" y="1100327"/>
                  </a:lnTo>
                  <a:lnTo>
                    <a:pt x="1715643" y="1132586"/>
                  </a:lnTo>
                  <a:lnTo>
                    <a:pt x="1686305" y="1163701"/>
                  </a:lnTo>
                  <a:lnTo>
                    <a:pt x="1654936" y="1193545"/>
                  </a:lnTo>
                  <a:lnTo>
                    <a:pt x="1621663" y="1221994"/>
                  </a:lnTo>
                  <a:lnTo>
                    <a:pt x="1586483" y="1249172"/>
                  </a:lnTo>
                  <a:lnTo>
                    <a:pt x="1549527" y="1274826"/>
                  </a:lnTo>
                  <a:lnTo>
                    <a:pt x="1510792" y="1298956"/>
                  </a:lnTo>
                  <a:lnTo>
                    <a:pt x="1470405" y="1321435"/>
                  </a:lnTo>
                  <a:lnTo>
                    <a:pt x="1428496" y="1342389"/>
                  </a:lnTo>
                  <a:lnTo>
                    <a:pt x="1385061" y="1361567"/>
                  </a:lnTo>
                  <a:lnTo>
                    <a:pt x="1340103" y="1378966"/>
                  </a:lnTo>
                  <a:lnTo>
                    <a:pt x="1294002" y="1394587"/>
                  </a:lnTo>
                  <a:lnTo>
                    <a:pt x="1246504" y="1408430"/>
                  </a:lnTo>
                  <a:lnTo>
                    <a:pt x="1197864" y="1420114"/>
                  </a:lnTo>
                  <a:lnTo>
                    <a:pt x="1148079" y="1429893"/>
                  </a:lnTo>
                  <a:lnTo>
                    <a:pt x="1097406" y="1437639"/>
                  </a:lnTo>
                  <a:lnTo>
                    <a:pt x="1045718" y="1443227"/>
                  </a:lnTo>
                  <a:lnTo>
                    <a:pt x="993140" y="1446657"/>
                  </a:lnTo>
                  <a:lnTo>
                    <a:pt x="939800" y="1447800"/>
                  </a:lnTo>
                  <a:lnTo>
                    <a:pt x="886459" y="1446657"/>
                  </a:lnTo>
                  <a:lnTo>
                    <a:pt x="833881" y="1443227"/>
                  </a:lnTo>
                  <a:lnTo>
                    <a:pt x="782193" y="1437639"/>
                  </a:lnTo>
                  <a:lnTo>
                    <a:pt x="731520" y="1429893"/>
                  </a:lnTo>
                  <a:lnTo>
                    <a:pt x="681735" y="1420114"/>
                  </a:lnTo>
                  <a:lnTo>
                    <a:pt x="633095" y="1408430"/>
                  </a:lnTo>
                  <a:lnTo>
                    <a:pt x="585597" y="1394587"/>
                  </a:lnTo>
                  <a:lnTo>
                    <a:pt x="539496" y="1378966"/>
                  </a:lnTo>
                  <a:lnTo>
                    <a:pt x="494538" y="1361567"/>
                  </a:lnTo>
                  <a:lnTo>
                    <a:pt x="451103" y="1342389"/>
                  </a:lnTo>
                  <a:lnTo>
                    <a:pt x="409194" y="1321435"/>
                  </a:lnTo>
                  <a:lnTo>
                    <a:pt x="368807" y="1298956"/>
                  </a:lnTo>
                  <a:lnTo>
                    <a:pt x="330073" y="1274826"/>
                  </a:lnTo>
                  <a:lnTo>
                    <a:pt x="293116" y="1249172"/>
                  </a:lnTo>
                  <a:lnTo>
                    <a:pt x="257936" y="1221994"/>
                  </a:lnTo>
                  <a:lnTo>
                    <a:pt x="224663" y="1193545"/>
                  </a:lnTo>
                  <a:lnTo>
                    <a:pt x="193294" y="1163701"/>
                  </a:lnTo>
                  <a:lnTo>
                    <a:pt x="163956" y="1132586"/>
                  </a:lnTo>
                  <a:lnTo>
                    <a:pt x="136905" y="1100327"/>
                  </a:lnTo>
                  <a:lnTo>
                    <a:pt x="111886" y="1066800"/>
                  </a:lnTo>
                  <a:lnTo>
                    <a:pt x="89280" y="1032256"/>
                  </a:lnTo>
                  <a:lnTo>
                    <a:pt x="68960" y="996695"/>
                  </a:lnTo>
                  <a:lnTo>
                    <a:pt x="51180" y="960119"/>
                  </a:lnTo>
                  <a:lnTo>
                    <a:pt x="35814" y="922654"/>
                  </a:lnTo>
                  <a:lnTo>
                    <a:pt x="23114" y="884301"/>
                  </a:lnTo>
                  <a:lnTo>
                    <a:pt x="13207" y="845312"/>
                  </a:lnTo>
                  <a:lnTo>
                    <a:pt x="5842" y="805434"/>
                  </a:lnTo>
                  <a:lnTo>
                    <a:pt x="1524" y="764921"/>
                  </a:lnTo>
                  <a:lnTo>
                    <a:pt x="0" y="723900"/>
                  </a:lnTo>
                  <a:close/>
                </a:path>
              </a:pathLst>
            </a:custGeom>
            <a:grpFill/>
            <a:ln w="25400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3300">
                <a:solidFill>
                  <a:srgbClr val="000000"/>
                </a:solidFill>
                <a:latin typeface="Times New Roman" panose="02020603050405020304" pitchFamily="18" charset="0"/>
                <a:cs typeface="Geneva" pitchFamily="3" charset="0"/>
              </a:endParaRPr>
            </a:p>
          </p:txBody>
        </p:sp>
      </p:grpSp>
      <p:sp>
        <p:nvSpPr>
          <p:cNvPr id="20485" name="object 7"/>
          <p:cNvSpPr>
            <a:spLocks/>
          </p:cNvSpPr>
          <p:nvPr/>
        </p:nvSpPr>
        <p:spPr bwMode="auto">
          <a:xfrm>
            <a:off x="1746647" y="2347913"/>
            <a:ext cx="2556272" cy="1066800"/>
          </a:xfrm>
          <a:custGeom>
            <a:avLst/>
            <a:gdLst>
              <a:gd name="T0" fmla="*/ 56224762 w 2641600"/>
              <a:gd name="T1" fmla="*/ 0 h 1358900"/>
              <a:gd name="T2" fmla="*/ 0 w 2641600"/>
              <a:gd name="T3" fmla="*/ 0 h 1358900"/>
              <a:gd name="T4" fmla="*/ 0 w 2641600"/>
              <a:gd name="T5" fmla="*/ 281058 h 1358900"/>
              <a:gd name="T6" fmla="*/ 56224762 w 2641600"/>
              <a:gd name="T7" fmla="*/ 281058 h 1358900"/>
              <a:gd name="T8" fmla="*/ 56224762 w 2641600"/>
              <a:gd name="T9" fmla="*/ 0 h 1358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41600" h="1358900">
                <a:moveTo>
                  <a:pt x="2641600" y="0"/>
                </a:moveTo>
                <a:lnTo>
                  <a:pt x="0" y="0"/>
                </a:lnTo>
                <a:lnTo>
                  <a:pt x="0" y="1358900"/>
                </a:lnTo>
                <a:lnTo>
                  <a:pt x="2641600" y="1358900"/>
                </a:lnTo>
                <a:lnTo>
                  <a:pt x="2641600" y="0"/>
                </a:lnTo>
                <a:close/>
              </a:path>
            </a:pathLst>
          </a:custGeom>
          <a:solidFill>
            <a:srgbClr val="ED70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3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6" name="object 8"/>
          <p:cNvSpPr txBox="1">
            <a:spLocks noChangeArrowheads="1"/>
          </p:cNvSpPr>
          <p:nvPr/>
        </p:nvSpPr>
        <p:spPr bwMode="auto">
          <a:xfrm>
            <a:off x="1788319" y="2366963"/>
            <a:ext cx="2505075" cy="100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0483" rIns="0" bIns="0">
            <a:spAutoFit/>
          </a:bodyPr>
          <a:lstStyle>
            <a:lvl1pPr marL="12700" indent="71438"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-"/>
              <a:defRPr sz="16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defTabSz="685800" eaLnBrk="0" fontAlgn="base" hangingPunct="0">
              <a:spcBef>
                <a:spcPts val="394"/>
              </a:spcBef>
              <a:spcAft>
                <a:spcPct val="0"/>
              </a:spcAft>
            </a:pPr>
            <a:r>
              <a:rPr lang="fr-FR" altLang="fr-FR" sz="1200">
                <a:solidFill>
                  <a:srgbClr val="FFFFFF"/>
                </a:solidFill>
                <a:latin typeface="Calibri" panose="020F0502020204030204" pitchFamily="34" charset="0"/>
              </a:rPr>
              <a:t>Causes périphériques</a:t>
            </a:r>
            <a:endParaRPr lang="fr-FR" altLang="fr-FR" sz="1200" b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685800" eaLnBrk="0" fontAlgn="base" hangingPunct="0">
              <a:spcBef>
                <a:spcPts val="244"/>
              </a:spcBef>
              <a:spcAft>
                <a:spcPct val="0"/>
              </a:spcAft>
              <a:buFontTx/>
              <a:buChar char="•"/>
            </a:pPr>
            <a:r>
              <a:rPr lang="fr-FR" altLang="fr-FR" sz="900" b="0">
                <a:solidFill>
                  <a:srgbClr val="FFFFFF"/>
                </a:solidFill>
                <a:latin typeface="Calibri" panose="020F0502020204030204" pitchFamily="34" charset="0"/>
              </a:rPr>
              <a:t>Immunologiques</a:t>
            </a:r>
          </a:p>
          <a:p>
            <a:pPr defTabSz="685800" eaLnBrk="0" fontAlgn="base" hangingPunct="0">
              <a:spcBef>
                <a:spcPts val="244"/>
              </a:spcBef>
              <a:spcAft>
                <a:spcPct val="0"/>
              </a:spcAft>
              <a:buFontTx/>
              <a:buChar char="•"/>
            </a:pPr>
            <a:r>
              <a:rPr lang="fr-FR" altLang="fr-FR" sz="900" b="0">
                <a:solidFill>
                  <a:srgbClr val="FFFFFF"/>
                </a:solidFill>
                <a:latin typeface="Calibri" panose="020F0502020204030204" pitchFamily="34" charset="0"/>
              </a:rPr>
              <a:t>Infections</a:t>
            </a:r>
          </a:p>
          <a:p>
            <a:pPr defTabSz="685800" eaLnBrk="0" fontAlgn="base" hangingPunct="0">
              <a:spcBef>
                <a:spcPts val="244"/>
              </a:spcBef>
              <a:spcAft>
                <a:spcPct val="0"/>
              </a:spcAft>
              <a:buFontTx/>
              <a:buChar char="•"/>
            </a:pPr>
            <a:r>
              <a:rPr lang="fr-FR" altLang="fr-FR" sz="900" b="0">
                <a:solidFill>
                  <a:srgbClr val="FFFFFF"/>
                </a:solidFill>
                <a:latin typeface="Calibri" panose="020F0502020204030204" pitchFamily="34" charset="0"/>
              </a:rPr>
              <a:t>Déficit nutritionnel (vitamine C)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900" b="0">
                <a:solidFill>
                  <a:srgbClr val="FFFFFF"/>
                </a:solidFill>
                <a:latin typeface="Calibri" panose="020F0502020204030204" pitchFamily="34" charset="0"/>
              </a:rPr>
              <a:t>Hépatopathies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900" b="0">
                <a:solidFill>
                  <a:srgbClr val="FFFFFF"/>
                </a:solidFill>
                <a:latin typeface="Calibri" panose="020F0502020204030204" pitchFamily="34" charset="0"/>
              </a:rPr>
              <a:t>Splenomégalie</a:t>
            </a:r>
            <a:endParaRPr lang="fr-FR" altLang="fr-FR" sz="900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06178" y="3588544"/>
            <a:ext cx="2490788" cy="1120018"/>
          </a:xfrm>
          <a:prstGeom prst="rect">
            <a:avLst/>
          </a:prstGeom>
          <a:noFill/>
        </p:spPr>
        <p:txBody>
          <a:bodyPr lIns="0" tIns="27146" rIns="0" bIns="0">
            <a:spAutoFit/>
          </a:bodyPr>
          <a:lstStyle/>
          <a:p>
            <a:pPr marL="197644" indent="-197644" defTabSz="685800" eaLnBrk="0" fontAlgn="base" hangingPunct="0">
              <a:lnSpc>
                <a:spcPts val="1613"/>
              </a:lnSpc>
              <a:spcBef>
                <a:spcPts val="214"/>
              </a:spcBef>
              <a:spcAft>
                <a:spcPct val="0"/>
              </a:spcAft>
              <a:tabLst>
                <a:tab pos="197644" algn="l"/>
              </a:tabLst>
              <a:defRPr/>
            </a:pPr>
            <a:r>
              <a:rPr lang="fr-FR" sz="1200" b="1" spc="-19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Traitements et toxiques </a:t>
            </a:r>
            <a:endParaRPr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7644" indent="-134541" defTabSz="685800" eaLnBrk="0" fontAlgn="base" hangingPunct="0">
              <a:lnSpc>
                <a:spcPts val="107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97644" algn="l"/>
              </a:tabLst>
              <a:defRPr/>
            </a:pPr>
            <a:r>
              <a:rPr lang="fr-FR" sz="900" spc="-1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Anti-cancéreux (Chimiothérapie</a:t>
            </a:r>
            <a:r>
              <a:rPr lang="fr-FR" sz="900" spc="-1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thérapie ciblée, </a:t>
            </a:r>
            <a:r>
              <a:rPr lang="fr-FR" sz="900" spc="-1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Immunothérapie)</a:t>
            </a:r>
            <a:endParaRPr sz="9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7644" indent="-134541" defTabSz="685800" eaLnBrk="0" fontAlgn="base" hangingPunct="0">
              <a:spcBef>
                <a:spcPts val="71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97644" algn="l"/>
              </a:tabLst>
              <a:defRPr/>
            </a:pPr>
            <a:r>
              <a:rPr lang="fr-FR" sz="900" spc="-1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Radiothérapie externe ou métabolique</a:t>
            </a:r>
          </a:p>
          <a:p>
            <a:pPr marL="197644" indent="-134541" defTabSz="685800" eaLnBrk="0" fontAlgn="base" hangingPunct="0">
              <a:spcBef>
                <a:spcPts val="71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97644" algn="l"/>
              </a:tabLst>
              <a:defRPr/>
            </a:pPr>
            <a:r>
              <a:rPr lang="fr-FR" sz="900" spc="-1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Chirurgie</a:t>
            </a:r>
          </a:p>
          <a:p>
            <a:pPr marL="197644" indent="-134541" defTabSz="685800" eaLnBrk="0" fontAlgn="base" hangingPunct="0">
              <a:spcBef>
                <a:spcPts val="71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97644" algn="l"/>
              </a:tabLst>
              <a:defRPr/>
            </a:pPr>
            <a:r>
              <a:rPr lang="fr-FR" sz="900" spc="-1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Anticoagulant et autres médicaments</a:t>
            </a:r>
          </a:p>
          <a:p>
            <a:pPr marL="197644" indent="-134541" defTabSz="685800" eaLnBrk="0" fontAlgn="base" hangingPunct="0">
              <a:spcBef>
                <a:spcPts val="71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97644" algn="l"/>
              </a:tabLst>
              <a:defRPr/>
            </a:pPr>
            <a:r>
              <a:rPr lang="fr-FR" sz="900" spc="-1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Ethylisme chronique</a:t>
            </a:r>
            <a:endParaRPr sz="900" spc="-1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66888" y="1231107"/>
            <a:ext cx="2536031" cy="919642"/>
          </a:xfrm>
          <a:prstGeom prst="rect">
            <a:avLst/>
          </a:prstGeom>
          <a:noFill/>
        </p:spPr>
        <p:txBody>
          <a:bodyPr lIns="0" tIns="24288" rIns="0" bIns="0">
            <a:spAutoFit/>
          </a:bodyPr>
          <a:lstStyle/>
          <a:p>
            <a:pPr marL="69533" defTabSz="685800" eaLnBrk="0" fontAlgn="base" hangingPunct="0">
              <a:spcBef>
                <a:spcPts val="191"/>
              </a:spcBef>
              <a:spcAft>
                <a:spcPct val="0"/>
              </a:spcAft>
              <a:defRPr/>
            </a:pPr>
            <a:r>
              <a:rPr lang="fr-FR" sz="1200" b="1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Causes centrales</a:t>
            </a:r>
          </a:p>
          <a:p>
            <a:pPr marL="69056" indent="128588" defTabSz="685800" eaLnBrk="0" fontAlgn="base" hangingPunct="0">
              <a:lnSpc>
                <a:spcPts val="1061"/>
              </a:lnSpc>
              <a:spcBef>
                <a:spcPts val="6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900" spc="-1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Infiltration</a:t>
            </a:r>
            <a:r>
              <a:rPr lang="fr-FR" sz="900" spc="-4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9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fr-FR" sz="9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900" spc="-1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fr-FR" sz="9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900" spc="-8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moelle</a:t>
            </a:r>
            <a:r>
              <a:rPr lang="fr-FR" sz="900" spc="-23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osseuse par</a:t>
            </a:r>
            <a:r>
              <a:rPr lang="fr-FR" sz="900" spc="-3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900" spc="-1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fr-FR" sz="900" spc="-4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900" spc="-1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tumeur </a:t>
            </a:r>
            <a:r>
              <a:rPr lang="fr-FR" sz="9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(insuffisance médullaire)</a:t>
            </a:r>
            <a:endParaRPr lang="fr-FR" sz="9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056" indent="128588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900" spc="-8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Thrombopénie</a:t>
            </a:r>
            <a:r>
              <a:rPr lang="fr-FR" sz="900" spc="19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9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fr-FR" sz="900" spc="-38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900" spc="-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maladies </a:t>
            </a:r>
            <a:r>
              <a:rPr lang="fr-FR" sz="900" spc="-1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chroniques</a:t>
            </a:r>
          </a:p>
          <a:p>
            <a:pPr marL="69056" indent="128588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900" spc="-1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Myélodysplasies et maladies de la moelle osseuse</a:t>
            </a:r>
          </a:p>
          <a:p>
            <a:pPr marL="69056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spc="-1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(maladies hématologiques associées)</a:t>
            </a:r>
            <a:endParaRPr lang="fr-FR" sz="9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9" name="Titr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>
                <a:cs typeface="Arial" panose="020B0604020202020204" pitchFamily="34" charset="0"/>
              </a:rPr>
              <a:t>Etiologies et/ou facteurs concourant à la survenue d’une thrombopénie en cancérologie</a:t>
            </a:r>
          </a:p>
        </p:txBody>
      </p:sp>
      <p:sp>
        <p:nvSpPr>
          <p:cNvPr id="20490" name="object 5"/>
          <p:cNvSpPr txBox="1">
            <a:spLocks noChangeArrowheads="1"/>
          </p:cNvSpPr>
          <p:nvPr/>
        </p:nvSpPr>
        <p:spPr bwMode="auto">
          <a:xfrm>
            <a:off x="7539037" y="4924425"/>
            <a:ext cx="290513" cy="10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29" rIns="0" bIns="0">
            <a:spAutoFit/>
          </a:bodyPr>
          <a:lstStyle>
            <a:lvl1pPr marL="38100"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-"/>
              <a:defRPr sz="16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algn="ctr" defTabSz="685800" eaLnBrk="0" fontAlgn="base" hangingPunct="0">
              <a:spcBef>
                <a:spcPts val="10"/>
              </a:spcBef>
              <a:spcAft>
                <a:spcPct val="0"/>
              </a:spcAft>
            </a:pPr>
            <a:fld id="{4FB0C9D0-7D23-457E-BD46-F7F54C2D7A95}" type="slidenum">
              <a:rPr lang="fr-FR" altLang="fr-FR" sz="675" b="0">
                <a:solidFill>
                  <a:srgbClr val="863966"/>
                </a:solidFill>
                <a:cs typeface="Arial" panose="020B0604020202020204" pitchFamily="34" charset="0"/>
              </a:rPr>
              <a:pPr algn="ctr" defTabSz="685800" eaLnBrk="0" fontAlgn="base" hangingPunct="0">
                <a:spcBef>
                  <a:spcPts val="10"/>
                </a:spcBef>
                <a:spcAft>
                  <a:spcPct val="0"/>
                </a:spcAft>
              </a:pPr>
              <a:t>7</a:t>
            </a:fld>
            <a:endParaRPr lang="fr-FR" altLang="fr-FR" sz="675" b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18" name="Connecteur droit avec flèche 17"/>
          <p:cNvCxnSpPr>
            <a:cxnSpLocks/>
            <a:stCxn id="12" idx="3"/>
          </p:cNvCxnSpPr>
          <p:nvPr/>
        </p:nvCxnSpPr>
        <p:spPr>
          <a:xfrm>
            <a:off x="4302919" y="1690928"/>
            <a:ext cx="1518047" cy="1096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cxnSpLocks/>
            <a:stCxn id="20486" idx="3"/>
          </p:cNvCxnSpPr>
          <p:nvPr/>
        </p:nvCxnSpPr>
        <p:spPr>
          <a:xfrm>
            <a:off x="4293394" y="2869505"/>
            <a:ext cx="1527572" cy="80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cxnSpLocks/>
            <a:stCxn id="11" idx="3"/>
          </p:cNvCxnSpPr>
          <p:nvPr/>
        </p:nvCxnSpPr>
        <p:spPr>
          <a:xfrm flipV="1">
            <a:off x="4296966" y="3112295"/>
            <a:ext cx="1524000" cy="1036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4" name="ZoneTexte 1"/>
          <p:cNvSpPr txBox="1">
            <a:spLocks noChangeArrowheads="1"/>
          </p:cNvSpPr>
          <p:nvPr/>
        </p:nvSpPr>
        <p:spPr bwMode="auto">
          <a:xfrm>
            <a:off x="5979319" y="2775347"/>
            <a:ext cx="12954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-"/>
              <a:defRPr sz="16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50">
                <a:solidFill>
                  <a:srgbClr val="FFFFFF"/>
                </a:solidFill>
                <a:latin typeface="Calibri" panose="020F0502020204030204" pitchFamily="34" charset="0"/>
              </a:rPr>
              <a:t>Thrombopénie</a:t>
            </a:r>
            <a:endParaRPr lang="fr-FR" altLang="fr-FR" sz="1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Copyright AFSOS, version de travail du 08/03/2022</a:t>
            </a:r>
          </a:p>
        </p:txBody>
      </p:sp>
    </p:spTree>
    <p:extLst>
      <p:ext uri="{BB962C8B-B14F-4D97-AF65-F5344CB8AC3E}">
        <p14:creationId xmlns:p14="http://schemas.microsoft.com/office/powerpoint/2010/main" val="4226427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Espace réservé du texte 6"/>
          <p:cNvSpPr>
            <a:spLocks noGrp="1"/>
          </p:cNvSpPr>
          <p:nvPr>
            <p:ph idx="1"/>
          </p:nvPr>
        </p:nvSpPr>
        <p:spPr>
          <a:xfrm>
            <a:off x="1657350" y="1168003"/>
            <a:ext cx="5829300" cy="3403997"/>
          </a:xfrm>
        </p:spPr>
        <p:txBody>
          <a:bodyPr/>
          <a:lstStyle/>
          <a:p>
            <a:pPr>
              <a:defRPr/>
            </a:pPr>
            <a:r>
              <a:rPr lang="fr-FR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La thrombopénie doit être recherchée devant :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fr-FR" altLang="fr-FR" sz="1200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signes d’hémorragies </a:t>
            </a:r>
            <a:r>
              <a:rPr lang="fr-FR" altLang="fr-FR" sz="1200" b="0" dirty="0" err="1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cutanéo-muqueuses</a:t>
            </a:r>
            <a:r>
              <a:rPr lang="fr-FR" altLang="fr-FR" sz="1200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(gingivorragies, pétéchies, hématomes,…)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fr-FR" altLang="fr-FR" sz="1200" dirty="0">
              <a:solidFill>
                <a:srgbClr val="0053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fr-FR" altLang="fr-FR" sz="1200" dirty="0">
              <a:solidFill>
                <a:srgbClr val="0053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fr-FR" altLang="fr-FR" sz="1200" dirty="0">
              <a:solidFill>
                <a:srgbClr val="0053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fr-FR" altLang="fr-FR" sz="1200" dirty="0">
              <a:solidFill>
                <a:srgbClr val="0053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fr-FR" altLang="fr-FR" sz="1200" dirty="0">
              <a:solidFill>
                <a:srgbClr val="0053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fr-FR" altLang="fr-FR" sz="1200" dirty="0">
              <a:solidFill>
                <a:srgbClr val="0053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fr-FR" altLang="fr-FR" sz="1200" dirty="0">
              <a:solidFill>
                <a:srgbClr val="0053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fr-FR" altLang="fr-FR" sz="1200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saignements (épistaxis, rectorragies, hématuries, métrorragies,…)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fr-FR" altLang="fr-FR" sz="1200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complication neurologique</a:t>
            </a:r>
          </a:p>
          <a:p>
            <a:pPr>
              <a:defRPr/>
            </a:pPr>
            <a:endParaRPr lang="fr-FR" alt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fr-FR" alt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Titr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1350">
                <a:cs typeface="Arial" panose="020B0604020202020204" pitchFamily="34" charset="0"/>
              </a:rPr>
              <a:t>Thrombopénie : Signes cliniques</a:t>
            </a:r>
          </a:p>
        </p:txBody>
      </p:sp>
      <p:sp>
        <p:nvSpPr>
          <p:cNvPr id="21508" name="object 5"/>
          <p:cNvSpPr txBox="1">
            <a:spLocks noChangeArrowheads="1"/>
          </p:cNvSpPr>
          <p:nvPr/>
        </p:nvSpPr>
        <p:spPr bwMode="auto">
          <a:xfrm>
            <a:off x="7539037" y="4924425"/>
            <a:ext cx="290513" cy="10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29" rIns="0" bIns="0">
            <a:spAutoFit/>
          </a:bodyPr>
          <a:lstStyle>
            <a:lvl1pPr marL="38100"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-"/>
              <a:defRPr sz="16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algn="ctr" defTabSz="685800" eaLnBrk="0" fontAlgn="base" hangingPunct="0">
              <a:spcBef>
                <a:spcPts val="10"/>
              </a:spcBef>
              <a:spcAft>
                <a:spcPct val="0"/>
              </a:spcAft>
            </a:pPr>
            <a:fld id="{7D8A72DA-C4E6-423F-B014-85330FCF4E1F}" type="slidenum">
              <a:rPr lang="fr-FR" altLang="fr-FR" sz="675" b="0">
                <a:solidFill>
                  <a:srgbClr val="863966"/>
                </a:solidFill>
                <a:cs typeface="Arial" panose="020B0604020202020204" pitchFamily="34" charset="0"/>
              </a:rPr>
              <a:pPr algn="ctr" defTabSz="685800" eaLnBrk="0" fontAlgn="base" hangingPunct="0">
                <a:spcBef>
                  <a:spcPts val="10"/>
                </a:spcBef>
                <a:spcAft>
                  <a:spcPct val="0"/>
                </a:spcAft>
              </a:pPr>
              <a:t>8</a:t>
            </a:fld>
            <a:endParaRPr lang="fr-FR" altLang="fr-FR" sz="675" b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3" t="32898" r="58366" b="44142"/>
          <a:stretch>
            <a:fillRect/>
          </a:stretch>
        </p:blipFill>
        <p:spPr bwMode="auto">
          <a:xfrm>
            <a:off x="2357438" y="1833562"/>
            <a:ext cx="1916906" cy="133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3" name="Imag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1" y="1796653"/>
            <a:ext cx="2097881" cy="1337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4" name="Imag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5732" y="3548063"/>
            <a:ext cx="1393031" cy="1572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Copyright AFSOS, version de travail du 08/03/2022</a:t>
            </a:r>
          </a:p>
        </p:txBody>
      </p:sp>
    </p:spTree>
    <p:extLst>
      <p:ext uri="{BB962C8B-B14F-4D97-AF65-F5344CB8AC3E}">
        <p14:creationId xmlns:p14="http://schemas.microsoft.com/office/powerpoint/2010/main" val="1982807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Espace réservé du texte 2"/>
          <p:cNvSpPr>
            <a:spLocks noGrp="1"/>
          </p:cNvSpPr>
          <p:nvPr>
            <p:ph idx="1"/>
          </p:nvPr>
        </p:nvSpPr>
        <p:spPr>
          <a:xfrm>
            <a:off x="1657350" y="1275160"/>
            <a:ext cx="5829300" cy="2800350"/>
          </a:xfrm>
        </p:spPr>
        <p:txBody>
          <a:bodyPr/>
          <a:lstStyle/>
          <a:p>
            <a:pPr marL="0" indent="0">
              <a:defRPr/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Le bilan biologique minimal à réaliser pour diagnostiquer une thrombopénie :</a:t>
            </a:r>
          </a:p>
          <a:p>
            <a:pPr marL="402431" lvl="1" indent="-147638">
              <a:buFont typeface="Arial" panose="020B0604020202020204" pitchFamily="34" charset="0"/>
              <a:buChar char="•"/>
              <a:defRPr/>
            </a:pPr>
            <a:r>
              <a:rPr lang="fr-FR" altLang="fr-FR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Numération plaquettaire (NP) au sein d’une numération formule sanguine (NFS) afin d’explorer l’ensemble des lignées sanguines</a:t>
            </a:r>
          </a:p>
          <a:p>
            <a:pPr marL="402431" lvl="1" indent="-147638">
              <a:buFont typeface="Arial" panose="020B0604020202020204" pitchFamily="34" charset="0"/>
              <a:buChar char="•"/>
              <a:defRPr/>
            </a:pPr>
            <a:r>
              <a:rPr lang="fr-FR" altLang="fr-FR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Idéalement NP prélèvement sur tube EDTA et contrôle sur Citrate si besoin</a:t>
            </a:r>
          </a:p>
          <a:p>
            <a:pPr marL="402431" lvl="1" indent="-147638">
              <a:buFont typeface="Arial" panose="020B0604020202020204" pitchFamily="34" charset="0"/>
              <a:buChar char="•"/>
              <a:defRPr/>
            </a:pPr>
            <a:r>
              <a:rPr lang="fr-FR" altLang="fr-FR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Vérification par un examen du frottis sanguin qui confirme la rareté en plaquettes et l’absence d’agrégats plaquettaires.</a:t>
            </a:r>
            <a:endParaRPr lang="fr-FR" altLang="fr-FR" dirty="0"/>
          </a:p>
          <a:p>
            <a:pPr marL="0" indent="0">
              <a:defRPr/>
            </a:pPr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defRPr/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A discuter pour chaque patient : </a:t>
            </a:r>
          </a:p>
          <a:p>
            <a:pPr marL="402431" lvl="1" indent="-147638">
              <a:buFont typeface="Arial" panose="020B0604020202020204" pitchFamily="34" charset="0"/>
              <a:buChar char="•"/>
              <a:defRPr/>
            </a:pPr>
            <a:r>
              <a:rPr lang="fr-FR" altLang="fr-FR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Ionogramme, fonction rénale et hépatique</a:t>
            </a:r>
          </a:p>
          <a:p>
            <a:pPr marL="402431" lvl="1" indent="-147638">
              <a:buFont typeface="Arial" panose="020B0604020202020204" pitchFamily="34" charset="0"/>
              <a:buChar char="•"/>
              <a:defRPr/>
            </a:pPr>
            <a:r>
              <a:rPr lang="fr-FR" altLang="fr-FR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CRP, PCT et bilan infectieux (bactériologie et virologie)</a:t>
            </a:r>
          </a:p>
          <a:p>
            <a:pPr marL="402431" lvl="1" indent="-147638">
              <a:buFont typeface="Arial" panose="020B0604020202020204" pitchFamily="34" charset="0"/>
              <a:buChar char="•"/>
              <a:defRPr/>
            </a:pPr>
            <a:r>
              <a:rPr lang="fr-FR" altLang="fr-FR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Bilan d’hémostase : troubles de la coagulation associé</a:t>
            </a:r>
          </a:p>
          <a:p>
            <a:pPr marL="402431" lvl="1" indent="-147638">
              <a:buFont typeface="Arial" panose="020B0604020202020204" pitchFamily="34" charset="0"/>
              <a:buChar char="•"/>
              <a:defRPr/>
            </a:pPr>
            <a:r>
              <a:rPr lang="fr-FR" altLang="fr-FR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Bilan vitaminique à la recherche de carence (vitamine C notamment).</a:t>
            </a:r>
          </a:p>
          <a:p>
            <a:pPr marL="402431" lvl="1" indent="-147638">
              <a:buFont typeface="Arial" panose="020B0604020202020204" pitchFamily="34" charset="0"/>
              <a:buChar char="•"/>
              <a:defRPr/>
            </a:pPr>
            <a:r>
              <a:rPr lang="fr-FR" altLang="fr-FR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Myélogramme à la recherche d’une origine centrale</a:t>
            </a:r>
          </a:p>
          <a:p>
            <a:pPr marL="402431" lvl="1" indent="-147638">
              <a:buFont typeface="Arial" panose="020B0604020202020204" pitchFamily="34" charset="0"/>
              <a:buChar char="•"/>
              <a:defRPr/>
            </a:pPr>
            <a:r>
              <a:rPr lang="fr-FR" altLang="fr-FR" b="0" dirty="0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Bilan d’hémolyse : LDH, bilirubine, réticulocytes, haptoglobine et </a:t>
            </a:r>
            <a:r>
              <a:rPr lang="fr-FR" altLang="fr-FR" b="0" dirty="0" err="1">
                <a:solidFill>
                  <a:srgbClr val="00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schizocytes</a:t>
            </a:r>
            <a:endParaRPr lang="fr-FR" altLang="fr-FR" b="0" dirty="0">
              <a:solidFill>
                <a:srgbClr val="0053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2431" lvl="1" indent="-147638">
              <a:buFont typeface="Arial" panose="020B0604020202020204" pitchFamily="34" charset="0"/>
              <a:buChar char="•"/>
              <a:defRPr/>
            </a:pPr>
            <a:endParaRPr lang="fr-FR" altLang="fr-FR" b="0" dirty="0">
              <a:solidFill>
                <a:srgbClr val="0053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fr-FR" dirty="0"/>
              <a:t> </a:t>
            </a:r>
            <a:endParaRPr lang="fr-FR" altLang="fr-FR" dirty="0">
              <a:solidFill>
                <a:srgbClr val="0053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1" name="Titr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1350">
                <a:cs typeface="Arial" panose="020B0604020202020204" pitchFamily="34" charset="0"/>
              </a:rPr>
              <a:t>Diagnostic : Bilan biologique minimal et bilan étiologique</a:t>
            </a:r>
          </a:p>
        </p:txBody>
      </p:sp>
      <p:sp>
        <p:nvSpPr>
          <p:cNvPr id="22532" name="Espace réservé du numéro de diapositiv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">
              <a:spcBef>
                <a:spcPct val="20000"/>
              </a:spcBef>
              <a:defRPr b="1">
                <a:solidFill>
                  <a:srgbClr val="00B7A0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557213" indent="-214313">
              <a:spcBef>
                <a:spcPct val="20000"/>
              </a:spcBef>
              <a:buChar char="-"/>
              <a:defRPr sz="120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857250" indent="-171450">
              <a:spcBef>
                <a:spcPct val="20000"/>
              </a:spcBef>
              <a:buChar char="-"/>
              <a:defRPr sz="1050" b="1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200150" indent="-171450">
              <a:spcBef>
                <a:spcPct val="20000"/>
              </a:spcBef>
              <a:buChar char="•"/>
              <a:defRPr sz="105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1543050" indent="-171450">
              <a:spcBef>
                <a:spcPct val="20000"/>
              </a:spcBef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defRPr sz="1050" b="1">
                <a:solidFill>
                  <a:srgbClr val="055095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</a:pPr>
            <a:fld id="{148C40B1-C61A-41C2-A0BA-C32A00D69389}" type="slidenum">
              <a:rPr lang="fr-FR" altLang="fr-FR" b="0" smtClean="0">
                <a:solidFill>
                  <a:srgbClr val="863966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fr-FR" altLang="fr-FR" b="0">
              <a:solidFill>
                <a:srgbClr val="863966"/>
              </a:solidFill>
              <a:cs typeface="Arial" panose="020B0604020202020204" pitchFamily="34" charset="0"/>
            </a:endParaRPr>
          </a:p>
        </p:txBody>
      </p:sp>
      <p:sp>
        <p:nvSpPr>
          <p:cNvPr id="7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Copyright AFSOS, version de travail du 08/03/2022</a:t>
            </a:r>
          </a:p>
        </p:txBody>
      </p:sp>
    </p:spTree>
    <p:extLst>
      <p:ext uri="{BB962C8B-B14F-4D97-AF65-F5344CB8AC3E}">
        <p14:creationId xmlns:p14="http://schemas.microsoft.com/office/powerpoint/2010/main" val="3681760721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_J2R">
  <a:themeElements>
    <a:clrScheme name="Personnalisé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3333CC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3633</Words>
  <Application>Microsoft Office PowerPoint</Application>
  <PresentationFormat>Affichage à l'écran (16:9)</PresentationFormat>
  <Paragraphs>590</Paragraphs>
  <Slides>31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31</vt:i4>
      </vt:variant>
    </vt:vector>
  </HeadingPairs>
  <TitlesOfParts>
    <vt:vector size="41" baseType="lpstr">
      <vt:lpstr>MS UI Gothic</vt:lpstr>
      <vt:lpstr>Alwyn-Light</vt:lpstr>
      <vt:lpstr>Arial</vt:lpstr>
      <vt:lpstr>Calibri</vt:lpstr>
      <vt:lpstr>Century Gothic</vt:lpstr>
      <vt:lpstr>Symbol</vt:lpstr>
      <vt:lpstr>Times New Roman</vt:lpstr>
      <vt:lpstr>Wingdings</vt:lpstr>
      <vt:lpstr>masque_J2R</vt:lpstr>
      <vt:lpstr>Thème Office</vt:lpstr>
      <vt:lpstr>Présentation PowerPoint</vt:lpstr>
      <vt:lpstr>Présentation PowerPoint</vt:lpstr>
      <vt:lpstr>Présentation PowerPoint</vt:lpstr>
      <vt:lpstr>Présentation PowerPoint</vt:lpstr>
      <vt:lpstr>Liens d’intérêt Dr Chèze</vt:lpstr>
      <vt:lpstr>Pourquoi un référentiel sur la thrombopénie en cancérologie?</vt:lpstr>
      <vt:lpstr>Etiologies et/ou facteurs concourant à la survenue d’une thrombopénie en cancérologie</vt:lpstr>
      <vt:lpstr>Thrombopénie : Signes cliniques</vt:lpstr>
      <vt:lpstr>Diagnostic : Bilan biologique minimal et bilan étiologique</vt:lpstr>
      <vt:lpstr>Grades de thrombopénie</vt:lpstr>
      <vt:lpstr>Transfusion et responsabilité médicale : Transfusion plaquettaire</vt:lpstr>
      <vt:lpstr>Comment prescrire une transfusion plaquettaire</vt:lpstr>
      <vt:lpstr>Différents types de concentrés plaquettaires homologues : </vt:lpstr>
      <vt:lpstr>Type de produits transfusés</vt:lpstr>
      <vt:lpstr>Type de produits transfusés</vt:lpstr>
      <vt:lpstr>Indication d’une transfusion plaquettaire dans la thrombopénie centrale</vt:lpstr>
      <vt:lpstr>Conduite à tenir devant une suspicion d’Inefficacité Transfusionnelle</vt:lpstr>
      <vt:lpstr>Thrombopénie chez les sujets âgés</vt:lpstr>
      <vt:lpstr>Thrombopénies périphériques </vt:lpstr>
      <vt:lpstr>PTI : définition et généralités </vt:lpstr>
      <vt:lpstr>Indications thérapeutiques</vt:lpstr>
      <vt:lpstr>Annexe : Score hémorragique PTI  </vt:lpstr>
      <vt:lpstr>Traitement de la 1ère ligne au cours du PTI de l’adulte (incluant la prise en charge des situations d’urgence) </vt:lpstr>
      <vt:lpstr>La Coagulation Intra-Vasculaire Disséminée (CIVD) : Définition et clinique</vt:lpstr>
      <vt:lpstr>La CIVD : Bilan biologique</vt:lpstr>
      <vt:lpstr>La Coagulation Intra-Vasculaire Disséminée</vt:lpstr>
      <vt:lpstr>La Coagulation Intra-Vasculaire Disséminée</vt:lpstr>
      <vt:lpstr>La MAT</vt:lpstr>
      <vt:lpstr>La MAT</vt:lpstr>
      <vt:lpstr>Prise en charge thérapeutique</vt:lpstr>
      <vt:lpstr>Foire aux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</dc:creator>
  <cp:lastModifiedBy>Florentin CLERE</cp:lastModifiedBy>
  <cp:revision>406</cp:revision>
  <dcterms:created xsi:type="dcterms:W3CDTF">2019-02-08T15:08:10Z</dcterms:created>
  <dcterms:modified xsi:type="dcterms:W3CDTF">2023-06-26T16:16:08Z</dcterms:modified>
</cp:coreProperties>
</file>