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e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7348200" cy="9753600"/>
  <p:notesSz cx="17348200" cy="97536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2AE3A52-6483-4C62-03F6-81481C1A2FE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7528675" cy="4874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27C9D1E-678D-B7F0-87EF-C705BBB47A4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9819357" y="0"/>
            <a:ext cx="7528675" cy="4874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656D9D-EBEC-6F5E-4828-ACB3453DA57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266035"/>
            <a:ext cx="7528675" cy="4874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3FE187-276C-C8A2-FBAC-AA48982CD3F5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9819357" y="9266035"/>
            <a:ext cx="7528675" cy="4874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CB177F-6CC6-4333-8465-41500C8D173C}" type="slidenum">
              <a:t>‹N°›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91281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474F29-C7AD-3A05-EA84-AF686F1CD0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54A3C7-F77E-39C5-4F7B-9A94875CE35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12A2A46D-2BE8-52ED-1B11-EEDFE56F182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4CFB72-F7F8-EE99-E5DB-4744799504C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AFF343-AAA6-2031-2FA6-C38C214120D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4756BD-0DF4-1970-2A5E-371E3D9D77A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E208D4C-3FDF-49F6-A56B-4F8857CA3A7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6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CD21282-5B93-030C-51D4-1DEE9ECFCA7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5ABD46-D432-49BC-8B8B-44310EF2D412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E042C48B-A92E-5FA0-E4E7-C1F506DAD7A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C99868A-FC0E-419C-8435-08BD40290A6C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1352F30F-D83F-8458-E508-88CADB23C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5B893755-7AF4-BA2F-DB97-1C1751B7A2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FBE153B3-04B7-348E-EE10-A1DF0D2E048A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8F0CF43-3198-4928-8A9C-0EC2DD964917}" type="slidenum">
              <a:t>10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AA0D380A-8186-C756-5182-B8DA4BEF0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EF173B73-C226-05C0-E011-93CCCEC4EEB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6D4C586D-C34F-F7B7-662E-95432EA014A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DFAEBF-0795-4F4D-94DB-314DCAD64CB4}" type="slidenum">
              <a:t>11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63A2EAA9-DD13-328C-FF16-0A3DDC5D1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E2E8AE3-A6F9-7BEC-AC1E-3D98272120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3B536FD-C3AB-20F0-598E-3ACC65462A5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F6583C-B89F-43E1-A75D-C246FA241FB3}" type="slidenum">
              <a:t>12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96B9BBA9-2B93-4F16-22E1-1CDB6F762A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F52FCD1E-B0A5-E232-E432-D42BD95561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D48DD60-56E6-FD0F-4DA4-54832D2B40A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B03A7F-8089-4585-ACDF-4F7C13A2DF0D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09E48DC-D7E4-113F-9C63-0285F753C4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4F146463-DF2B-02F3-60AD-6C98F9D02D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04657B70-632F-B928-BA8B-6D0C05D9D16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C3FF94-5522-4F06-916B-808A59BFE6AA}" type="slidenum">
              <a:t>13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4DDAAA0-4D3D-ADAC-57CC-105A509C34B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AACB66-0406-45CB-8F1F-2D0D1BF6CF56}" type="slidenum">
              <a:t>14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4A80B171-838C-A5DE-C6DA-1329379BEB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D84BD09-FF68-43D1-5423-0D7005205FF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930F59D-B184-CFF0-5471-566E5265DD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E29989-112A-4D3B-8B97-35C8212E8D29}" type="slidenum">
              <a:t>15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14F959F-EE1F-261A-2566-B1C152788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67E142E9-6200-8B3E-C80D-E911EE33BD0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2F9DF45-2D1C-96DD-6203-624A09D72B8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F5A731-5335-4DD9-86D8-0BAC5D2F7979}" type="slidenum">
              <a:t>16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B00B280B-611D-E60A-2E31-6ABE06C687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30A7B3A4-7945-F1DC-3C4E-D28977E557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1623A9F-57AF-5243-8F44-7EBC2293E03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D22E62-58AE-4057-8496-B69E6B1DD9A4}" type="slidenum">
              <a:t>17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80C5D1AB-D77A-D5BC-816E-3B00D4A4B2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1D4F5929-382F-3EE7-CDAB-0B29702CC1B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017C9D4-01ED-2386-FD84-811EA62F0E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9BEBF8-6E10-4D40-B608-F783002377B8}" type="slidenum">
              <a:t>18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C4F8F4D7-930A-C863-3FDE-0AEC4172C6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99997606-9ABB-C92D-30B2-9A05C933761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43A3448-B4E4-E614-78CF-222FA0EE3AB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37FE9-367C-41B1-B852-218BDD31C483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075A4310-2926-75CF-FCE7-3D1183F951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749F4EF0-3D7C-D062-BE3F-E21EA1E18E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12B808B2-A395-8A79-B313-A2CE8AAB423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08FC12-C555-41B9-AFE6-87C92FD3BE65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A2EC9A8C-076A-9390-8C28-CBD7F1EC8B8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8DABEC3-2C64-47AB-993E-04209D6F03E8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7FE8FC36-B330-B153-DD13-A3BA170D6FC9}"/>
              </a:ext>
            </a:extLst>
          </p:cNvPr>
          <p:cNvSpPr txBox="1"/>
          <p:nvPr/>
        </p:nvSpPr>
        <p:spPr>
          <a:xfrm>
            <a:off x="9826563" y="9264600"/>
            <a:ext cx="7516441" cy="4885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2BB4EA-53BA-44C0-AF52-83AFA04A1BB9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01ED3AC5-18D7-3CCF-997B-20D3A6F8672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FAB4165-B309-44BE-828F-37003462E142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Espace réservé de l'image des diapositives 1">
            <a:extLst>
              <a:ext uri="{FF2B5EF4-FFF2-40B4-BE49-F238E27FC236}">
                <a16:creationId xmlns:a16="http://schemas.microsoft.com/office/drawing/2014/main" id="{6A30044F-02FE-0275-D817-54B6C1EC5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31048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6" name="Espace réservé des notes 2">
            <a:extLst>
              <a:ext uri="{FF2B5EF4-FFF2-40B4-BE49-F238E27FC236}">
                <a16:creationId xmlns:a16="http://schemas.microsoft.com/office/drawing/2014/main" id="{15E8FEB2-17BA-0E6B-74A0-BB73FB9A61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5202" y="4694401"/>
            <a:ext cx="13877638" cy="3839757"/>
          </a:xfrm>
        </p:spPr>
        <p:txBody>
          <a:bodyPr lIns="90004" tIns="44997" rIns="90004" bIns="44997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4BD7E61-4AD9-5405-8AED-48CA10C99FB8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5334F3C-8403-4122-AE45-47DDFB39B774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0D193039-4C18-702A-886E-25C3CE466F4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C326EC3-610F-47A4-AB4F-8F7D93864920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80E71A38-7B7F-3C80-84E9-BF80227032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21313" y="741358"/>
            <a:ext cx="6503990" cy="365600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D14A624D-6C69-01CD-D4D0-312280AFA4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4479" y="4632844"/>
            <a:ext cx="13877995" cy="438839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1FC98489-E164-5AA4-055A-17D59BF378A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0B3A42D-A070-46B3-84DC-6B1920CB6EE9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02740DD-F0F0-3920-12F2-C912D1E1A9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181A0C6-1C0F-4ACC-B003-39BB589BA6C9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38A019D2-6B88-3EBF-725F-8664BE38A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21313" y="741358"/>
            <a:ext cx="6503990" cy="365600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ADF493F4-7C84-F90B-B859-455F9A21792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4479" y="4632844"/>
            <a:ext cx="13877995" cy="438839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077CE629-D66C-147A-ECD9-E97DADAC2AA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19F3D39-9E52-41EC-897E-95FB91186C5B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AFFB264A-1AE8-7A62-22BE-5C2AD8B7B24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25C14D-8214-4885-A1CD-CFB923ED78FA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DC21C37A-1C70-3AB8-E242-E994B6541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21313" y="741358"/>
            <a:ext cx="6503990" cy="365600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42A52711-13A3-1DE7-1AA0-BA99920917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4479" y="4632844"/>
            <a:ext cx="13877995" cy="438839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92B7A21D-C395-99FB-4D25-B9AB8ABF4F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FB7B179-B85B-4DE8-B16F-FF3B829D4A02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A317FBD6-13DA-0437-78FF-BFF7240C53B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A78CB0-ECC2-4A39-B3AA-22A659D5BB1D}" type="slidenum">
              <a:t>7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04E30F50-DAD6-B8ED-6FC2-B30D33753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21313" y="741358"/>
            <a:ext cx="6503990" cy="365600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26C1BAD0-46EB-2046-3F85-07E28E102C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4479" y="4632844"/>
            <a:ext cx="13877995" cy="438839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2AE2B7FF-EA0D-6975-556C-588B57D65389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C48F4C2-81E1-447C-BE5E-205146C16729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60DD4B46-4C24-9ED2-CE3D-EB6A4E65A17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3F1081-144A-41EB-AE6A-E2D782719B12}" type="slidenum">
              <a:t>8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Espace réservé de l'image des diapositives 1">
            <a:extLst>
              <a:ext uri="{FF2B5EF4-FFF2-40B4-BE49-F238E27FC236}">
                <a16:creationId xmlns:a16="http://schemas.microsoft.com/office/drawing/2014/main" id="{9064164A-8BC8-426E-19A7-EA5EDB9B6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421313" y="741358"/>
            <a:ext cx="6503990" cy="3656008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5" name="Espace réservé des notes 2">
            <a:extLst>
              <a:ext uri="{FF2B5EF4-FFF2-40B4-BE49-F238E27FC236}">
                <a16:creationId xmlns:a16="http://schemas.microsoft.com/office/drawing/2014/main" id="{6C16808C-39B8-27CD-03BB-11AA785887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1734479" y="4632844"/>
            <a:ext cx="13877995" cy="4388397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531393B3-BC1C-2AF1-B80E-554380DA3C5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C3C8EA2-FAA4-490B-9823-5263D5E5368C}" type="slidenum">
              <a:t>9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Espace réservé de l'image des diapositives 1">
            <a:extLst>
              <a:ext uri="{FF2B5EF4-FFF2-40B4-BE49-F238E27FC236}">
                <a16:creationId xmlns:a16="http://schemas.microsoft.com/office/drawing/2014/main" id="{F6EC88B3-F6D8-B4F7-68A0-EBFB99AB22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4317" y="812801"/>
            <a:ext cx="7129457" cy="4008436"/>
          </a:xfrm>
          <a:solidFill>
            <a:srgbClr val="5B9BD5"/>
          </a:solidFill>
          <a:ln w="12600" cap="flat">
            <a:solidFill>
              <a:srgbClr val="41719C"/>
            </a:solidFill>
            <a:prstDash val="solid"/>
            <a:miter/>
          </a:ln>
        </p:spPr>
      </p:sp>
      <p:sp>
        <p:nvSpPr>
          <p:cNvPr id="4" name="Espace réservé des notes 2">
            <a:extLst>
              <a:ext uri="{FF2B5EF4-FFF2-40B4-BE49-F238E27FC236}">
                <a16:creationId xmlns:a16="http://schemas.microsoft.com/office/drawing/2014/main" id="{5CB98F9A-D17F-26B6-161E-08A37E56EE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CB6030-DA08-FB74-A661-F31E016EAC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8636" y="1596963"/>
            <a:ext cx="13011116" cy="3395523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6A8831-7120-18B6-1B70-BD176151F1E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68636" y="5122797"/>
            <a:ext cx="13011116" cy="235439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B0E4ED1-0F1F-5551-AAD4-4FDBF8F27A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E031C3D-8FA3-AA0F-EAE9-06AF4DBC50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629B88-7BB1-D618-3984-CE866F8D62F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C28695-9052-4524-AC4F-B33F9E23758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02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81A13E-26AA-FBCC-5D2F-E0B88E414A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0256B81-8DA9-5CAE-BD47-FE74E52C08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4BF3B2-2D29-88FF-0905-229CD5AD9C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8FB820-D553-8907-10A9-F7FF793B16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B01A31-F0EA-F7E6-87DC-79D19EF8476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DC23D-4454-431B-862F-443B02C260B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49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AFC77F-392C-4052-187C-3448D206B00B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2577681" y="2243160"/>
            <a:ext cx="3902037" cy="6437156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584DD44-46F0-ACE2-E2D5-60CCD58EFF8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66878" y="2243160"/>
            <a:ext cx="11558518" cy="643715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74B543-AE43-C2D4-3BCE-55BF191905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9BFBA3-CF4A-E926-C388-89E2E77D1A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5C701E-7273-51E8-D108-CE7F1E8560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236F0C-BBEB-4CDC-8719-7332313013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185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52B3D-358D-B72E-1E0E-8AD0E6093D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05597" y="2637358"/>
            <a:ext cx="6440759" cy="626400"/>
          </a:xfrm>
        </p:spPr>
        <p:txBody>
          <a:bodyPr/>
          <a:lstStyle>
            <a:lvl1pPr>
              <a:defRPr sz="2850">
                <a:solidFill>
                  <a:srgbClr val="5B9BD5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368FC-2082-0CAF-66CE-E6E70381D19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05597" y="3765599"/>
            <a:ext cx="6440759" cy="2133715"/>
          </a:xfrm>
        </p:spPr>
        <p:txBody>
          <a:bodyPr/>
          <a:lstStyle>
            <a:lvl1pPr>
              <a:defRPr sz="1990"/>
            </a:lvl1pPr>
          </a:lstStyle>
          <a:p>
            <a:pPr lvl="0"/>
            <a:r>
              <a:rPr lang="fr-FR"/>
              <a:t>Modifier les styles du texte du masque Deuxième niveau Troisième niveau Quatrième niveau Cinquième niveau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7C8451BA-2A48-8716-195E-EB5E7F63C1EC}"/>
              </a:ext>
            </a:extLst>
          </p:cNvPr>
          <p:cNvSpPr/>
          <p:nvPr/>
        </p:nvSpPr>
        <p:spPr>
          <a:xfrm>
            <a:off x="9705597" y="1938235"/>
            <a:ext cx="793443" cy="196916"/>
          </a:xfrm>
          <a:custGeom>
            <a:avLst/>
            <a:gdLst>
              <a:gd name="f0" fmla="val w"/>
              <a:gd name="f1" fmla="val h"/>
              <a:gd name="f2" fmla="val 0"/>
              <a:gd name="f3" fmla="val 557529"/>
              <a:gd name="f4" fmla="val 138430"/>
              <a:gd name="f5" fmla="val 551307"/>
              <a:gd name="f6" fmla="val 6146"/>
              <a:gd name="f7" fmla="val 6134"/>
              <a:gd name="f8" fmla="val 15989"/>
              <a:gd name="f9" fmla="val 131660"/>
              <a:gd name="f10" fmla="val 137807"/>
              <a:gd name="f11" fmla="val 557453"/>
              <a:gd name="f12" fmla="*/ f0 1 557529"/>
              <a:gd name="f13" fmla="*/ f1 1 138430"/>
              <a:gd name="f14" fmla="+- f4 0 f2"/>
              <a:gd name="f15" fmla="+- f3 0 f2"/>
              <a:gd name="f16" fmla="*/ f15 1 557529"/>
              <a:gd name="f17" fmla="*/ f14 1 138430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557529" h="138430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9"/>
                </a:lnTo>
                <a:lnTo>
                  <a:pt x="f11" y="f7"/>
                </a:lnTo>
                <a:lnTo>
                  <a:pt x="f5" y="f2"/>
                </a:lnTo>
                <a:close/>
              </a:path>
            </a:pathLst>
          </a:custGeom>
          <a:solidFill>
            <a:srgbClr val="00224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Espace réservé pour une image  15">
            <a:extLst>
              <a:ext uri="{FF2B5EF4-FFF2-40B4-BE49-F238E27FC236}">
                <a16:creationId xmlns:a16="http://schemas.microsoft.com/office/drawing/2014/main" id="{3FADBD9A-5BAD-F961-87DE-6CD58A20328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421121" cy="9753484"/>
          </a:xfrm>
        </p:spPr>
        <p:txBody>
          <a:bodyPr/>
          <a:lstStyle>
            <a:lvl1pPr>
              <a:defRPr sz="4400"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D3CA420-5B37-D93F-72A7-2C817843AD0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13687918" y="9040316"/>
            <a:ext cx="1870194" cy="519123"/>
          </a:xfrm>
        </p:spPr>
        <p:txBody>
          <a:bodyPr anchor="ctr" anchorCtr="1"/>
          <a:lstStyle>
            <a:lvl1pPr algn="ctr">
              <a:defRPr sz="1710">
                <a:solidFill>
                  <a:srgbClr val="000000"/>
                </a:solidFill>
                <a:latin typeface="Calibri Light" pitchFamily="18"/>
              </a:defRPr>
            </a:lvl1pPr>
          </a:lstStyle>
          <a:p>
            <a:pPr lvl="0"/>
            <a:r>
              <a:rPr lang="fr-FR"/>
              <a:t>15 novembre 2022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F0575ED-B776-8A21-2C83-0BC26F991AC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9042839" y="9040316"/>
            <a:ext cx="4501079" cy="519123"/>
          </a:xfrm>
        </p:spPr>
        <p:txBody>
          <a:bodyPr anchor="ctr" anchorCtr="0"/>
          <a:lstStyle>
            <a:lvl1pPr marL="12600" algn="r">
              <a:spcBef>
                <a:spcPts val="230"/>
              </a:spcBef>
              <a:defRPr sz="1710" b="1">
                <a:latin typeface="Century Gothic" pitchFamily="34"/>
                <a:cs typeface="Montserrat SemiBold" pitchFamily="2"/>
              </a:defRPr>
            </a:lvl1pPr>
          </a:lstStyle>
          <a:p>
            <a:pPr lvl="0"/>
            <a:r>
              <a:rPr lang="fr-FR"/>
              <a:t>Réunion des cadres de santé et médico-techniques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4F0123C-6F8D-4E26-572A-395463150A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6421398" y="9040316"/>
            <a:ext cx="661321" cy="519123"/>
          </a:xfrm>
        </p:spPr>
        <p:txBody>
          <a:bodyPr anchor="ctr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D9E7CE33-C994-4FCE-B538-A6F1CF3598C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104747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C27C64-A944-78BE-0182-DA0AE01477E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8636" y="1596963"/>
            <a:ext cx="13011116" cy="3395523"/>
          </a:xfrm>
        </p:spPr>
        <p:txBody>
          <a:bodyPr anchor="b"/>
          <a:lstStyle>
            <a:lvl1pPr>
              <a:defRPr sz="60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438BA2-9CA7-0E71-B32B-FD3C9B1BEF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68636" y="5122797"/>
            <a:ext cx="13011116" cy="235439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D6EBA47-DCB5-C70F-60A5-FA3529CD4D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95CF0A-C3A3-E6CD-D9C2-96E25BF6967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0B7036-02CA-240E-0627-75D38469B4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4127B-525A-4354-9DFC-FA42B5AB3A3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62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4D96E-9D8D-AC7C-462E-52F1E399B83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C39BB7-9416-9BDF-DCBF-433D98B140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7235" y="2282040"/>
            <a:ext cx="15612840" cy="6436799"/>
          </a:xfrm>
        </p:spPr>
        <p:txBody>
          <a:bodyPr anchor="t"/>
          <a:lstStyle>
            <a:lvl1pPr>
              <a:spcAft>
                <a:spcPts val="1415"/>
              </a:spcAft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B5CB8C-CD4F-8D51-24CA-A04F272A7E2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0E5829-5755-1E4A-472C-922B43DA684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C5BBB-6C44-51AB-63EC-58320CF0C8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AB91CE3-A9ED-45A0-9CA9-70F843433AC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600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9B15A9-BC05-E5E3-8DD8-BFA263F7BD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4404" y="2432157"/>
            <a:ext cx="14962318" cy="4056122"/>
          </a:xfrm>
        </p:spPr>
        <p:txBody>
          <a:bodyPr anchor="b"/>
          <a:lstStyle>
            <a:lvl1pPr>
              <a:defRPr sz="60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71DBE9-E0CE-661B-C778-22E0B299954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4404" y="6527883"/>
            <a:ext cx="14962318" cy="213371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668F48-5710-2978-9548-79FB998898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6D68A0-E45F-3371-208B-7B5B764527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EC5B69-6B35-6190-C3D4-6D521AD75F3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C9BCCB-AF8C-475D-8D37-B7471A4457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337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51C4C-FF64-1687-C27F-A98DA7CDA5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EC153B-6F2A-9A66-0667-C40D41AB132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6878" y="2282763"/>
            <a:ext cx="7729560" cy="6435720"/>
          </a:xfrm>
        </p:spPr>
        <p:txBody>
          <a:bodyPr anchor="t"/>
          <a:lstStyle>
            <a:lvl1pPr>
              <a:spcAft>
                <a:spcPts val="1415"/>
              </a:spcAft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489D69-2D80-C14C-BF23-94254C374CB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8723" y="2282763"/>
            <a:ext cx="7730995" cy="6435720"/>
          </a:xfrm>
        </p:spPr>
        <p:txBody>
          <a:bodyPr anchor="t"/>
          <a:lstStyle>
            <a:lvl1pPr>
              <a:spcAft>
                <a:spcPts val="1415"/>
              </a:spcAft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F3D6D8-3D1B-4C8C-0043-7C19E9F2A8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E3B757B-7915-63D8-AB79-D787C03E54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E953A3-BF7C-77AA-496B-00BF5903CC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29A46D-7B5B-4FD3-9173-AB566E2D10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083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A97ADD-6335-3980-81F4-988636BCE6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519123"/>
            <a:ext cx="14962318" cy="1886041"/>
          </a:xfrm>
        </p:spPr>
        <p:txBody>
          <a:bodyPr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465B4E-1A26-5050-157D-E6F38796E1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5559" y="2390762"/>
            <a:ext cx="7338956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E6CEFB-048F-3D5A-E734-968BBC9EB48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5559" y="3562200"/>
            <a:ext cx="7338956" cy="5240161"/>
          </a:xfrm>
        </p:spPr>
        <p:txBody>
          <a:bodyPr anchor="t"/>
          <a:lstStyle>
            <a:lvl1pPr>
              <a:spcAft>
                <a:spcPts val="1415"/>
              </a:spcAft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3B4C3D-935D-10D0-C3FA-CBA7E953C6D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782199" y="2390762"/>
            <a:ext cx="7375678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AD0AFDD-C163-F69F-BFCC-E5197C78863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82199" y="3562200"/>
            <a:ext cx="7375678" cy="5240161"/>
          </a:xfrm>
        </p:spPr>
        <p:txBody>
          <a:bodyPr anchor="t"/>
          <a:lstStyle>
            <a:lvl1pPr>
              <a:spcAft>
                <a:spcPts val="1415"/>
              </a:spcAft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FBD7614-28F7-FA23-2FF5-7B74024BD70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213954E-6E05-6B1C-FFDC-B98561BE18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DB59B4D-0E3A-EE52-2CD9-25CE0FE348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5B8E75-BC98-4EA4-8204-DB97A06AD39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656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1D4592-57CA-24D0-F8F6-7C73AC5F373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E83415-660A-D764-4115-744788B650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48F081-CD1E-25A7-B4A9-10E0F6C153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A79DA7-4CD7-BC18-43C4-91E429D363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BB2B9D-AF50-4795-9FE1-949BE81AFB8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8567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98BEA37-4D49-7D6D-B7A1-5146516AD5C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C59A31-CC41-80E6-0535-FE39E72619E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8CC0CE-422E-03EE-8F94-FE87978EE4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6832C1-F45F-47E1-8F30-29598137A6A9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18C046-03B3-5C60-598E-25BF3F06CD7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5983780-EB72-3F6F-3C2F-0763098823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defRPr sz="3200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1808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463348-80BD-458F-A4E0-4E777B21F6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34C97E-4FD0-BD6C-F9B2-4BA465A77B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7235" y="2243160"/>
            <a:ext cx="15613197" cy="6437156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CD1055-C3AC-731E-8D1E-361216478B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8BD897-4978-F375-BD37-C68C8E4FC3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1B5A8E-78D8-11C8-AFC1-B0E9195EC5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FA7300-7EE9-48A4-BA22-A3D9B053E4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98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0E3D4F-E250-0796-F3EB-A6AA2766D5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CE70B3-D7DF-2AEC-E934-94AF4C5FC5C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 anchor="t"/>
          <a:lstStyle>
            <a:lvl1pPr>
              <a:spcAft>
                <a:spcPts val="1415"/>
              </a:spcAft>
              <a:defRPr sz="3200"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37ADC8-B1A3-ECC3-88B8-FF605BF54DD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85EC4F-6759-6B1D-1641-0DE35B3E8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E2F239A0-3587-7AC4-5A17-202FA32BBE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74ACEA-58DF-A8A4-9FC7-3FDBDB51AB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E2C128-8A47-4A15-A145-27BA4DC917B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893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42C14B-B73A-E1E9-E75A-8B03AC643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1CE2F15-0A52-A8D6-B224-EEDD6F46FCE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0268BF-34A8-FED3-3C57-8DBCEBDCE5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FC3656-AD4E-CB62-202D-BBBB2A639C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EDF58C3-34D8-CF07-380B-6AA2320177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609868-5032-1280-2264-9588EC039E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7EBF8-E62C-4525-A724-13985BB6215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96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B3226-E145-EDAF-8549-406B6CE65F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E15358-5AF5-DE69-9730-32F172EA3CE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B47F7B3-2517-971A-6A03-1553CE701F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BFD76C-8209-D2C4-6A6B-F124EE08DE3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6B090B-DEED-1776-1FF7-51B7A08FC6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35688-C895-4C97-9159-8F28469DEA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56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80A6500-3622-2842-9887-26C491A08C6C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2577681" y="388802"/>
            <a:ext cx="3902037" cy="8329681"/>
          </a:xfrm>
        </p:spPr>
        <p:txBody>
          <a:bodyPr vert="eaVert"/>
          <a:lstStyle>
            <a:lvl1pPr>
              <a:defRPr sz="1800">
                <a:latin typeface="Calibri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7CCEE0-2FB0-6B87-022F-2A4B5AFA7C3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66878" y="388802"/>
            <a:ext cx="11558518" cy="832968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ABB9EB-FDBD-58AC-E383-5FC90CB501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FA617E-29D3-8789-816D-839206632A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C9AECB-938F-C2B6-CC4E-8395E11776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643B26-D62C-48FC-9FAB-57D5464430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356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949C4F-C487-3723-A020-FD99B2D21AD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8636" y="1596963"/>
            <a:ext cx="13011116" cy="3395523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CD880B-D74A-2347-4E90-8F162F2FD7F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68636" y="5122797"/>
            <a:ext cx="13011116" cy="2354397"/>
          </a:xfrm>
        </p:spPr>
        <p:txBody>
          <a:bodyPr anchorCtr="1"/>
          <a:lstStyle>
            <a:lvl1pPr algn="ctr">
              <a:buNone/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5ADFBA-5F7C-56C4-9602-FEFB3F1EB9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36758F-B7DA-4671-9B86-27652D9462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3879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D09AA-1108-F654-7709-8C242560CBC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C2D137-F352-5AB0-B6AD-85A1C3F87A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2322" y="2597042"/>
            <a:ext cx="14963397" cy="6187680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F7020D8-B3B0-3334-BE2E-F7B727FE0D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BB197-12C6-428E-B1BF-0CC7E117A6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08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D743A-3790-9E50-A9D4-BC49832562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4404" y="2432157"/>
            <a:ext cx="14962318" cy="405612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69277C-7956-B86E-F453-402C9676BB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4404" y="6527883"/>
            <a:ext cx="14962318" cy="2133715"/>
          </a:xfrm>
        </p:spPr>
        <p:txBody>
          <a:bodyPr/>
          <a:lstStyle>
            <a:lvl1pPr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6303DE-AEC7-8D93-EF2B-61EB79CACCA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64149F-B002-4D47-9A56-0482133F54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43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19524-8AA0-BE61-A33B-531DB4FC889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DBCEAA-681E-E1BA-DB42-93E1719F85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2322" y="2597042"/>
            <a:ext cx="7405561" cy="6188037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FBD78E-C3EC-A23D-C095-0EAE71D3A4A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50158" y="2597042"/>
            <a:ext cx="7405561" cy="6188037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5B6BA2C-9B38-AE22-097E-CD5E51D86EE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99AB80-28EA-40F3-9DFB-5B0075996C2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90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4E203C-9831-F090-793C-BA070A058D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519123"/>
            <a:ext cx="14962318" cy="1886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073B27-9821-DB8E-512A-F20408F337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5559" y="2390762"/>
            <a:ext cx="7338956" cy="1171437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8A5186-B312-ED1A-009B-AB69A7F3C9C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5559" y="3562200"/>
            <a:ext cx="7338956" cy="5240161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FCE225-5610-DC94-488A-0A124EF27B6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782199" y="2390762"/>
            <a:ext cx="7375678" cy="1171437"/>
          </a:xfrm>
        </p:spPr>
        <p:txBody>
          <a:bodyPr anchor="b"/>
          <a:lstStyle>
            <a:lvl1pPr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7BEBF93-0588-08D8-79A3-06232E7964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82199" y="3562200"/>
            <a:ext cx="7375678" cy="5240161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AEEEF1-34FD-A7EA-63EB-290DDB7BA7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7D392B-D524-40B1-A6BC-A54032CF08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511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81EED-8B26-EFF4-619A-E2974F009A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F28495C-5E9B-097B-D34F-476FDDF3946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C8B584-55A9-4A60-B4BA-BF4B514A46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5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9A4BB0-6838-5C6E-AB1A-E9F23F26AB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4404" y="2432157"/>
            <a:ext cx="14962318" cy="405612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CFAD31-6143-F580-8FE2-DC24106EF2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4404" y="6527883"/>
            <a:ext cx="14962318" cy="213371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62E1EA-1F4E-1B87-0BFC-03B65346A0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A46EF3-6A1A-DC3A-48CB-606D29D189B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5AE4DF-896D-292E-EA64-E849ED4B1DC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258DB4-A756-4197-ABFD-C5E0F7F9538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02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CFCC1F-7FEB-9DCB-7D8A-6D1333DF4B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E5D3D1-D99D-42B9-8765-0351646BD4C9}" type="slidenum">
              <a:t>‹N°›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8B51E6A-64B8-893F-A79C-CB1521D0276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7235" y="389159"/>
            <a:ext cx="15612840" cy="1628281"/>
          </a:xfrm>
        </p:spPr>
        <p:txBody>
          <a:bodyPr lIns="0" tIns="0" rIns="0" bIns="0" anchor="ctr" anchorCtr="1"/>
          <a:lstStyle>
            <a:lvl1pPr algn="ctr" hangingPunct="0">
              <a:defRPr b="0">
                <a:latin typeface="Arial" pitchFamily="18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7BA40C-D7E3-DF47-2D04-C70F73B178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235" y="2282040"/>
            <a:ext cx="15612840" cy="6436799"/>
          </a:xfrm>
        </p:spPr>
        <p:txBody>
          <a:bodyPr lIns="0" tIns="0" rIns="0" bIns="0"/>
          <a:lstStyle>
            <a:lvl1pPr hangingPunct="0">
              <a:defRPr sz="3200">
                <a:latin typeface="Arial" pitchFamily="18"/>
                <a:cs typeface="Arial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35087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0840AD-80AF-2505-D96D-8E6201B5E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BDBCDA-1229-A6A5-938F-DF8E41FD25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/>
          <a:lstStyle>
            <a:lvl1pPr>
              <a:spcAft>
                <a:spcPts val="1415"/>
              </a:spcAft>
              <a:buSzPct val="45000"/>
              <a:buFont typeface="StarSymbol"/>
              <a:buChar char="●"/>
              <a:defRPr sz="3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20139B-C890-8638-A487-98D0D921786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EFD843-8BDC-B847-A9E6-E12517181D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8F79E9-FE07-4595-9CE8-76CBCBE065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13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2C49C0-B308-B7AB-F90F-C38D135D41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020029-B303-77F1-0603-5B82DA06F91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 anchorCtr="1"/>
          <a:lstStyle>
            <a:lvl1pPr algn="ctr" hangingPunct="0">
              <a:defRPr b="0">
                <a:latin typeface="Arial" pitchFamily="18"/>
                <a:cs typeface="Arial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3ADFEC6-5347-8907-BB6F-750B996E7DE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E2B12-3341-0C60-9330-4095F9EA81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5A9C00-901E-449A-865B-7F017AE9E94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385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C773D2-426E-F10D-EBF7-2253DE99B9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DC118C-7B22-A7B0-95A1-2EB1C11677D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755068-0B8D-9A6C-0461-FF23F6205E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8824C3-7819-4759-83A9-15AC81C2CC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978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50A127-9E7C-3404-C3C2-AA958575E47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2415677" y="519123"/>
            <a:ext cx="3740042" cy="826595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247A70-9135-EA65-FA54-8FB41C9332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192322" y="519123"/>
            <a:ext cx="11071079" cy="826595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C2A6C0-B97F-2965-3450-61840A9FAA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B1B142-79BA-4F00-98A8-845530FB1C1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334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541CD-4C0A-C1AD-1233-FDF41E0435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68636" y="1596963"/>
            <a:ext cx="13011116" cy="3395523"/>
          </a:xfrm>
        </p:spPr>
        <p:txBody>
          <a:bodyPr anchor="b"/>
          <a:lstStyle>
            <a:lvl1pPr hangingPunct="1">
              <a:lnSpc>
                <a:spcPct val="90000"/>
              </a:lnSpc>
              <a:defRPr sz="6000"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48773F-1C02-46A4-6C80-0D990D471E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68636" y="5122797"/>
            <a:ext cx="13011116" cy="235439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1019EA-58E0-828E-B84E-9613622C0D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383F69-F581-48E6-8EDE-940CFC2573B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1311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4A180C-6B19-DC4D-3473-51E078CBD80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0CDA88-8B3A-2041-7D4E-9572339132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7235" y="2282040"/>
            <a:ext cx="15612840" cy="6436799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20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1ED4FA-5DC7-7C31-9DBF-824D6BC63B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035CB-DAD1-4834-B6F5-2E63DBDB126B}" type="slidenum">
              <a:t>‹N°›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9E5A464-BCA7-0FC9-15D3-9EDD3CDA71A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07990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19C6AA-6AFD-1F3A-DDC7-9B76470899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4404" y="2432157"/>
            <a:ext cx="14962318" cy="4056122"/>
          </a:xfrm>
        </p:spPr>
        <p:txBody>
          <a:bodyPr anchor="b" anchorCtr="0"/>
          <a:lstStyle>
            <a:lvl1pPr algn="l" hangingPunct="1">
              <a:lnSpc>
                <a:spcPct val="90000"/>
              </a:lnSpc>
              <a:defRPr sz="6000"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B55B4-F607-51BE-FD92-78FEC2E28E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84404" y="6527883"/>
            <a:ext cx="14962318" cy="213371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CE2F0B-4F8B-962D-6F45-BEC75452C1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F9763B-72C9-4530-A281-0C37CC082E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851905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76ECDF-80B5-8150-7898-3C5AB9B18B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63A5A-E082-EB51-0F43-522C6FE4E6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6878" y="2282763"/>
            <a:ext cx="7729560" cy="6435720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20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ECE6275-C021-3965-9DDC-9172FDB142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8723" y="2282763"/>
            <a:ext cx="7730995" cy="6435720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20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48E738-5B52-B400-1E0F-B58C102B0AD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6A2EF9-7C10-4B21-9DB0-5241948F15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55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BBA54-237D-784B-11A9-3779A38EA42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519123"/>
            <a:ext cx="14962318" cy="1886041"/>
          </a:xfrm>
        </p:spPr>
        <p:txBody>
          <a:bodyPr anchorCtr="0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062D0F-E2F2-9F39-3E4A-FC7D9439865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5559" y="2390762"/>
            <a:ext cx="7338956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AD3CCE-A517-719C-C9BA-756808982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5559" y="3562200"/>
            <a:ext cx="7338956" cy="5240161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20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688964-B45A-15AD-FA3A-043DC8675D0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782199" y="2390762"/>
            <a:ext cx="7375678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EB0A85A-A405-1D0F-F06A-09247E9D33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82199" y="3562200"/>
            <a:ext cx="7375678" cy="5240161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20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3C503A5-0F00-36DB-3417-4A200F741F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DFD462-BADA-44C0-8CF8-AF3DCDAD779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23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5465C-59BC-9D2C-98F8-CA8FAA23AB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46C73C-6E7E-34EF-C198-5E1E21FBC1C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6878" y="2243160"/>
            <a:ext cx="7729560" cy="6437156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B815D5-F22B-B5E5-A78F-22661CE846E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48723" y="2243160"/>
            <a:ext cx="7730995" cy="6437156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A5D0E4-BE36-6718-ED93-DEA7C75047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F1C9D1E-DBA3-A03E-AB4B-D3D19F89DA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7DEC74-5E50-856C-BEEA-7AE22558A4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055AB-94E4-4ECF-A7C5-9E4E6E2A472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5018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BCF974-AAED-8335-1638-52D04FFA0C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F52C01E-ECF6-F9BA-0C3E-1AC1608381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70A5E4-2394-45EE-87E7-8DBF4E9BF77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5530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B7CCC3-05B6-17FC-B2EA-63F03CBBBE5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9D4436-55B0-4C32-8DE8-76171DA0D97A}" type="slidenum">
              <a:t>‹N°›</a:t>
            </a:fld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D2EB9AA-31B9-7E4D-8A19-A3326F99DB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6DFD31-5A6B-48F4-C393-BC38E2473E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hangingPunct="0">
              <a:defRPr sz="3200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04128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D09F32-5CC9-6AB0-7D0E-84267B259C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 anchorCtr="0"/>
          <a:lstStyle>
            <a:lvl1pPr algn="l" hangingPunct="1">
              <a:lnSpc>
                <a:spcPct val="90000"/>
              </a:lnSpc>
              <a:defRPr sz="3200"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783AE2-33E9-40EA-9FDA-8FF153A011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 anchor="t" anchorCtr="0"/>
          <a:lstStyle>
            <a:lvl1pPr algn="l" hangingPunct="1">
              <a:lnSpc>
                <a:spcPct val="90000"/>
              </a:lnSpc>
              <a:spcAft>
                <a:spcPts val="1415"/>
              </a:spcAft>
              <a:defRPr sz="3200">
                <a:latin typeface="Poppins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82FB244-967D-5638-270B-A53E322B7F0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58A023D-812E-0AC6-F32C-3F9AB169E70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E3CB4-A9D5-451C-BF9F-332E66DBC3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6511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34797C-A4DD-2792-BA8F-0142EA3B81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 anchorCtr="0"/>
          <a:lstStyle>
            <a:lvl1pPr algn="l" hangingPunct="1">
              <a:lnSpc>
                <a:spcPct val="90000"/>
              </a:lnSpc>
              <a:defRPr sz="3200"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F72F9C4-D573-49E4-5F97-68DA6DC9433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 anchor="t"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2A5C5D0-4FB0-FC44-703F-194C1BFFE4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23B503-1776-54DA-8E57-959E2925E6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0BF8A7-0769-46F3-9D4A-832B767B10D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23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EC388-A2CA-D0C5-20DE-BE802BA2459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0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4239F9-C4BE-D145-3FA5-3A49F06DFA1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D7AEB-55A6-61C9-1424-4770B84E17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77A25-9C20-45CA-BF6B-D4B958FA27A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1801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9F40EC-33A2-E640-8711-5567532980E0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12577681" y="388802"/>
            <a:ext cx="3902037" cy="8329681"/>
          </a:xfrm>
        </p:spPr>
        <p:txBody>
          <a:bodyPr vert="eaVert" anchor="t"/>
          <a:lstStyle>
            <a:lvl1pPr algn="l" hangingPunct="1">
              <a:lnSpc>
                <a:spcPct val="90000"/>
              </a:lnSpc>
              <a:defRPr>
                <a:solidFill>
                  <a:srgbClr val="092A41"/>
                </a:solidFill>
                <a:latin typeface="Poppins" pitchFamily="18"/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04A960C-231E-B3F7-060A-C230BAFCC72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66878" y="388802"/>
            <a:ext cx="11558518" cy="832968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5657AF-B3BF-345D-06A6-0CD5CBCE12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B845A9-A015-4C0E-BF8E-DD83EA59A8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4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6CAC46-71B9-C111-E567-3E7E9EE8CB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519123"/>
            <a:ext cx="14962318" cy="188604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F517B8-2E40-4CC6-342B-0051F41C93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5559" y="2390762"/>
            <a:ext cx="7338956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490875-8FB6-1075-3CEF-C57E0FF92F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195559" y="3562200"/>
            <a:ext cx="7338956" cy="5240161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DDA6E2F-6079-20E3-BEC4-2BB9EA1CBD6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8782199" y="2390762"/>
            <a:ext cx="7375678" cy="1171437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187AB24-E8EE-B066-2C5E-B78B5CE563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782199" y="3562200"/>
            <a:ext cx="7375678" cy="5240161"/>
          </a:xfrm>
        </p:spPr>
        <p:txBody>
          <a:bodyPr/>
          <a:lstStyle>
            <a:lvl1pPr>
              <a:spcAft>
                <a:spcPts val="1415"/>
              </a:spcAft>
              <a:defRPr sz="18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C7B76E1A-F625-8556-871C-F278B12096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F8211B-A15F-E8FD-4620-C47D2592D7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3C02869-5F41-7270-8B7F-CAF6200A31F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703228-09E2-44B6-BB70-F2D45BEBA5F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666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4FDFB9-CB02-8D81-C456-5C275F79E43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700EFE6-3233-AB23-1859-0092379E65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31282-3BFD-0847-3F9C-522297B2D7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AF1B173-DA5A-75B7-524A-247DAEE7C0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2042A7-D39F-45E8-9F37-9DBB9B3BC2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4D8F2F0-1320-CE03-E076-C5A456D801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CC2B0D-1187-8809-B3B7-5A2D34D60B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566DB0-E28E-1F43-3BEC-A23F659DE9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3451B5-BDC2-40BB-AD3D-0D711C25DC80}" type="slidenum">
              <a:t>‹N°›</a:t>
            </a:fld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8D8CDD8-1660-20B0-BB0C-F8A69E9F9D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7235" y="389159"/>
            <a:ext cx="15612840" cy="1628281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2E83049-A553-B85E-19F2-ACA6928A05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7235" y="2282040"/>
            <a:ext cx="15612840" cy="6436799"/>
          </a:xfrm>
        </p:spPr>
        <p:txBody>
          <a:bodyPr/>
          <a:lstStyle>
            <a:lvl1pPr>
              <a:defRPr sz="3200">
                <a:latin typeface="Arial" pitchFamily="18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99677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6AA02E-A6E6-9627-87C1-2DD73F5366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34FCB-A415-EBB5-11C3-CCFC90E695D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/>
          <a:lstStyle>
            <a:lvl1pPr>
              <a:spcAft>
                <a:spcPts val="1415"/>
              </a:spcAft>
              <a:defRPr sz="3200">
                <a:solidFill>
                  <a:srgbClr val="000000"/>
                </a:solidFill>
                <a:latin typeface="Calibri" pitchFamily="18"/>
              </a:defRPr>
            </a:lvl1pPr>
          </a:lstStyle>
          <a:p>
            <a:pPr lvl="0"/>
            <a:r>
              <a:rPr lang="fr-FR"/>
              <a:t>Modifier les styles du texte du masque</a:t>
            </a:r>
            <a:br>
              <a:rPr lang="fr-FR"/>
            </a:br>
            <a:r>
              <a:rPr lang="fr-FR"/>
              <a:t>Deuxième niveau</a:t>
            </a:r>
            <a:br>
              <a:rPr lang="fr-FR"/>
            </a:br>
            <a:r>
              <a:rPr lang="fr-FR"/>
              <a:t>Troisième niveau</a:t>
            </a:r>
            <a:br>
              <a:rPr lang="fr-FR"/>
            </a:br>
            <a:r>
              <a:rPr lang="fr-FR"/>
              <a:t>Quatrième niveau</a:t>
            </a:r>
            <a:br>
              <a:rPr lang="fr-FR"/>
            </a:br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BEA727-EF8E-8D3D-DCF8-6D9470BE55C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C7CE54-0A98-F65F-7BC5-1D5A6C83E6B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918ACB4-70F7-824D-9244-3C1A35C940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895F37-CC22-0EE1-F5B0-CABF48CFD4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377A0-841C-44D2-8159-26DF2215A13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88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BCD1F0-E000-268B-0BF1-D4107058F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5559" y="650879"/>
            <a:ext cx="5594399" cy="227484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FFA9EF-E7B7-C5A6-A0E2-28E32B9DFB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75678" y="1405076"/>
            <a:ext cx="8782199" cy="6931078"/>
          </a:xfrm>
        </p:spPr>
        <p:txBody>
          <a:bodyPr/>
          <a:lstStyle>
            <a:lvl1pPr>
              <a:defRPr sz="44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27787CA-B9C8-C546-DED1-1EEE1D0D487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195559" y="2925723"/>
            <a:ext cx="5594399" cy="542123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75C6A8-E0CB-F818-C0FA-772D5C8C1F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3ABE64C-9741-2095-6750-360B8C44B5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31B95C-DFE7-EB02-022A-090B580B8E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55566C-A442-4F4F-940C-47CD7786C9E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7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847AE593-701B-2DD3-1F41-0F39773C36B2}"/>
              </a:ext>
            </a:extLst>
          </p:cNvPr>
          <p:cNvSpPr/>
          <p:nvPr/>
        </p:nvSpPr>
        <p:spPr>
          <a:xfrm>
            <a:off x="15430317" y="9000000"/>
            <a:ext cx="266401" cy="361444"/>
          </a:xfrm>
          <a:custGeom>
            <a:avLst/>
            <a:gdLst>
              <a:gd name="f0" fmla="val w"/>
              <a:gd name="f1" fmla="val h"/>
              <a:gd name="f2" fmla="val 0"/>
              <a:gd name="f3" fmla="val 266700"/>
              <a:gd name="f4" fmla="val 361950"/>
              <a:gd name="f5" fmla="val 110502"/>
              <a:gd name="f6" fmla="val 2590"/>
              <a:gd name="f7" fmla="val 12"/>
              <a:gd name="f8" fmla="val 358901"/>
              <a:gd name="f9" fmla="val 361492"/>
              <a:gd name="f10" fmla="val 154406"/>
              <a:gd name="f11" fmla="val 361480"/>
              <a:gd name="f12" fmla="val 199583"/>
              <a:gd name="f13" fmla="val 353759"/>
              <a:gd name="f14" fmla="val 233306"/>
              <a:gd name="f15" fmla="val 333102"/>
              <a:gd name="f16" fmla="val 255285"/>
              <a:gd name="f17" fmla="val 303644"/>
              <a:gd name="f18" fmla="val 68452"/>
              <a:gd name="f19" fmla="val 61975"/>
              <a:gd name="f20" fmla="val 297167"/>
              <a:gd name="f21" fmla="val 63792"/>
              <a:gd name="f22" fmla="val 68440"/>
              <a:gd name="f23" fmla="val 57315"/>
              <a:gd name="f24" fmla="val 226365"/>
              <a:gd name="f25" fmla="val 217286"/>
              <a:gd name="f26" fmla="val 39349"/>
              <a:gd name="f27" fmla="val 185887"/>
              <a:gd name="f28" fmla="val 13625"/>
              <a:gd name="f29" fmla="val 139941"/>
              <a:gd name="f30" fmla="val 520"/>
              <a:gd name="f31" fmla="val 135046"/>
              <a:gd name="f32" fmla="val 219"/>
              <a:gd name="f33" fmla="val 128703"/>
              <a:gd name="f34" fmla="val 65"/>
              <a:gd name="f35" fmla="val 125488"/>
              <a:gd name="f36" fmla="val 160907"/>
              <a:gd name="f37" fmla="val 69443"/>
              <a:gd name="f38" fmla="val 174155"/>
              <a:gd name="f39" fmla="val 96629"/>
              <a:gd name="f40" fmla="val 165132"/>
              <a:gd name="f41" fmla="val 125075"/>
              <a:gd name="f42" fmla="val 133743"/>
              <a:gd name="f43" fmla="val 140982"/>
              <a:gd name="f44" fmla="val 128587"/>
              <a:gd name="f45" fmla="val 141490"/>
              <a:gd name="f46" fmla="val 111823"/>
              <a:gd name="f47" fmla="val 109575"/>
              <a:gd name="f48" fmla="val 143738"/>
              <a:gd name="f49" fmla="val 197599"/>
              <a:gd name="f50" fmla="val 199847"/>
              <a:gd name="f51" fmla="val 185880"/>
              <a:gd name="f52" fmla="val 210642"/>
              <a:gd name="f53" fmla="val 201617"/>
              <a:gd name="f54" fmla="val 236383"/>
              <a:gd name="f55" fmla="val 267107"/>
              <a:gd name="f56" fmla="val 292849"/>
              <a:gd name="f57" fmla="val 255566"/>
              <a:gd name="f58" fmla="val 303268"/>
              <a:gd name="f59" fmla="val 266353"/>
              <a:gd name="f60" fmla="val 268013"/>
              <a:gd name="f61" fmla="val 265660"/>
              <a:gd name="f62" fmla="val 231096"/>
              <a:gd name="f63" fmla="val 253476"/>
              <a:gd name="f64" fmla="val 196276"/>
              <a:gd name="f65" fmla="val 229793"/>
              <a:gd name="f66" fmla="val 167309"/>
              <a:gd name="f67" fmla="val 223075"/>
              <a:gd name="f68" fmla="val 161632"/>
              <a:gd name="f69" fmla="val 222046"/>
              <a:gd name="f70" fmla="val 153873"/>
              <a:gd name="f71" fmla="val 226174"/>
              <a:gd name="f72" fmla="val 146138"/>
              <a:gd name="f73" fmla="val 237231"/>
              <a:gd name="f74" fmla="val 110217"/>
              <a:gd name="f75" fmla="val 234334"/>
              <a:gd name="f76" fmla="val 73083"/>
              <a:gd name="f77" fmla="*/ f0 1 266700"/>
              <a:gd name="f78" fmla="*/ f1 1 361950"/>
              <a:gd name="f79" fmla="+- f4 0 f2"/>
              <a:gd name="f80" fmla="+- f3 0 f2"/>
              <a:gd name="f81" fmla="*/ f80 1 266700"/>
              <a:gd name="f82" fmla="*/ f79 1 361950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66700" h="36195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7" y="f8"/>
                </a:lnTo>
                <a:lnTo>
                  <a:pt x="f6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7"/>
                </a:lnTo>
                <a:lnTo>
                  <a:pt x="f19" y="f20"/>
                </a:lnTo>
                <a:lnTo>
                  <a:pt x="f19" y="f21"/>
                </a:lnTo>
                <a:lnTo>
                  <a:pt x="f22" y="f23"/>
                </a:lnTo>
                <a:lnTo>
                  <a:pt x="f24" y="f23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5" y="f2"/>
                </a:lnTo>
                <a:close/>
              </a:path>
              <a:path w="266700" h="361950">
                <a:moveTo>
                  <a:pt x="f24" y="f23"/>
                </a:moveTo>
                <a:lnTo>
                  <a:pt x="f35" y="f23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5"/>
                </a:lnTo>
                <a:lnTo>
                  <a:pt x="f47" y="f48"/>
                </a:lnTo>
                <a:lnTo>
                  <a:pt x="f47" y="f49"/>
                </a:lnTo>
                <a:lnTo>
                  <a:pt x="f46" y="f50"/>
                </a:lnTo>
                <a:lnTo>
                  <a:pt x="f10" y="f50"/>
                </a:lnTo>
                <a:lnTo>
                  <a:pt x="f51" y="f52"/>
                </a:lnTo>
                <a:lnTo>
                  <a:pt x="f53" y="f54"/>
                </a:lnTo>
                <a:lnTo>
                  <a:pt x="f53" y="f55"/>
                </a:lnTo>
                <a:lnTo>
                  <a:pt x="f51" y="f56"/>
                </a:lnTo>
                <a:lnTo>
                  <a:pt x="f10" y="f17"/>
                </a:lnTo>
                <a:lnTo>
                  <a:pt x="f16" y="f17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24" y="f23"/>
                </a:lnTo>
                <a:close/>
              </a:path>
            </a:pathLst>
          </a:custGeom>
          <a:solidFill>
            <a:srgbClr val="00224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92230B98-46BD-CC20-39E5-C4A7FBD36DAF}"/>
              </a:ext>
            </a:extLst>
          </p:cNvPr>
          <p:cNvSpPr/>
          <p:nvPr/>
        </p:nvSpPr>
        <p:spPr>
          <a:xfrm>
            <a:off x="15702479" y="9000000"/>
            <a:ext cx="111236" cy="57963"/>
          </a:xfrm>
          <a:custGeom>
            <a:avLst/>
            <a:gdLst>
              <a:gd name="f0" fmla="val w"/>
              <a:gd name="f1" fmla="val h"/>
              <a:gd name="f2" fmla="val 0"/>
              <a:gd name="f3" fmla="val 111759"/>
              <a:gd name="f4" fmla="val 58420"/>
              <a:gd name="f5" fmla="val 109016"/>
              <a:gd name="f6" fmla="val 2590"/>
              <a:gd name="f7" fmla="val 51409"/>
              <a:gd name="f8" fmla="val 55562"/>
              <a:gd name="f9" fmla="val 58153"/>
              <a:gd name="f10" fmla="val 111607"/>
              <a:gd name="f11" fmla="*/ f0 1 111759"/>
              <a:gd name="f12" fmla="*/ f1 1 58420"/>
              <a:gd name="f13" fmla="+- f4 0 f2"/>
              <a:gd name="f14" fmla="+- f3 0 f2"/>
              <a:gd name="f15" fmla="*/ f14 1 111759"/>
              <a:gd name="f16" fmla="*/ f13 1 58420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1759" h="5842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2" y="f7"/>
                </a:lnTo>
                <a:lnTo>
                  <a:pt x="f2" y="f8"/>
                </a:lnTo>
                <a:lnTo>
                  <a:pt x="f6" y="f9"/>
                </a:lnTo>
                <a:lnTo>
                  <a:pt x="f5" y="f9"/>
                </a:lnTo>
                <a:lnTo>
                  <a:pt x="f10" y="f8"/>
                </a:lnTo>
                <a:lnTo>
                  <a:pt x="f10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1612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bg object 18">
            <a:extLst>
              <a:ext uri="{FF2B5EF4-FFF2-40B4-BE49-F238E27FC236}">
                <a16:creationId xmlns:a16="http://schemas.microsoft.com/office/drawing/2014/main" id="{3A8A5A7D-3D24-FD81-D351-BF8D9BFA763D}"/>
              </a:ext>
            </a:extLst>
          </p:cNvPr>
          <p:cNvSpPr/>
          <p:nvPr/>
        </p:nvSpPr>
        <p:spPr>
          <a:xfrm>
            <a:off x="15738835" y="9303480"/>
            <a:ext cx="185760" cy="57963"/>
          </a:xfrm>
          <a:custGeom>
            <a:avLst/>
            <a:gdLst>
              <a:gd name="f0" fmla="val w"/>
              <a:gd name="f1" fmla="val h"/>
              <a:gd name="f2" fmla="val 0"/>
              <a:gd name="f3" fmla="val 186055"/>
              <a:gd name="f4" fmla="val 58420"/>
              <a:gd name="f5" fmla="val 183210"/>
              <a:gd name="f6" fmla="val 6756"/>
              <a:gd name="f7" fmla="val 2603"/>
              <a:gd name="f8" fmla="val 2590"/>
              <a:gd name="f9" fmla="val 55562"/>
              <a:gd name="f10" fmla="val 58166"/>
              <a:gd name="f11" fmla="val 185813"/>
              <a:gd name="f12" fmla="*/ f0 1 186055"/>
              <a:gd name="f13" fmla="*/ f1 1 58420"/>
              <a:gd name="f14" fmla="+- f4 0 f2"/>
              <a:gd name="f15" fmla="+- f3 0 f2"/>
              <a:gd name="f16" fmla="*/ f15 1 186055"/>
              <a:gd name="f17" fmla="*/ f14 1 58420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86055" h="58420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8"/>
                </a:lnTo>
                <a:lnTo>
                  <a:pt x="f2" y="f9"/>
                </a:lnTo>
                <a:lnTo>
                  <a:pt x="f7" y="f10"/>
                </a:lnTo>
                <a:lnTo>
                  <a:pt x="f5" y="f10"/>
                </a:lnTo>
                <a:lnTo>
                  <a:pt x="f11" y="f9"/>
                </a:lnTo>
                <a:lnTo>
                  <a:pt x="f11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99D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bg object 19">
            <a:extLst>
              <a:ext uri="{FF2B5EF4-FFF2-40B4-BE49-F238E27FC236}">
                <a16:creationId xmlns:a16="http://schemas.microsoft.com/office/drawing/2014/main" id="{F8A50868-BD43-342A-CEDF-61FAEF62122D}"/>
              </a:ext>
            </a:extLst>
          </p:cNvPr>
          <p:cNvSpPr/>
          <p:nvPr/>
        </p:nvSpPr>
        <p:spPr>
          <a:xfrm>
            <a:off x="15779883" y="9141476"/>
            <a:ext cx="235083" cy="57963"/>
          </a:xfrm>
          <a:custGeom>
            <a:avLst/>
            <a:gdLst>
              <a:gd name="f0" fmla="val w"/>
              <a:gd name="f1" fmla="val h"/>
              <a:gd name="f2" fmla="val 0"/>
              <a:gd name="f3" fmla="val 235584"/>
              <a:gd name="f4" fmla="val 58420"/>
              <a:gd name="f5" fmla="val 232676"/>
              <a:gd name="f6" fmla="val 2590"/>
              <a:gd name="f7" fmla="val 6743"/>
              <a:gd name="f8" fmla="val 55562"/>
              <a:gd name="f9" fmla="val 58153"/>
              <a:gd name="f10" fmla="val 235267"/>
              <a:gd name="f11" fmla="*/ f0 1 235584"/>
              <a:gd name="f12" fmla="*/ f1 1 58420"/>
              <a:gd name="f13" fmla="+- f4 0 f2"/>
              <a:gd name="f14" fmla="+- f3 0 f2"/>
              <a:gd name="f15" fmla="*/ f14 1 235584"/>
              <a:gd name="f16" fmla="*/ f13 1 58420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35584" h="5842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2" y="f7"/>
                </a:lnTo>
                <a:lnTo>
                  <a:pt x="f2" y="f8"/>
                </a:lnTo>
                <a:lnTo>
                  <a:pt x="f6" y="f9"/>
                </a:lnTo>
                <a:lnTo>
                  <a:pt x="f5" y="f9"/>
                </a:lnTo>
                <a:lnTo>
                  <a:pt x="f10" y="f8"/>
                </a:lnTo>
                <a:lnTo>
                  <a:pt x="f10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EF538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F63C5000-BF95-0D9D-D499-513CB4637D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27681" y="2310478"/>
            <a:ext cx="5090400" cy="22208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lvl="0"/>
            <a:r>
              <a:rPr lang="fr-FR"/>
              <a:t>Cliquez pour éditer le format du texte-titre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371958B7-A347-4E62-CE7A-E687218566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7235" y="2243160"/>
            <a:ext cx="15613197" cy="643715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8"/>
            <a:r>
              <a:rPr lang="fr-FR"/>
              <a:t>Neuvième niveau de plan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965E4FA4-A6E3-BFFF-DC3D-27C20F998A7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243160" y="9134279"/>
            <a:ext cx="3798362" cy="230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9" name="Holder 5">
            <a:extLst>
              <a:ext uri="{FF2B5EF4-FFF2-40B4-BE49-F238E27FC236}">
                <a16:creationId xmlns:a16="http://schemas.microsoft.com/office/drawing/2014/main" id="{40287CB9-0E6C-B6DB-4D8A-FBE8C53190B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235" y="9070921"/>
            <a:ext cx="3989883" cy="487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8B8B8B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9CBB1BA3-EC89-B824-FE37-2E74F00FE26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8559" y="9028081"/>
            <a:ext cx="293760" cy="46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8157" marR="0" lvl="0" indent="0" algn="r" defTabSz="914400" rtl="0" fontAlgn="auto" hangingPunct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None/>
              <a:tabLst/>
              <a:defRPr lang="fr-FR" sz="1500" b="1" i="0" u="none" strike="noStrike" kern="1200" cap="none" spc="0" baseline="0">
                <a:solidFill>
                  <a:srgbClr val="002240"/>
                </a:solidFill>
                <a:uFillTx/>
                <a:latin typeface="Century Gothic" pitchFamily="34"/>
                <a:ea typeface="Lucida Sans Unicode" pitchFamily="2"/>
                <a:cs typeface="Century Gothic" pitchFamily="34"/>
              </a:defRPr>
            </a:lvl1pPr>
          </a:lstStyle>
          <a:p>
            <a:pPr lvl="0"/>
            <a:fld id="{2AB45688-F000-49CC-869F-CA04FBBF8536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2500" b="0" i="0" u="none" strike="noStrike" kern="1200" cap="none" spc="0" baseline="0">
          <a:solidFill>
            <a:srgbClr val="00224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0" marR="0" lvl="1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0" marR="0" lvl="2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0" marR="0" lvl="3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0" marR="0" lvl="4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0" marR="0" lvl="5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6pPr>
      <a:lvl7pPr marL="0" marR="0" lvl="6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7pPr>
      <a:lvl8pPr marL="0" marR="0" lvl="7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8pPr>
      <a:lvl9pPr marL="0" marR="0" lvl="8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>
            <a:extLst>
              <a:ext uri="{FF2B5EF4-FFF2-40B4-BE49-F238E27FC236}">
                <a16:creationId xmlns:a16="http://schemas.microsoft.com/office/drawing/2014/main" id="{9FEA27F7-06CE-22AD-560F-4423C31ED369}"/>
              </a:ext>
            </a:extLst>
          </p:cNvPr>
          <p:cNvSpPr/>
          <p:nvPr/>
        </p:nvSpPr>
        <p:spPr>
          <a:xfrm>
            <a:off x="15430317" y="9000000"/>
            <a:ext cx="266401" cy="361444"/>
          </a:xfrm>
          <a:custGeom>
            <a:avLst/>
            <a:gdLst>
              <a:gd name="f0" fmla="val w"/>
              <a:gd name="f1" fmla="val h"/>
              <a:gd name="f2" fmla="val 0"/>
              <a:gd name="f3" fmla="val 266700"/>
              <a:gd name="f4" fmla="val 361950"/>
              <a:gd name="f5" fmla="val 110502"/>
              <a:gd name="f6" fmla="val 2590"/>
              <a:gd name="f7" fmla="val 12"/>
              <a:gd name="f8" fmla="val 358901"/>
              <a:gd name="f9" fmla="val 361492"/>
              <a:gd name="f10" fmla="val 154406"/>
              <a:gd name="f11" fmla="val 361480"/>
              <a:gd name="f12" fmla="val 199583"/>
              <a:gd name="f13" fmla="val 353759"/>
              <a:gd name="f14" fmla="val 233306"/>
              <a:gd name="f15" fmla="val 333102"/>
              <a:gd name="f16" fmla="val 255285"/>
              <a:gd name="f17" fmla="val 303644"/>
              <a:gd name="f18" fmla="val 68452"/>
              <a:gd name="f19" fmla="val 61975"/>
              <a:gd name="f20" fmla="val 297167"/>
              <a:gd name="f21" fmla="val 63792"/>
              <a:gd name="f22" fmla="val 68440"/>
              <a:gd name="f23" fmla="val 57315"/>
              <a:gd name="f24" fmla="val 226365"/>
              <a:gd name="f25" fmla="val 217286"/>
              <a:gd name="f26" fmla="val 39349"/>
              <a:gd name="f27" fmla="val 185887"/>
              <a:gd name="f28" fmla="val 13625"/>
              <a:gd name="f29" fmla="val 139941"/>
              <a:gd name="f30" fmla="val 520"/>
              <a:gd name="f31" fmla="val 135046"/>
              <a:gd name="f32" fmla="val 219"/>
              <a:gd name="f33" fmla="val 128703"/>
              <a:gd name="f34" fmla="val 65"/>
              <a:gd name="f35" fmla="val 125488"/>
              <a:gd name="f36" fmla="val 160907"/>
              <a:gd name="f37" fmla="val 69443"/>
              <a:gd name="f38" fmla="val 174155"/>
              <a:gd name="f39" fmla="val 96629"/>
              <a:gd name="f40" fmla="val 165132"/>
              <a:gd name="f41" fmla="val 125075"/>
              <a:gd name="f42" fmla="val 133743"/>
              <a:gd name="f43" fmla="val 140982"/>
              <a:gd name="f44" fmla="val 128587"/>
              <a:gd name="f45" fmla="val 141490"/>
              <a:gd name="f46" fmla="val 111823"/>
              <a:gd name="f47" fmla="val 109575"/>
              <a:gd name="f48" fmla="val 143738"/>
              <a:gd name="f49" fmla="val 197599"/>
              <a:gd name="f50" fmla="val 199847"/>
              <a:gd name="f51" fmla="val 185880"/>
              <a:gd name="f52" fmla="val 210642"/>
              <a:gd name="f53" fmla="val 201617"/>
              <a:gd name="f54" fmla="val 236383"/>
              <a:gd name="f55" fmla="val 267107"/>
              <a:gd name="f56" fmla="val 292849"/>
              <a:gd name="f57" fmla="val 255566"/>
              <a:gd name="f58" fmla="val 303268"/>
              <a:gd name="f59" fmla="val 266353"/>
              <a:gd name="f60" fmla="val 268013"/>
              <a:gd name="f61" fmla="val 265660"/>
              <a:gd name="f62" fmla="val 231096"/>
              <a:gd name="f63" fmla="val 253476"/>
              <a:gd name="f64" fmla="val 196276"/>
              <a:gd name="f65" fmla="val 229793"/>
              <a:gd name="f66" fmla="val 167309"/>
              <a:gd name="f67" fmla="val 223075"/>
              <a:gd name="f68" fmla="val 161632"/>
              <a:gd name="f69" fmla="val 222046"/>
              <a:gd name="f70" fmla="val 153873"/>
              <a:gd name="f71" fmla="val 226174"/>
              <a:gd name="f72" fmla="val 146138"/>
              <a:gd name="f73" fmla="val 237231"/>
              <a:gd name="f74" fmla="val 110217"/>
              <a:gd name="f75" fmla="val 234334"/>
              <a:gd name="f76" fmla="val 73083"/>
              <a:gd name="f77" fmla="*/ f0 1 266700"/>
              <a:gd name="f78" fmla="*/ f1 1 361950"/>
              <a:gd name="f79" fmla="+- f4 0 f2"/>
              <a:gd name="f80" fmla="+- f3 0 f2"/>
              <a:gd name="f81" fmla="*/ f80 1 266700"/>
              <a:gd name="f82" fmla="*/ f79 1 361950"/>
              <a:gd name="f83" fmla="*/ f2 1 f81"/>
              <a:gd name="f84" fmla="*/ f3 1 f81"/>
              <a:gd name="f85" fmla="*/ f2 1 f82"/>
              <a:gd name="f86" fmla="*/ f4 1 f82"/>
              <a:gd name="f87" fmla="*/ f83 f77 1"/>
              <a:gd name="f88" fmla="*/ f84 f77 1"/>
              <a:gd name="f89" fmla="*/ f86 f78 1"/>
              <a:gd name="f90" fmla="*/ f85 f7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266700" h="36195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7" y="f8"/>
                </a:lnTo>
                <a:lnTo>
                  <a:pt x="f6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7"/>
                </a:lnTo>
                <a:lnTo>
                  <a:pt x="f19" y="f20"/>
                </a:lnTo>
                <a:lnTo>
                  <a:pt x="f19" y="f21"/>
                </a:lnTo>
                <a:lnTo>
                  <a:pt x="f22" y="f23"/>
                </a:lnTo>
                <a:lnTo>
                  <a:pt x="f24" y="f23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5" y="f2"/>
                </a:lnTo>
                <a:close/>
              </a:path>
              <a:path w="266700" h="361950">
                <a:moveTo>
                  <a:pt x="f24" y="f23"/>
                </a:moveTo>
                <a:lnTo>
                  <a:pt x="f35" y="f23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5"/>
                </a:lnTo>
                <a:lnTo>
                  <a:pt x="f47" y="f48"/>
                </a:lnTo>
                <a:lnTo>
                  <a:pt x="f47" y="f49"/>
                </a:lnTo>
                <a:lnTo>
                  <a:pt x="f46" y="f50"/>
                </a:lnTo>
                <a:lnTo>
                  <a:pt x="f10" y="f50"/>
                </a:lnTo>
                <a:lnTo>
                  <a:pt x="f51" y="f52"/>
                </a:lnTo>
                <a:lnTo>
                  <a:pt x="f53" y="f54"/>
                </a:lnTo>
                <a:lnTo>
                  <a:pt x="f53" y="f55"/>
                </a:lnTo>
                <a:lnTo>
                  <a:pt x="f51" y="f56"/>
                </a:lnTo>
                <a:lnTo>
                  <a:pt x="f10" y="f17"/>
                </a:lnTo>
                <a:lnTo>
                  <a:pt x="f16" y="f17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24" y="f23"/>
                </a:lnTo>
                <a:close/>
              </a:path>
            </a:pathLst>
          </a:custGeom>
          <a:solidFill>
            <a:srgbClr val="00224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bg object 17">
            <a:extLst>
              <a:ext uri="{FF2B5EF4-FFF2-40B4-BE49-F238E27FC236}">
                <a16:creationId xmlns:a16="http://schemas.microsoft.com/office/drawing/2014/main" id="{BA2948E0-8458-288E-8E42-09C83BF0ED58}"/>
              </a:ext>
            </a:extLst>
          </p:cNvPr>
          <p:cNvSpPr/>
          <p:nvPr/>
        </p:nvSpPr>
        <p:spPr>
          <a:xfrm>
            <a:off x="15702479" y="9000000"/>
            <a:ext cx="111236" cy="57963"/>
          </a:xfrm>
          <a:custGeom>
            <a:avLst/>
            <a:gdLst>
              <a:gd name="f0" fmla="val w"/>
              <a:gd name="f1" fmla="val h"/>
              <a:gd name="f2" fmla="val 0"/>
              <a:gd name="f3" fmla="val 111759"/>
              <a:gd name="f4" fmla="val 58420"/>
              <a:gd name="f5" fmla="val 109016"/>
              <a:gd name="f6" fmla="val 2590"/>
              <a:gd name="f7" fmla="val 51409"/>
              <a:gd name="f8" fmla="val 55562"/>
              <a:gd name="f9" fmla="val 58153"/>
              <a:gd name="f10" fmla="val 111607"/>
              <a:gd name="f11" fmla="*/ f0 1 111759"/>
              <a:gd name="f12" fmla="*/ f1 1 58420"/>
              <a:gd name="f13" fmla="+- f4 0 f2"/>
              <a:gd name="f14" fmla="+- f3 0 f2"/>
              <a:gd name="f15" fmla="*/ f14 1 111759"/>
              <a:gd name="f16" fmla="*/ f13 1 58420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111759" h="5842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2" y="f7"/>
                </a:lnTo>
                <a:lnTo>
                  <a:pt x="f2" y="f8"/>
                </a:lnTo>
                <a:lnTo>
                  <a:pt x="f6" y="f9"/>
                </a:lnTo>
                <a:lnTo>
                  <a:pt x="f5" y="f9"/>
                </a:lnTo>
                <a:lnTo>
                  <a:pt x="f10" y="f8"/>
                </a:lnTo>
                <a:lnTo>
                  <a:pt x="f10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F1612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bg object 18">
            <a:extLst>
              <a:ext uri="{FF2B5EF4-FFF2-40B4-BE49-F238E27FC236}">
                <a16:creationId xmlns:a16="http://schemas.microsoft.com/office/drawing/2014/main" id="{761BEEB2-C499-796D-47DF-EA9B826C5A49}"/>
              </a:ext>
            </a:extLst>
          </p:cNvPr>
          <p:cNvSpPr/>
          <p:nvPr/>
        </p:nvSpPr>
        <p:spPr>
          <a:xfrm>
            <a:off x="15738835" y="9303480"/>
            <a:ext cx="185760" cy="57963"/>
          </a:xfrm>
          <a:custGeom>
            <a:avLst/>
            <a:gdLst>
              <a:gd name="f0" fmla="val w"/>
              <a:gd name="f1" fmla="val h"/>
              <a:gd name="f2" fmla="val 0"/>
              <a:gd name="f3" fmla="val 186055"/>
              <a:gd name="f4" fmla="val 58420"/>
              <a:gd name="f5" fmla="val 183210"/>
              <a:gd name="f6" fmla="val 6756"/>
              <a:gd name="f7" fmla="val 2603"/>
              <a:gd name="f8" fmla="val 2590"/>
              <a:gd name="f9" fmla="val 55562"/>
              <a:gd name="f10" fmla="val 58166"/>
              <a:gd name="f11" fmla="val 185813"/>
              <a:gd name="f12" fmla="*/ f0 1 186055"/>
              <a:gd name="f13" fmla="*/ f1 1 58420"/>
              <a:gd name="f14" fmla="+- f4 0 f2"/>
              <a:gd name="f15" fmla="+- f3 0 f2"/>
              <a:gd name="f16" fmla="*/ f15 1 186055"/>
              <a:gd name="f17" fmla="*/ f14 1 58420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186055" h="58420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8"/>
                </a:lnTo>
                <a:lnTo>
                  <a:pt x="f2" y="f9"/>
                </a:lnTo>
                <a:lnTo>
                  <a:pt x="f7" y="f10"/>
                </a:lnTo>
                <a:lnTo>
                  <a:pt x="f5" y="f10"/>
                </a:lnTo>
                <a:lnTo>
                  <a:pt x="f11" y="f9"/>
                </a:lnTo>
                <a:lnTo>
                  <a:pt x="f11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99D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bg object 19">
            <a:extLst>
              <a:ext uri="{FF2B5EF4-FFF2-40B4-BE49-F238E27FC236}">
                <a16:creationId xmlns:a16="http://schemas.microsoft.com/office/drawing/2014/main" id="{65112060-0892-B400-33C0-434D133BEFE6}"/>
              </a:ext>
            </a:extLst>
          </p:cNvPr>
          <p:cNvSpPr/>
          <p:nvPr/>
        </p:nvSpPr>
        <p:spPr>
          <a:xfrm>
            <a:off x="15779883" y="9141476"/>
            <a:ext cx="235083" cy="57963"/>
          </a:xfrm>
          <a:custGeom>
            <a:avLst/>
            <a:gdLst>
              <a:gd name="f0" fmla="val w"/>
              <a:gd name="f1" fmla="val h"/>
              <a:gd name="f2" fmla="val 0"/>
              <a:gd name="f3" fmla="val 235584"/>
              <a:gd name="f4" fmla="val 58420"/>
              <a:gd name="f5" fmla="val 232676"/>
              <a:gd name="f6" fmla="val 2590"/>
              <a:gd name="f7" fmla="val 6743"/>
              <a:gd name="f8" fmla="val 55562"/>
              <a:gd name="f9" fmla="val 58153"/>
              <a:gd name="f10" fmla="val 235267"/>
              <a:gd name="f11" fmla="*/ f0 1 235584"/>
              <a:gd name="f12" fmla="*/ f1 1 58420"/>
              <a:gd name="f13" fmla="+- f4 0 f2"/>
              <a:gd name="f14" fmla="+- f3 0 f2"/>
              <a:gd name="f15" fmla="*/ f14 1 235584"/>
              <a:gd name="f16" fmla="*/ f13 1 58420"/>
              <a:gd name="f17" fmla="*/ f2 1 f15"/>
              <a:gd name="f18" fmla="*/ f3 1 f15"/>
              <a:gd name="f19" fmla="*/ f2 1 f16"/>
              <a:gd name="f20" fmla="*/ f4 1 f16"/>
              <a:gd name="f21" fmla="*/ f17 f11 1"/>
              <a:gd name="f22" fmla="*/ f18 f11 1"/>
              <a:gd name="f23" fmla="*/ f20 f12 1"/>
              <a:gd name="f24" fmla="*/ f19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1" t="f24" r="f22" b="f23"/>
            <a:pathLst>
              <a:path w="235584" h="58420">
                <a:moveTo>
                  <a:pt x="f5" y="f2"/>
                </a:moveTo>
                <a:lnTo>
                  <a:pt x="f6" y="f2"/>
                </a:lnTo>
                <a:lnTo>
                  <a:pt x="f2" y="f6"/>
                </a:lnTo>
                <a:lnTo>
                  <a:pt x="f2" y="f7"/>
                </a:lnTo>
                <a:lnTo>
                  <a:pt x="f2" y="f8"/>
                </a:lnTo>
                <a:lnTo>
                  <a:pt x="f6" y="f9"/>
                </a:lnTo>
                <a:lnTo>
                  <a:pt x="f5" y="f9"/>
                </a:lnTo>
                <a:lnTo>
                  <a:pt x="f10" y="f8"/>
                </a:lnTo>
                <a:lnTo>
                  <a:pt x="f10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EF538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6477CD57-2DB8-7882-AF67-773DA1AB804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1243160" y="9134279"/>
            <a:ext cx="3798362" cy="230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10B43F2D-2A10-6198-06EC-22753ED5134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235" y="9070921"/>
            <a:ext cx="3989883" cy="4874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800" b="0" i="0" u="none" strike="noStrike" kern="1200" cap="none" spc="0" baseline="0">
                <a:solidFill>
                  <a:srgbClr val="8B8B8B"/>
                </a:solidFill>
                <a:uFillTx/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r>
              <a:rPr lang="fr-FR"/>
              <a:t>23/06/2023</a:t>
            </a:r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2F632A4A-5F9F-0CDD-15DC-288E9D7CDAF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378559" y="9028081"/>
            <a:ext cx="293760" cy="46115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8157" marR="0" lvl="0" indent="0" algn="r" defTabSz="914400" rtl="0" fontAlgn="auto" hangingPunct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None/>
              <a:tabLst/>
              <a:defRPr lang="fr-FR" sz="1500" b="1" i="0" u="none" strike="noStrike" kern="1200" cap="none" spc="0" baseline="0">
                <a:solidFill>
                  <a:srgbClr val="002240"/>
                </a:solidFill>
                <a:uFillTx/>
                <a:latin typeface="Century Gothic" pitchFamily="34"/>
                <a:ea typeface="Lucida Sans Unicode" pitchFamily="2"/>
                <a:cs typeface="Century Gothic" pitchFamily="34"/>
              </a:defRPr>
            </a:lvl1pPr>
          </a:lstStyle>
          <a:p>
            <a:pPr lvl="0"/>
            <a:fld id="{AFA4A257-2869-4616-99B3-3ACEFF29A308}" type="slidenum">
              <a:t>‹N°›</a:t>
            </a:fld>
            <a:endParaRPr lang="fr-FR"/>
          </a:p>
        </p:txBody>
      </p:sp>
      <p:sp>
        <p:nvSpPr>
          <p:cNvPr id="9" name="Espace réservé du titre 8">
            <a:extLst>
              <a:ext uri="{FF2B5EF4-FFF2-40B4-BE49-F238E27FC236}">
                <a16:creationId xmlns:a16="http://schemas.microsoft.com/office/drawing/2014/main" id="{65DDEC75-3B9D-08E3-84E6-73B2FFC200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35" y="389159"/>
            <a:ext cx="15612840" cy="1628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BAC85D8-F339-81C1-9F27-5DA708CAE1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7235" y="2282040"/>
            <a:ext cx="15612840" cy="6436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7045F1-DE80-E63F-869A-671C89E418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92322" y="519123"/>
            <a:ext cx="14963397" cy="188567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fr-FR"/>
              <a:t>Cliquez pour éditer le format du texte-titreModifiez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AE3811-075A-7C75-36A2-468E7A7370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192322" y="2597042"/>
            <a:ext cx="14963397" cy="61876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>
            <a:no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  <a:p>
            <a:pPr lvl="7"/>
            <a:r>
              <a:rPr lang="fr-FR"/>
              <a:t>Huitième niveau de plan</a:t>
            </a:r>
          </a:p>
          <a:p>
            <a:pPr lvl="0"/>
            <a:r>
              <a:rPr lang="fr-FR"/>
              <a:t>Neuvième niveau de planCliquez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6">
            <a:extLst>
              <a:ext uri="{FF2B5EF4-FFF2-40B4-BE49-F238E27FC236}">
                <a16:creationId xmlns:a16="http://schemas.microsoft.com/office/drawing/2014/main" id="{1B0DFAC7-957A-9D22-D4E0-A8D9710D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5505919" y="8967603"/>
            <a:ext cx="635398" cy="4482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Holder 7">
            <a:extLst>
              <a:ext uri="{FF2B5EF4-FFF2-40B4-BE49-F238E27FC236}">
                <a16:creationId xmlns:a16="http://schemas.microsoft.com/office/drawing/2014/main" id="{E1764186-ECE3-F9BF-BE65-26A62C4C7EC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lang="fr-FR" sz="15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Lucida Sans Unicode" pitchFamily="2"/>
                <a:cs typeface="Century Gothic" pitchFamily="34"/>
              </a:defRPr>
            </a:lvl1pPr>
          </a:lstStyle>
          <a:p>
            <a:pPr lvl="0"/>
            <a:fld id="{113FA41E-81FF-4843-AD99-2949EE90E2C2}" type="slidenum">
              <a:t>‹N°›</a:t>
            </a:fld>
            <a:endParaRPr lang="fr-FR"/>
          </a:p>
        </p:txBody>
      </p:sp>
      <p:sp>
        <p:nvSpPr>
          <p:cNvPr id="6" name="Holder 3">
            <a:extLst>
              <a:ext uri="{FF2B5EF4-FFF2-40B4-BE49-F238E27FC236}">
                <a16:creationId xmlns:a16="http://schemas.microsoft.com/office/drawing/2014/main" id="{0CFA79DB-D6A3-1EE6-77DE-F7CF38EAFC5B}"/>
              </a:ext>
            </a:extLst>
          </p:cNvPr>
          <p:cNvSpPr/>
          <p:nvPr/>
        </p:nvSpPr>
        <p:spPr>
          <a:xfrm>
            <a:off x="11272677" y="9198004"/>
            <a:ext cx="2582640" cy="18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Poppins" pitchFamily="2"/>
              </a:rPr>
              <a:t>Nom de la présentation   -</a:t>
            </a:r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052F3967-8668-81CA-C721-FF31F39D09B0}"/>
              </a:ext>
            </a:extLst>
          </p:cNvPr>
          <p:cNvSpPr/>
          <p:nvPr/>
        </p:nvSpPr>
        <p:spPr>
          <a:xfrm>
            <a:off x="13855683" y="9198004"/>
            <a:ext cx="1442164" cy="18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Poppins" pitchFamily="2"/>
              </a:rPr>
              <a:t>Date 00/00/00</a:t>
            </a:r>
          </a:p>
        </p:txBody>
      </p:sp>
      <p:pic>
        <p:nvPicPr>
          <p:cNvPr id="8" name="Image 10">
            <a:extLst>
              <a:ext uri="{FF2B5EF4-FFF2-40B4-BE49-F238E27FC236}">
                <a16:creationId xmlns:a16="http://schemas.microsoft.com/office/drawing/2014/main" id="{4F1F6067-B497-E834-BB63-CF834A158A5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 l="47079"/>
          <a:stretch>
            <a:fillRect/>
          </a:stretch>
        </p:blipFill>
        <p:spPr>
          <a:xfrm>
            <a:off x="746278" y="609484"/>
            <a:ext cx="307439" cy="399601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1" i="0" u="none" strike="noStrike" kern="1200" cap="none" spc="0" baseline="0">
          <a:solidFill>
            <a:srgbClr val="092A41"/>
          </a:solidFill>
          <a:uFillTx/>
          <a:latin typeface="Century Gothic" pitchFamily="34"/>
          <a:ea typeface="Microsoft YaHei" pitchFamily="2"/>
          <a:cs typeface="Poppins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1pPr>
      <a:lvl2pPr marL="0" marR="0" lvl="1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2pPr>
      <a:lvl3pPr marL="0" marR="0" lvl="2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3pPr>
      <a:lvl4pPr marL="0" marR="0" lvl="3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4pPr>
      <a:lvl5pPr marL="0" marR="0" lvl="4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5pPr>
      <a:lvl6pPr marL="0" marR="0" lvl="5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6pPr>
      <a:lvl7pPr marL="0" marR="0" lvl="6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7pPr>
      <a:lvl8pPr marL="0" marR="0" lvl="7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8pPr>
      <a:lvl9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entury Gothic" pitchFamily="34"/>
          <a:ea typeface="Microsoft YaHei" pitchFamily="2"/>
          <a:cs typeface="Poppins" pitchFamily="2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>
            <a:extLst>
              <a:ext uri="{FF2B5EF4-FFF2-40B4-BE49-F238E27FC236}">
                <a16:creationId xmlns:a16="http://schemas.microsoft.com/office/drawing/2014/main" id="{68B86270-AADA-527C-FE45-58C3D17EAA72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15505919" y="8967603"/>
            <a:ext cx="635398" cy="44820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Holder 7">
            <a:extLst>
              <a:ext uri="{FF2B5EF4-FFF2-40B4-BE49-F238E27FC236}">
                <a16:creationId xmlns:a16="http://schemas.microsoft.com/office/drawing/2014/main" id="{0351CB29-E6DA-5773-E4FC-A14B558FA8E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lang="fr-FR" sz="15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Lucida Sans Unicode" pitchFamily="2"/>
                <a:cs typeface="Century Gothic" pitchFamily="34"/>
              </a:defRPr>
            </a:lvl1pPr>
          </a:lstStyle>
          <a:p>
            <a:pPr lvl="0"/>
            <a:fld id="{5DF16ED2-6959-4B0A-AF81-901A506FC2FF}" type="slidenum">
              <a:t>‹N°›</a:t>
            </a:fld>
            <a:endParaRPr lang="fr-FR"/>
          </a:p>
        </p:txBody>
      </p:sp>
      <p:sp>
        <p:nvSpPr>
          <p:cNvPr id="4" name="Holder 3">
            <a:extLst>
              <a:ext uri="{FF2B5EF4-FFF2-40B4-BE49-F238E27FC236}">
                <a16:creationId xmlns:a16="http://schemas.microsoft.com/office/drawing/2014/main" id="{FF21F522-6379-7D9F-19C8-E2E3546ECD14}"/>
              </a:ext>
            </a:extLst>
          </p:cNvPr>
          <p:cNvSpPr/>
          <p:nvPr/>
        </p:nvSpPr>
        <p:spPr>
          <a:xfrm>
            <a:off x="11272677" y="9198004"/>
            <a:ext cx="2582640" cy="18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1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Poppins" pitchFamily="2"/>
              </a:rPr>
              <a:t>Nom de la présentation   -</a:t>
            </a:r>
          </a:p>
        </p:txBody>
      </p:sp>
      <p:sp>
        <p:nvSpPr>
          <p:cNvPr id="5" name="Holder 3">
            <a:extLst>
              <a:ext uri="{FF2B5EF4-FFF2-40B4-BE49-F238E27FC236}">
                <a16:creationId xmlns:a16="http://schemas.microsoft.com/office/drawing/2014/main" id="{1B9B9705-6F14-F02E-DEAC-B0D5E2D96E50}"/>
              </a:ext>
            </a:extLst>
          </p:cNvPr>
          <p:cNvSpPr/>
          <p:nvPr/>
        </p:nvSpPr>
        <p:spPr>
          <a:xfrm>
            <a:off x="13855683" y="9198004"/>
            <a:ext cx="1442164" cy="18576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500" b="0" i="0" u="none" strike="noStrike" kern="1200" cap="none" spc="0" baseline="0">
                <a:solidFill>
                  <a:srgbClr val="000000"/>
                </a:solidFill>
                <a:uFillTx/>
                <a:latin typeface="Century Gothic" pitchFamily="34"/>
                <a:ea typeface="Microsoft YaHei" pitchFamily="2"/>
                <a:cs typeface="Poppins" pitchFamily="2"/>
              </a:rPr>
              <a:t>Date 00/00/00</a:t>
            </a:r>
          </a:p>
        </p:txBody>
      </p:sp>
      <p:sp>
        <p:nvSpPr>
          <p:cNvPr id="6" name="Espace réservé du titre 5">
            <a:extLst>
              <a:ext uri="{FF2B5EF4-FFF2-40B4-BE49-F238E27FC236}">
                <a16:creationId xmlns:a16="http://schemas.microsoft.com/office/drawing/2014/main" id="{53277F43-0E72-0FF2-AF68-E82172C159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35" y="389159"/>
            <a:ext cx="15612840" cy="1628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B34166-33A6-115D-1A8A-864F0373F6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67235" y="2282040"/>
            <a:ext cx="15612840" cy="643679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1415"/>
        </a:spcAft>
        <a:buNone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Poppins" pitchFamily="18"/>
          <a:ea typeface="Microsoft YaHei" pitchFamily="2"/>
          <a:cs typeface="Arial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La Recherche Paramédicale en Soins de Support au CH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970582C-27E4-3933-FCE6-4FB9B5E107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96440" y="3910678"/>
            <a:ext cx="8975878" cy="1641238"/>
          </a:xfrm>
        </p:spPr>
        <p:txBody>
          <a:bodyPr tIns="12600">
            <a:spAutoFit/>
          </a:bodyPr>
          <a:lstStyle/>
          <a:p>
            <a:pPr marL="12600" lvl="0">
              <a:spcBef>
                <a:spcPts val="100"/>
              </a:spcBef>
            </a:pPr>
            <a:r>
              <a:rPr lang="fr-FR" sz="4800">
                <a:latin typeface="Arial" pitchFamily="34"/>
                <a:cs typeface="Arial" pitchFamily="34"/>
              </a:rPr>
              <a:t>La Recherche Paramédicale en Soins de Support au CHB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C8EE84A-57E2-1A8B-D52F-FE149DC24EB4}"/>
              </a:ext>
            </a:extLst>
          </p:cNvPr>
          <p:cNvSpPr/>
          <p:nvPr/>
        </p:nvSpPr>
        <p:spPr>
          <a:xfrm rot="584">
            <a:off x="2901747" y="7002292"/>
            <a:ext cx="11593083" cy="24674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12600" rIns="0" bIns="0" anchor="t" anchorCtr="1" compatLnSpc="0">
            <a:spAutoFit/>
          </a:bodyPr>
          <a:lstStyle/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Amel Constantin</a:t>
            </a: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Cadre Coordinatrice en Soins de Support</a:t>
            </a: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10ème Journée Régionale des Soins Oncologiques de Support</a:t>
            </a: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12600" marR="0" lvl="0" indent="0" algn="ctr" defTabSz="914400" rtl="0" fontAlgn="auto" hangingPunct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Deauville , 23 juin 2023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5442CC9-416A-75E6-C9EA-4EECB5458BB4}"/>
              </a:ext>
            </a:extLst>
          </p:cNvPr>
          <p:cNvSpPr/>
          <p:nvPr/>
        </p:nvSpPr>
        <p:spPr>
          <a:xfrm>
            <a:off x="15926040" y="8394841"/>
            <a:ext cx="963722" cy="238320"/>
          </a:xfrm>
          <a:custGeom>
            <a:avLst/>
            <a:gdLst>
              <a:gd name="f0" fmla="val w"/>
              <a:gd name="f1" fmla="val h"/>
              <a:gd name="f2" fmla="val 0"/>
              <a:gd name="f3" fmla="val 963930"/>
              <a:gd name="f4" fmla="val 238759"/>
              <a:gd name="f5" fmla="val 935901"/>
              <a:gd name="f6" fmla="val 27660"/>
              <a:gd name="f7" fmla="val 16153"/>
              <a:gd name="f8" fmla="val 1925"/>
              <a:gd name="f9" fmla="val 7443"/>
              <a:gd name="f10" fmla="val 7437"/>
              <a:gd name="f11" fmla="val 1927"/>
              <a:gd name="f12" fmla="val 16143"/>
              <a:gd name="f13" fmla="val 27647"/>
              <a:gd name="f14" fmla="val 210553"/>
              <a:gd name="f15" fmla="val 222060"/>
              <a:gd name="f16" fmla="val 230770"/>
              <a:gd name="f17" fmla="val 236286"/>
              <a:gd name="f18" fmla="val 238213"/>
              <a:gd name="f19" fmla="val 947400"/>
              <a:gd name="f20" fmla="val 956106"/>
              <a:gd name="f21" fmla="val 961622"/>
              <a:gd name="f22" fmla="val 963549"/>
              <a:gd name="f23" fmla="*/ f0 1 963930"/>
              <a:gd name="f24" fmla="*/ f1 1 238759"/>
              <a:gd name="f25" fmla="+- f4 0 f2"/>
              <a:gd name="f26" fmla="+- f3 0 f2"/>
              <a:gd name="f27" fmla="*/ f26 1 963930"/>
              <a:gd name="f28" fmla="*/ f25 1 238759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963930" h="238759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1" y="f15"/>
                </a:lnTo>
                <a:lnTo>
                  <a:pt x="f9" y="f16"/>
                </a:lnTo>
                <a:lnTo>
                  <a:pt x="f7" y="f17"/>
                </a:lnTo>
                <a:lnTo>
                  <a:pt x="f6" y="f18"/>
                </a:lnTo>
                <a:lnTo>
                  <a:pt x="f5" y="f18"/>
                </a:lnTo>
                <a:lnTo>
                  <a:pt x="f19" y="f17"/>
                </a:lnTo>
                <a:lnTo>
                  <a:pt x="f20" y="f16"/>
                </a:lnTo>
                <a:lnTo>
                  <a:pt x="f21" y="f15"/>
                </a:lnTo>
                <a:lnTo>
                  <a:pt x="f22" y="f14"/>
                </a:lnTo>
                <a:lnTo>
                  <a:pt x="f22" y="f13"/>
                </a:lnTo>
                <a:lnTo>
                  <a:pt x="f21" y="f12"/>
                </a:lnTo>
                <a:lnTo>
                  <a:pt x="f20" y="f10"/>
                </a:lnTo>
                <a:lnTo>
                  <a:pt x="f19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EF5389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65E80248-99A5-0274-9F13-3E7A14F582A7}"/>
              </a:ext>
            </a:extLst>
          </p:cNvPr>
          <p:cNvSpPr/>
          <p:nvPr/>
        </p:nvSpPr>
        <p:spPr>
          <a:xfrm>
            <a:off x="15609603" y="7815962"/>
            <a:ext cx="456843" cy="238320"/>
          </a:xfrm>
          <a:custGeom>
            <a:avLst/>
            <a:gdLst>
              <a:gd name="f0" fmla="val w"/>
              <a:gd name="f1" fmla="val h"/>
              <a:gd name="f2" fmla="val 0"/>
              <a:gd name="f3" fmla="val 457200"/>
              <a:gd name="f4" fmla="val 238759"/>
              <a:gd name="f5" fmla="val 429437"/>
              <a:gd name="f6" fmla="val 27647"/>
              <a:gd name="f7" fmla="val 16148"/>
              <a:gd name="f8" fmla="val 1927"/>
              <a:gd name="f9" fmla="val 7442"/>
              <a:gd name="f10" fmla="val 7443"/>
              <a:gd name="f11" fmla="val 1926"/>
              <a:gd name="f12" fmla="val 16153"/>
              <a:gd name="f13" fmla="val 27660"/>
              <a:gd name="f14" fmla="val 210565"/>
              <a:gd name="f15" fmla="val 222060"/>
              <a:gd name="f16" fmla="val 230766"/>
              <a:gd name="f17" fmla="val 236285"/>
              <a:gd name="f18" fmla="val 238213"/>
              <a:gd name="f19" fmla="val 440944"/>
              <a:gd name="f20" fmla="val 449654"/>
              <a:gd name="f21" fmla="val 455171"/>
              <a:gd name="f22" fmla="val 457098"/>
              <a:gd name="f23" fmla="*/ f0 1 457200"/>
              <a:gd name="f24" fmla="*/ f1 1 238759"/>
              <a:gd name="f25" fmla="+- f4 0 f2"/>
              <a:gd name="f26" fmla="+- f3 0 f2"/>
              <a:gd name="f27" fmla="*/ f26 1 457200"/>
              <a:gd name="f28" fmla="*/ f25 1 238759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457200" h="238759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1" y="f15"/>
                </a:lnTo>
                <a:lnTo>
                  <a:pt x="f9" y="f16"/>
                </a:lnTo>
                <a:lnTo>
                  <a:pt x="f7" y="f17"/>
                </a:lnTo>
                <a:lnTo>
                  <a:pt x="f6" y="f18"/>
                </a:lnTo>
                <a:lnTo>
                  <a:pt x="f5" y="f18"/>
                </a:lnTo>
                <a:lnTo>
                  <a:pt x="f19" y="f17"/>
                </a:lnTo>
                <a:lnTo>
                  <a:pt x="f20" y="f16"/>
                </a:lnTo>
                <a:lnTo>
                  <a:pt x="f21" y="f15"/>
                </a:lnTo>
                <a:lnTo>
                  <a:pt x="f22" y="f14"/>
                </a:lnTo>
                <a:lnTo>
                  <a:pt x="f22" y="f13"/>
                </a:lnTo>
                <a:lnTo>
                  <a:pt x="f21" y="f12"/>
                </a:lnTo>
                <a:lnTo>
                  <a:pt x="f20" y="f10"/>
                </a:lnTo>
                <a:lnTo>
                  <a:pt x="f19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F16122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object 19">
            <a:extLst>
              <a:ext uri="{FF2B5EF4-FFF2-40B4-BE49-F238E27FC236}">
                <a16:creationId xmlns:a16="http://schemas.microsoft.com/office/drawing/2014/main" id="{48323B86-752B-C16D-EEF2-D70D366A9C81}"/>
              </a:ext>
            </a:extLst>
          </p:cNvPr>
          <p:cNvSpPr/>
          <p:nvPr/>
        </p:nvSpPr>
        <p:spPr>
          <a:xfrm>
            <a:off x="15758275" y="9058320"/>
            <a:ext cx="761036" cy="238320"/>
          </a:xfrm>
          <a:custGeom>
            <a:avLst/>
            <a:gdLst>
              <a:gd name="f0" fmla="val w"/>
              <a:gd name="f1" fmla="val h"/>
              <a:gd name="f2" fmla="val 0"/>
              <a:gd name="f3" fmla="val 761365"/>
              <a:gd name="f4" fmla="val 238759"/>
              <a:gd name="f5" fmla="val 733310"/>
              <a:gd name="f6" fmla="val 27660"/>
              <a:gd name="f7" fmla="val 16153"/>
              <a:gd name="f8" fmla="val 1925"/>
              <a:gd name="f9" fmla="val 7443"/>
              <a:gd name="f10" fmla="val 7437"/>
              <a:gd name="f11" fmla="val 1927"/>
              <a:gd name="f12" fmla="val 16143"/>
              <a:gd name="f13" fmla="val 27647"/>
              <a:gd name="f14" fmla="val 210565"/>
              <a:gd name="f15" fmla="val 222065"/>
              <a:gd name="f16" fmla="val 230771"/>
              <a:gd name="f17" fmla="val 236287"/>
              <a:gd name="f18" fmla="val 238213"/>
              <a:gd name="f19" fmla="val 744815"/>
              <a:gd name="f20" fmla="val 753521"/>
              <a:gd name="f21" fmla="val 759033"/>
              <a:gd name="f22" fmla="val 760958"/>
              <a:gd name="f23" fmla="*/ f0 1 761365"/>
              <a:gd name="f24" fmla="*/ f1 1 238759"/>
              <a:gd name="f25" fmla="+- f4 0 f2"/>
              <a:gd name="f26" fmla="+- f3 0 f2"/>
              <a:gd name="f27" fmla="*/ f26 1 761365"/>
              <a:gd name="f28" fmla="*/ f25 1 238759"/>
              <a:gd name="f29" fmla="*/ f2 1 f27"/>
              <a:gd name="f30" fmla="*/ f3 1 f27"/>
              <a:gd name="f31" fmla="*/ f2 1 f28"/>
              <a:gd name="f32" fmla="*/ f4 1 f28"/>
              <a:gd name="f33" fmla="*/ f29 f23 1"/>
              <a:gd name="f34" fmla="*/ f30 f23 1"/>
              <a:gd name="f35" fmla="*/ f32 f24 1"/>
              <a:gd name="f36" fmla="*/ f31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3" t="f36" r="f34" b="f35"/>
            <a:pathLst>
              <a:path w="761365" h="238759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1" y="f15"/>
                </a:lnTo>
                <a:lnTo>
                  <a:pt x="f9" y="f16"/>
                </a:lnTo>
                <a:lnTo>
                  <a:pt x="f7" y="f17"/>
                </a:lnTo>
                <a:lnTo>
                  <a:pt x="f6" y="f18"/>
                </a:lnTo>
                <a:lnTo>
                  <a:pt x="f5" y="f18"/>
                </a:lnTo>
                <a:lnTo>
                  <a:pt x="f19" y="f17"/>
                </a:lnTo>
                <a:lnTo>
                  <a:pt x="f20" y="f16"/>
                </a:lnTo>
                <a:lnTo>
                  <a:pt x="f21" y="f15"/>
                </a:lnTo>
                <a:lnTo>
                  <a:pt x="f22" y="f14"/>
                </a:lnTo>
                <a:lnTo>
                  <a:pt x="f22" y="f13"/>
                </a:lnTo>
                <a:lnTo>
                  <a:pt x="f21" y="f12"/>
                </a:lnTo>
                <a:lnTo>
                  <a:pt x="f20" y="f10"/>
                </a:lnTo>
                <a:lnTo>
                  <a:pt x="f19" y="f8"/>
                </a:lnTo>
                <a:lnTo>
                  <a:pt x="f5" y="f2"/>
                </a:lnTo>
                <a:close/>
              </a:path>
            </a:pathLst>
          </a:custGeom>
          <a:solidFill>
            <a:srgbClr val="0099D8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Image 20">
            <a:extLst>
              <a:ext uri="{FF2B5EF4-FFF2-40B4-BE49-F238E27FC236}">
                <a16:creationId xmlns:a16="http://schemas.microsoft.com/office/drawing/2014/main" id="{8EF4F94E-8794-24C1-4476-38A3564F058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8637" y="3396959"/>
            <a:ext cx="5181840" cy="29591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bject 16">
            <a:extLst>
              <a:ext uri="{FF2B5EF4-FFF2-40B4-BE49-F238E27FC236}">
                <a16:creationId xmlns:a16="http://schemas.microsoft.com/office/drawing/2014/main" id="{035E115C-03E5-E39E-21C2-69898886B87F}"/>
              </a:ext>
            </a:extLst>
          </p:cNvPr>
          <p:cNvSpPr/>
          <p:nvPr/>
        </p:nvSpPr>
        <p:spPr>
          <a:xfrm>
            <a:off x="7913519" y="4077721"/>
            <a:ext cx="356" cy="1792800"/>
          </a:xfrm>
          <a:custGeom>
            <a:avLst/>
            <a:gdLst>
              <a:gd name="f0" fmla="val 360"/>
              <a:gd name="f1" fmla="val w"/>
              <a:gd name="f2" fmla="val h"/>
              <a:gd name="f3" fmla="val 0"/>
              <a:gd name="f4" fmla="val 1793239"/>
              <a:gd name="f5" fmla="val 1792808"/>
              <a:gd name="f6" fmla="*/ f1 1 360"/>
              <a:gd name="f7" fmla="*/ f2 1 1793239"/>
              <a:gd name="f8" fmla="+- f4 0 f3"/>
              <a:gd name="f9" fmla="+- f0 0 f3"/>
              <a:gd name="f10" fmla="*/ f9 1 360"/>
              <a:gd name="f11" fmla="*/ f8 1 1793239"/>
              <a:gd name="f12" fmla="*/ f3 1 f10"/>
              <a:gd name="f13" fmla="*/ f0 1 f10"/>
              <a:gd name="f14" fmla="*/ f3 1 f11"/>
              <a:gd name="f15" fmla="*/ f4 1 f11"/>
              <a:gd name="f16" fmla="*/ f12 f6 1"/>
              <a:gd name="f17" fmla="*/ f13 f6 1"/>
              <a:gd name="f18" fmla="*/ f15 f7 1"/>
              <a:gd name="f19" fmla="*/ f14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360" h="1793239">
                <a:moveTo>
                  <a:pt x="f3" y="f3"/>
                </a:moveTo>
                <a:lnTo>
                  <a:pt x="f3" y="f5"/>
                </a:lnTo>
              </a:path>
            </a:pathLst>
          </a:custGeom>
          <a:noFill/>
          <a:ln w="15480" cap="flat">
            <a:solidFill>
              <a:srgbClr val="002240"/>
            </a:solidFill>
            <a:prstDash val="solid"/>
            <a:miter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2EABE-5F6A-38C0-0C44-0E9A88EFCF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35" y="572039"/>
            <a:ext cx="15612840" cy="1628281"/>
          </a:xfrm>
        </p:spPr>
        <p:txBody>
          <a:bodyPr anchorCtr="1"/>
          <a:lstStyle/>
          <a:p>
            <a:pPr lvl="0" algn="ctr"/>
            <a:r>
              <a:rPr lang="fr-FR">
                <a:latin typeface="Arial" pitchFamily="34"/>
                <a:cs typeface="Arial" pitchFamily="34"/>
              </a:rPr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D68E72-79FA-B9E9-73D9-2C56304EBA4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7235" y="2437196"/>
            <a:ext cx="15612840" cy="6436799"/>
          </a:xfrm>
        </p:spPr>
        <p:txBody>
          <a:bodyPr/>
          <a:lstStyle/>
          <a:p>
            <a:pPr lvl="0" hangingPunct="1"/>
            <a:endParaRPr lang="fr-FR" sz="3600">
              <a:latin typeface="Arial" pitchFamily="34"/>
              <a:cs typeface="Arial" pitchFamily="34"/>
            </a:endParaRPr>
          </a:p>
          <a:p>
            <a:pPr lvl="0" hangingPunct="1"/>
            <a:endParaRPr lang="fr-FR" sz="36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>
                <a:latin typeface="Arial" pitchFamily="34"/>
                <a:cs typeface="Arial" pitchFamily="34"/>
              </a:rPr>
              <a:t>Enquête en 2017 dans le service , qui a révélé que moins de 5% des patients d’hématologie avaient recours aux SOS du CHB.</a:t>
            </a: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endParaRPr lang="fr-FR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endParaRPr lang="fr-FR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>
                <a:latin typeface="Arial" pitchFamily="34"/>
                <a:cs typeface="Arial" pitchFamily="34"/>
              </a:rPr>
              <a:t>Choix de la population étudiée a été une démarche arbitraire personnelle. (guéris du MM mais avec des séquelles++)</a:t>
            </a:r>
          </a:p>
          <a:p>
            <a:pPr lvl="0" hangingPunct="1"/>
            <a:endParaRPr lang="fr-FR" sz="2000">
              <a:latin typeface="Arial" pitchFamily="34"/>
              <a:cs typeface="Arial" pitchFamily="3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501122A-9400-BA0E-3876-1D6B6540CC44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A29134B-C15B-4CFB-B43A-F800BADCCD80}" type="slidenum">
              <a:t>10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9C37EEE8-5709-3AED-4892-6D1D4ABA504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8564" y="152284"/>
            <a:ext cx="3265916" cy="186515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2F884B-FBA1-AAB8-7A80-8DB4CC3621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br>
              <a:rPr lang="fr-FR">
                <a:latin typeface="Arial" pitchFamily="34"/>
                <a:cs typeface="Arial" pitchFamily="34"/>
              </a:rPr>
            </a:br>
            <a:r>
              <a:rPr lang="fr-FR">
                <a:latin typeface="Arial" pitchFamily="34"/>
                <a:cs typeface="Arial" pitchFamily="34"/>
              </a:rPr>
              <a:t>Objectif principal de l’étude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036A56-F7B4-27CD-2B1F-CCD7119B48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49524" y="3817080"/>
            <a:ext cx="14938918" cy="5936394"/>
          </a:xfrm>
        </p:spPr>
        <p:txBody>
          <a:bodyPr/>
          <a:lstStyle/>
          <a:p>
            <a:pPr lvl="0" algn="ctr" hangingPunct="1"/>
            <a:r>
              <a:rPr lang="fr-FR">
                <a:latin typeface="Arial" pitchFamily="34"/>
                <a:cs typeface="Arial" pitchFamily="34"/>
              </a:rPr>
              <a:t>Comparer l’évolution de la qualité de vie des nouveaux patients ambulatoires</a:t>
            </a:r>
          </a:p>
          <a:p>
            <a:pPr lvl="0" algn="ctr" hangingPunct="1"/>
            <a:r>
              <a:rPr lang="fr-FR">
                <a:latin typeface="Arial" pitchFamily="34"/>
                <a:cs typeface="Arial" pitchFamily="34"/>
              </a:rPr>
              <a:t> atteints de myélome multiple non éligibles à l’autogreffe, à 6 mois de l’inclusion</a:t>
            </a:r>
          </a:p>
          <a:p>
            <a:pPr lvl="0" algn="ctr" hangingPunct="1"/>
            <a:r>
              <a:rPr lang="fr-FR">
                <a:latin typeface="Arial" pitchFamily="34"/>
                <a:cs typeface="Arial" pitchFamily="34"/>
              </a:rPr>
              <a:t>en fonction de la prise en charge précoce en soins de support (groupe</a:t>
            </a:r>
          </a:p>
          <a:p>
            <a:pPr lvl="0" algn="ctr" hangingPunct="1"/>
            <a:r>
              <a:rPr lang="fr-FR">
                <a:latin typeface="Arial" pitchFamily="34"/>
                <a:cs typeface="Arial" pitchFamily="34"/>
              </a:rPr>
              <a:t>expérimental) versus une prise en charge différée, à partir de 6 mois (groupe</a:t>
            </a:r>
          </a:p>
          <a:p>
            <a:pPr lvl="0" algn="ctr" hangingPunct="1"/>
            <a:r>
              <a:rPr lang="fr-FR">
                <a:latin typeface="Arial" pitchFamily="34"/>
                <a:cs typeface="Arial" pitchFamily="34"/>
              </a:rPr>
              <a:t>standard)</a:t>
            </a:r>
          </a:p>
          <a:p>
            <a:pPr lvl="0" hangingPunct="1"/>
            <a:endParaRPr lang="fr-FR" sz="2000">
              <a:latin typeface="Poppins" pitchFamily="1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27C079-A5F4-A77C-E189-E5B331F9B443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424B1F3-B04A-4841-B245-F9397754D631}" type="slidenum">
              <a:t>11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3A78A47C-93D0-8D3A-AF62-35D2C521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CAE5B-65BA-8E08-A4EA-CD38F17F69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br>
              <a:rPr lang="fr-FR">
                <a:latin typeface="Arial" pitchFamily="34"/>
                <a:cs typeface="Arial" pitchFamily="34"/>
              </a:rPr>
            </a:br>
            <a:r>
              <a:rPr lang="fr-FR">
                <a:latin typeface="Arial" pitchFamily="34"/>
                <a:cs typeface="Arial" pitchFamily="34"/>
              </a:rPr>
              <a:t>Objectifs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76CA72-0199-35FE-E9FE-178644BA21C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7235" y="2282040"/>
            <a:ext cx="15787801" cy="6870957"/>
          </a:xfrm>
        </p:spPr>
        <p:txBody>
          <a:bodyPr/>
          <a:lstStyle/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Décrire des caractéristiques cliniques des patients à Baseline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Comparer la qualité de vie des patients à Baseline, à 3 mois, à 6 mois et à 9 mois dans les deux groupes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Evaluer de façon qualitative la qualité de vie à 6 mois des patients dans les deux groupes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Comparer l’évolution de l’autonomie des patients entre Baseline et 6 mois entre les deux groupes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Comparer l’évolution du niveau de dépendance des patients entre Baseline et 6 mois entre les deux groupes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Décrire des consommations de soins de support en fonction des caractéristiques cliniques et démographiques des patients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Évaluer la survie sans progression à 1 an</a:t>
            </a:r>
          </a:p>
          <a:p>
            <a:pPr marL="457200" lvl="0" indent="-457200" hangingPunct="1">
              <a:lnSpc>
                <a:spcPct val="120000"/>
              </a:lnSpc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800">
                <a:latin typeface="Arial" pitchFamily="34"/>
                <a:cs typeface="Arial" pitchFamily="34"/>
              </a:rPr>
              <a:t> </a:t>
            </a:r>
            <a:r>
              <a:rPr lang="en-US" sz="2800">
                <a:latin typeface="Arial" pitchFamily="34"/>
                <a:cs typeface="Arial" pitchFamily="34"/>
              </a:rPr>
              <a:t>Evaluer la survie globale à 1 an</a:t>
            </a:r>
          </a:p>
          <a:p>
            <a:pPr lvl="0" hangingPunct="1"/>
            <a:endParaRPr lang="fr-FR" sz="2000">
              <a:latin typeface="Poppins" pitchFamily="1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0C8E5F-903D-A99F-5F45-9F105B609014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52BBB77-9D50-4554-8396-6BA9BDF8B5D9}" type="slidenum">
              <a:t>12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060016F7-14AE-75DF-A09B-A45A89BAAE2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514956" cy="143640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6C68BC-E2AD-84FF-6E0B-42AA455DAA6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>
                <a:solidFill>
                  <a:srgbClr val="000000"/>
                </a:solidFill>
                <a:latin typeface="Arial" pitchFamily="34"/>
                <a:cs typeface="Arial" pitchFamily="34"/>
              </a:rPr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8F998-F109-C939-6F00-80F34A5C9F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05677" y="2512442"/>
            <a:ext cx="15735598" cy="6870957"/>
          </a:xfrm>
        </p:spPr>
        <p:txBody>
          <a:bodyPr/>
          <a:lstStyle/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Etude pilote monocentrique, prospective, randomisée, en ouvert :</a:t>
            </a:r>
          </a:p>
          <a:p>
            <a:pPr lvl="5">
              <a:buSzPct val="100000"/>
              <a:buFont typeface="Wingdings" pitchFamily="2"/>
              <a:buChar char="§"/>
            </a:pP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fr-FR" sz="2400" b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Bras standard : </a:t>
            </a: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évaluation des besoins en soins de support à 6 mois post inclusion</a:t>
            </a:r>
          </a:p>
          <a:p>
            <a:pPr lvl="5">
              <a:buSzPct val="100000"/>
              <a:buFont typeface="Wingdings" pitchFamily="2"/>
              <a:buChar char="§"/>
            </a:pPr>
            <a:endParaRPr lang="fr-FR" sz="240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lvl="5">
              <a:buSzPct val="100000"/>
              <a:buFont typeface="Wingdings" pitchFamily="2"/>
              <a:buChar char="§"/>
            </a:pP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</a:t>
            </a:r>
            <a:r>
              <a:rPr lang="fr-FR" sz="2400" b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Bras expérimental : </a:t>
            </a: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évaluation des besoins en soins de support à l’inclusion, à 3, 6 et 9 mois post inclusion</a:t>
            </a:r>
          </a:p>
          <a:p>
            <a:pPr lvl="5">
              <a:buSzPct val="100000"/>
              <a:buFont typeface="Wingdings" pitchFamily="2"/>
              <a:buChar char="§"/>
            </a:pPr>
            <a:endParaRPr lang="fr-FR" sz="2400">
              <a:solidFill>
                <a:srgbClr val="000000"/>
              </a:solidFill>
              <a:latin typeface="Arial" pitchFamily="34"/>
              <a:ea typeface="Microsoft YaHei" pitchFamily="2"/>
              <a:cs typeface="Arial" pitchFamily="34"/>
            </a:endParaRPr>
          </a:p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Stratification : âge et atteinte osseuse fracturaire symptomatique</a:t>
            </a:r>
          </a:p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Nombre de patients attendus : 50 patients</a:t>
            </a:r>
          </a:p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endParaRPr lang="fr-FR" sz="2400">
              <a:solidFill>
                <a:srgbClr val="FF0000"/>
              </a:solidFill>
              <a:latin typeface="Arial" pitchFamily="34"/>
              <a:cs typeface="Arial" pitchFamily="34"/>
            </a:endParaRPr>
          </a:p>
          <a:p>
            <a:pPr marL="457200" lvl="0" indent="-457200" hangingPunct="1">
              <a:buClr>
                <a:srgbClr val="A5A5A5"/>
              </a:buClr>
              <a:buSzPct val="100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Durée de l’étude:</a:t>
            </a:r>
          </a:p>
          <a:p>
            <a:pPr lvl="5">
              <a:buSzPct val="100000"/>
              <a:buFont typeface="Wingdings" pitchFamily="2"/>
              <a:buChar char="§"/>
            </a:pPr>
            <a:r>
              <a:rPr lang="fr-FR" sz="2400" b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Inclusion</a:t>
            </a: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= 24 mois</a:t>
            </a:r>
          </a:p>
          <a:p>
            <a:pPr lvl="5">
              <a:buSzPct val="100000"/>
              <a:buFont typeface="Wingdings" pitchFamily="2"/>
              <a:buChar char="§"/>
            </a:pPr>
            <a:r>
              <a:rPr lang="fr-FR" sz="2400" b="1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Suivi patient</a:t>
            </a:r>
            <a:r>
              <a:rPr lang="fr-FR" sz="2400">
                <a:solidFill>
                  <a:srgbClr val="000000"/>
                </a:solidFill>
                <a:latin typeface="Arial" pitchFamily="34"/>
                <a:ea typeface="Microsoft YaHei" pitchFamily="2"/>
                <a:cs typeface="Arial" pitchFamily="34"/>
              </a:rPr>
              <a:t> = 12 mois</a:t>
            </a:r>
          </a:p>
          <a:p>
            <a:pPr lvl="0" hangingPunct="1"/>
            <a:endParaRPr lang="fr-FR" sz="2800">
              <a:latin typeface="Arial" pitchFamily="34"/>
              <a:cs typeface="Arial" pitchFamily="34"/>
            </a:endParaRPr>
          </a:p>
          <a:p>
            <a:pPr lvl="0" hangingPunct="1"/>
            <a:endParaRPr lang="fr-FR" sz="2800">
              <a:latin typeface="Arial" pitchFamily="34"/>
              <a:cs typeface="Arial" pitchFamily="34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48806D-D0B2-0DCD-A63D-683B66ECFC77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B79AF1B-7406-457A-9648-10AEDCEFBB20}" type="slidenum">
              <a:t>13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7E021B06-F458-182E-6C38-73198C02C1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06EC1-819B-DD37-CFC4-246699735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35" y="436680"/>
            <a:ext cx="15612840" cy="1628281"/>
          </a:xfrm>
        </p:spPr>
        <p:txBody>
          <a:bodyPr anchorCtr="1"/>
          <a:lstStyle/>
          <a:p>
            <a:pPr lvl="0" algn="ctr"/>
            <a:r>
              <a:rPr lang="fr-FR">
                <a:latin typeface="Arial" pitchFamily="34"/>
                <a:cs typeface="Arial" pitchFamily="34"/>
              </a:rPr>
              <a:t>Critères d’inclusion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8D55D2-525F-E23C-A61D-3D1C03AD6D2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7235" y="3071862"/>
            <a:ext cx="15573960" cy="6305044"/>
          </a:xfrm>
        </p:spPr>
        <p:txBody>
          <a:bodyPr/>
          <a:lstStyle/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Patient âgé de plus de 18 ans;</a:t>
            </a:r>
          </a:p>
          <a:p>
            <a:pPr marL="342900" lvl="0" indent="-3429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 Consentement éclairé signé;</a:t>
            </a:r>
          </a:p>
          <a:p>
            <a:pPr marL="342900" lvl="0" indent="-3429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 Patient récemment diagnostiqué avec un myélome multiple non éligible à l’autogreffe, avant le début de sa prise en charge en hôpital de jour ;</a:t>
            </a:r>
          </a:p>
          <a:p>
            <a:pPr marL="342900" lvl="0" indent="-3429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 Patient venant régulièrement au CHB dans le cadre de sa pathologie ;  </a:t>
            </a:r>
          </a:p>
          <a:p>
            <a:pPr marL="342900" lvl="0" indent="-3429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en-US" sz="2400">
                <a:latin typeface="Arial" pitchFamily="34"/>
                <a:cs typeface="Arial" pitchFamily="34"/>
              </a:rPr>
              <a:t> Affilié ou bénéficiaire d'un régime de protection sociale</a:t>
            </a:r>
          </a:p>
          <a:p>
            <a:pPr lvl="0" hangingPunct="1"/>
            <a:endParaRPr lang="fr-FR" sz="2400">
              <a:latin typeface="Arial" pitchFamily="34"/>
              <a:cs typeface="Arial" pitchFamily="34"/>
            </a:endParaRPr>
          </a:p>
          <a:p>
            <a:pPr lvl="0" hangingPunct="1"/>
            <a:endParaRPr lang="fr-FR" sz="2000">
              <a:latin typeface="Poppins" pitchFamily="1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45951F-9FFF-20A4-61A1-1E0E35822A20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89884A6-722B-4F10-A434-917EE3831267}" type="slidenum">
              <a:t>14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C03E5E27-0A5B-AF14-C6FC-5A167FA760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D0FB93-FD5F-578E-FAEE-30CEEAE596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235" y="653759"/>
            <a:ext cx="15612840" cy="1628281"/>
          </a:xfrm>
        </p:spPr>
        <p:txBody>
          <a:bodyPr anchorCtr="1"/>
          <a:lstStyle/>
          <a:p>
            <a:pPr lvl="0" algn="ctr"/>
            <a:r>
              <a:rPr lang="fr-FR">
                <a:solidFill>
                  <a:srgbClr val="000000"/>
                </a:solidFill>
                <a:latin typeface="Arial" pitchFamily="34"/>
                <a:cs typeface="Arial" pitchFamily="34"/>
              </a:rPr>
              <a:t>Critères de non-inclusion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78F9C6-68FB-9636-27B6-720CA9FD57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7036" y="3316803"/>
            <a:ext cx="15612840" cy="6436799"/>
          </a:xfrm>
        </p:spPr>
        <p:txBody>
          <a:bodyPr/>
          <a:lstStyle/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Patient pris en charge dans le cadre de l’urgence pour le myélome avec besoin immédiat et absolu d’être pris en charge en soins de support juste après le diagnostic </a:t>
            </a: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fr-FR" sz="2400">
                <a:latin typeface="Arial" pitchFamily="34"/>
                <a:cs typeface="Arial" pitchFamily="34"/>
              </a:rPr>
              <a:t> Patient privé de liberté par une décision administrative ou judiciaire ou patient placé sous sauvegarde de justice, sous tutelle ou curatelle </a:t>
            </a: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 hangingPunct="1">
              <a:buSzPct val="100000"/>
              <a:buFont typeface="Arial" pitchFamily="34"/>
              <a:buChar char="•"/>
            </a:pPr>
            <a:r>
              <a:rPr lang="en-US" sz="2400">
                <a:latin typeface="Arial" pitchFamily="34"/>
                <a:cs typeface="Arial" pitchFamily="34"/>
              </a:rPr>
              <a:t> Antécédent de maladie ou anomalie psychologique ou sensorielle susceptible d’empêcher le sujet de bien comprendre les conditions requises pour sa participation</a:t>
            </a:r>
          </a:p>
          <a:p>
            <a:pPr marL="343082" lvl="0" indent="-343082" hangingPunct="1">
              <a:buSzPct val="100000"/>
              <a:buFont typeface="Wingdings" pitchFamily="2"/>
              <a:buChar char="§"/>
            </a:pPr>
            <a:endParaRPr lang="fr-FR" sz="2000">
              <a:latin typeface="Poppins" pitchFamily="1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D58E1B-DD7B-2B7E-6C76-0F604EAFA3CE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4C6DC69-9DB0-47AB-98A4-A8D34F0BEF68}" type="slidenum">
              <a:t>15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22E8E41C-9312-3C4E-8937-E70C4776930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0A38F-5D4F-FC52-AF35-A8A8558ED7B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>
                <a:latin typeface="Arial" pitchFamily="34"/>
                <a:cs typeface="Arial" pitchFamily="34"/>
              </a:rPr>
              <a:t>Déroulement de l’étude</a:t>
            </a:r>
          </a:p>
        </p:txBody>
      </p:sp>
      <p:sp>
        <p:nvSpPr>
          <p:cNvPr id="3" name="Espace réservé du numéro de diapositive 3">
            <a:extLst>
              <a:ext uri="{FF2B5EF4-FFF2-40B4-BE49-F238E27FC236}">
                <a16:creationId xmlns:a16="http://schemas.microsoft.com/office/drawing/2014/main" id="{FCC31113-659E-662A-4C54-C779F712634B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0F6903-B318-4342-A926-10F993D84EF9}" type="slidenum">
              <a:t>16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4" name="Image 7">
            <a:extLst>
              <a:ext uri="{FF2B5EF4-FFF2-40B4-BE49-F238E27FC236}">
                <a16:creationId xmlns:a16="http://schemas.microsoft.com/office/drawing/2014/main" id="{412C36E2-7D2F-A2B8-D9E4-120E0DB9C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14999" y="2367363"/>
            <a:ext cx="13296601" cy="6435720"/>
          </a:xfrm>
        </p:spPr>
      </p:pic>
      <p:pic>
        <p:nvPicPr>
          <p:cNvPr id="5" name="Image 20">
            <a:extLst>
              <a:ext uri="{FF2B5EF4-FFF2-40B4-BE49-F238E27FC236}">
                <a16:creationId xmlns:a16="http://schemas.microsoft.com/office/drawing/2014/main" id="{1C253C05-1215-4D73-7842-F2C01BC56F8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FC921-8367-54E5-F5B9-BEA225AFCB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 algn="ctr"/>
            <a:r>
              <a:rPr lang="fr-FR">
                <a:latin typeface="Arial" pitchFamily="34"/>
                <a:cs typeface="Arial" pitchFamily="34"/>
              </a:rPr>
              <a:t>En 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7B6F23-E18A-249A-FC29-2F266C586F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67235" y="2716197"/>
            <a:ext cx="15612840" cy="6436799"/>
          </a:xfrm>
        </p:spPr>
        <p:txBody>
          <a:bodyPr/>
          <a:lstStyle/>
          <a:p>
            <a:pPr marL="342900" lvl="0" indent="-342900" hangingPunct="1">
              <a:buSzPct val="45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Acculturation à la recherche clinique en éveil</a:t>
            </a:r>
          </a:p>
          <a:p>
            <a:pPr marL="342900" lvl="0" indent="-342900" hangingPunct="1">
              <a:buSzPct val="45000"/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342900" lvl="0" indent="-342900" hangingPunct="1">
              <a:buSzPct val="45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Implication des soignants ( notre force) mais pas de temps dédié à la recherche paramédicale( nos limites)</a:t>
            </a:r>
          </a:p>
          <a:p>
            <a:pPr marL="342900" lvl="0" indent="-342900" hangingPunct="1">
              <a:buSzPct val="45000"/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342900" lvl="0" indent="-342900" hangingPunct="1">
              <a:buSzPct val="45000"/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Des idées qui émanent du terrain mais pas de « structuration »</a:t>
            </a:r>
          </a:p>
          <a:p>
            <a:pPr lvl="0" hangingPunct="1">
              <a:buSzPct val="45000"/>
              <a:buFont typeface="StarSymbol"/>
              <a:buChar char="●"/>
            </a:pPr>
            <a:endParaRPr lang="fr-FR" sz="2400">
              <a:latin typeface="Arial" pitchFamily="34"/>
              <a:cs typeface="Arial" pitchFamily="34"/>
            </a:endParaRPr>
          </a:p>
          <a:p>
            <a:pPr lvl="0" algn="r" hangingPunct="1"/>
            <a:endParaRPr lang="fr-FR" sz="2600">
              <a:latin typeface="Arial" pitchFamily="34"/>
              <a:cs typeface="Arial" pitchFamily="34"/>
            </a:endParaRPr>
          </a:p>
          <a:p>
            <a:pPr lvl="0" algn="r" hangingPunct="1"/>
            <a:endParaRPr lang="fr-FR" sz="2600">
              <a:latin typeface="Arial" pitchFamily="34"/>
              <a:cs typeface="Arial" pitchFamily="34"/>
            </a:endParaRPr>
          </a:p>
          <a:p>
            <a:pPr lvl="0" algn="r" hangingPunct="1"/>
            <a:r>
              <a:rPr lang="fr-FR" sz="2600">
                <a:latin typeface="Arial" pitchFamily="34"/>
                <a:cs typeface="Arial" pitchFamily="34"/>
              </a:rPr>
              <a:t>On avance……..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5D56C01-2204-75C6-0DFD-1D66BD660F95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0D9B121-B2EE-447F-A1D0-CA6F80F40A7C}" type="slidenum">
              <a:t>17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199003FE-42BB-7DF8-D8F6-52DFC017E3D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3">
            <a:extLst>
              <a:ext uri="{FF2B5EF4-FFF2-40B4-BE49-F238E27FC236}">
                <a16:creationId xmlns:a16="http://schemas.microsoft.com/office/drawing/2014/main" id="{44C7F611-F8DD-2DB2-A92B-8E740D5445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7317" y="1230124"/>
            <a:ext cx="14962318" cy="4056122"/>
          </a:xfrm>
        </p:spPr>
        <p:txBody>
          <a:bodyPr/>
          <a:lstStyle/>
          <a:p>
            <a:pPr lvl="0"/>
            <a:r>
              <a:rPr lang="fr-FR" sz="4400">
                <a:latin typeface="Arial" pitchFamily="34"/>
                <a:cs typeface="Arial" pitchFamily="34"/>
              </a:rPr>
              <a:t>Des questions?</a:t>
            </a:r>
          </a:p>
        </p:txBody>
      </p:sp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8835BDD-D505-48FA-FCB5-D77FF4BDBF13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/>
            <a:endParaRPr lang="fr-FR" sz="3600" b="1">
              <a:latin typeface="Arial" pitchFamily="34"/>
              <a:cs typeface="Arial" pitchFamily="34"/>
            </a:endParaRPr>
          </a:p>
          <a:p>
            <a:pPr lvl="0" algn="r"/>
            <a:r>
              <a:rPr lang="fr-FR" sz="3600" b="1">
                <a:latin typeface="Arial" pitchFamily="34"/>
                <a:cs typeface="Arial" pitchFamily="34"/>
              </a:rPr>
              <a:t>Merci pour votre attention!</a:t>
            </a: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3B3726DB-1327-61D7-BF70-60FCAC6C6DB8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B406CC-810A-4D33-9480-7DC80CB83FC8}" type="slidenum">
              <a:t>18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B1C9E4EB-07B4-B309-3944-B943FDE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F20DB46-EF8F-2FCB-3A8A-164A9517B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9477" y="1658520"/>
            <a:ext cx="4248357" cy="42483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F8635-4A5A-6242-78ED-5A1ECF282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6796" y="711723"/>
            <a:ext cx="8578077" cy="1026359"/>
          </a:xfrm>
        </p:spPr>
        <p:txBody>
          <a:bodyPr/>
          <a:lstStyle/>
          <a:p>
            <a:pPr lvl="0"/>
            <a:r>
              <a:rPr lang="fr-FR" sz="3420"/>
              <a:t>Publications en recherche médicale et paramédicale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7FF64C-4C46-2667-8BA2-FCA40B8B3A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05597" y="3765599"/>
            <a:ext cx="6440759" cy="2133715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B34953E-B784-C660-2B47-3CEF4B83B2EE}"/>
              </a:ext>
            </a:extLst>
          </p:cNvPr>
          <p:cNvSpPr txBox="1"/>
          <p:nvPr/>
        </p:nvSpPr>
        <p:spPr>
          <a:xfrm>
            <a:off x="16421398" y="9040316"/>
            <a:ext cx="661321" cy="5191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ctr" anchorCtr="0" compatLnSpc="0">
            <a:noAutofit/>
          </a:bodyPr>
          <a:lstStyle/>
          <a:p>
            <a:pPr marL="38157" marR="0" lvl="0" indent="0" algn="r" defTabSz="914400" rtl="0" fontAlgn="auto" hangingPunct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5B21C5-E616-4E98-961E-7EAFF4525D94}" type="slidenum">
              <a:t>2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D1EB931-9193-D9E6-ADD8-D5094EE9D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604" y="2171882"/>
            <a:ext cx="7766639" cy="6436799"/>
          </a:xfrm>
        </p:spPr>
        <p:txBody>
          <a:bodyPr/>
          <a:lstStyle/>
          <a:p>
            <a:pPr lvl="0"/>
            <a:r>
              <a:rPr lang="fr-FR" sz="2850">
                <a:solidFill>
                  <a:srgbClr val="0070C0"/>
                </a:solidFill>
              </a:rPr>
              <a:t>Recherche Médicale</a:t>
            </a:r>
          </a:p>
          <a:p>
            <a:pPr marL="487795" lvl="0" indent="-487795">
              <a:buSzPct val="100000"/>
              <a:buFont typeface="Arial" pitchFamily="34"/>
              <a:buChar char="•"/>
            </a:pPr>
            <a:r>
              <a:rPr lang="fr-FR" sz="2850"/>
              <a:t>La France occupe le 7</a:t>
            </a:r>
            <a:r>
              <a:rPr lang="fr-FR" sz="2850" baseline="30000"/>
              <a:t>ème</a:t>
            </a:r>
            <a:r>
              <a:rPr lang="fr-FR" sz="2850"/>
              <a:t> rang mondial</a:t>
            </a:r>
          </a:p>
          <a:p>
            <a:pPr marL="1000079" lvl="1" indent="-487795">
              <a:buFont typeface="Arial" pitchFamily="34"/>
              <a:buChar char="•"/>
            </a:pPr>
            <a:r>
              <a:rPr lang="fr-FR" sz="2850">
                <a:solidFill>
                  <a:srgbClr val="898989"/>
                </a:solidFill>
              </a:rPr>
              <a:t>5% des contributions mondiales</a:t>
            </a:r>
          </a:p>
          <a:p>
            <a:pPr marL="487795" lvl="0" indent="-487795">
              <a:buSzPct val="100000"/>
              <a:buFont typeface="Arial" pitchFamily="34"/>
              <a:buChar char="•"/>
            </a:pPr>
            <a:endParaRPr lang="fr-FR" sz="2850"/>
          </a:p>
          <a:p>
            <a:pPr lvl="0"/>
            <a:r>
              <a:rPr lang="fr-FR" sz="2850">
                <a:solidFill>
                  <a:srgbClr val="0070C0"/>
                </a:solidFill>
              </a:rPr>
              <a:t>Recherche Paramédicale</a:t>
            </a:r>
          </a:p>
          <a:p>
            <a:pPr marL="487795" lvl="0" indent="-487795">
              <a:buSzPct val="100000"/>
              <a:buFont typeface="Arial" pitchFamily="34"/>
              <a:buChar char="•"/>
            </a:pPr>
            <a:r>
              <a:rPr lang="fr-FR" sz="2850"/>
              <a:t>La France occupe le 25</a:t>
            </a:r>
            <a:r>
              <a:rPr lang="fr-FR" sz="2850" baseline="30000"/>
              <a:t>ème</a:t>
            </a:r>
            <a:r>
              <a:rPr lang="fr-FR" sz="2850"/>
              <a:t> rang mondial</a:t>
            </a:r>
          </a:p>
          <a:p>
            <a:pPr marL="1000079" lvl="1" indent="-487795">
              <a:buFont typeface="Arial" pitchFamily="34"/>
              <a:buChar char="•"/>
            </a:pPr>
            <a:r>
              <a:rPr lang="fr-FR" sz="2850">
                <a:solidFill>
                  <a:srgbClr val="898989"/>
                </a:solidFill>
              </a:rPr>
              <a:t>0.7% des contributions mondiales</a:t>
            </a:r>
          </a:p>
        </p:txBody>
      </p:sp>
      <p:pic>
        <p:nvPicPr>
          <p:cNvPr id="6" name="Image 8">
            <a:extLst>
              <a:ext uri="{FF2B5EF4-FFF2-40B4-BE49-F238E27FC236}">
                <a16:creationId xmlns:a16="http://schemas.microsoft.com/office/drawing/2014/main" id="{FAB44B07-DF14-229E-EAF6-E7EE9B77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202" y="2600635"/>
            <a:ext cx="10292038" cy="439380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Image 9">
            <a:extLst>
              <a:ext uri="{FF2B5EF4-FFF2-40B4-BE49-F238E27FC236}">
                <a16:creationId xmlns:a16="http://schemas.microsoft.com/office/drawing/2014/main" id="{31608FD6-3E31-6F98-A1BF-76192C055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157" y="6417716"/>
            <a:ext cx="5267163" cy="304307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Rectangle 10">
            <a:extLst>
              <a:ext uri="{FF2B5EF4-FFF2-40B4-BE49-F238E27FC236}">
                <a16:creationId xmlns:a16="http://schemas.microsoft.com/office/drawing/2014/main" id="{B3857BC9-277B-7646-9BBA-24F348F41CE4}"/>
              </a:ext>
            </a:extLst>
          </p:cNvPr>
          <p:cNvSpPr/>
          <p:nvPr/>
        </p:nvSpPr>
        <p:spPr>
          <a:xfrm>
            <a:off x="8577721" y="7740002"/>
            <a:ext cx="6535802" cy="39492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990" b="0" i="0" u="none" strike="noStrike" kern="1200" cap="none" spc="0" baseline="0">
                <a:solidFill>
                  <a:srgbClr val="000000"/>
                </a:solidFill>
                <a:uFillTx/>
                <a:latin typeface="Calibri" pitchFamily="18"/>
                <a:ea typeface="Microsoft YaHei" pitchFamily="2"/>
                <a:cs typeface="Arial" pitchFamily="2"/>
              </a:rPr>
              <a:t>Source : présentations F-CRIN – S.Guillouët – Mars 2020, Paris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>
            <a:extLst>
              <a:ext uri="{FF2B5EF4-FFF2-40B4-BE49-F238E27FC236}">
                <a16:creationId xmlns:a16="http://schemas.microsoft.com/office/drawing/2014/main" id="{CB0B6F11-4A9D-0E39-5CA6-FA1193186666}"/>
              </a:ext>
            </a:extLst>
          </p:cNvPr>
          <p:cNvSpPr txBox="1"/>
          <p:nvPr/>
        </p:nvSpPr>
        <p:spPr>
          <a:xfrm>
            <a:off x="16378559" y="9028081"/>
            <a:ext cx="293760" cy="4611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r" defTabSz="914400" rtl="0" fontAlgn="auto" hangingPunct="0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9D5E11F-DDA2-4435-B01D-254F3598AB96}" type="slidenum">
              <a:t>3</a:t>
            </a:fld>
            <a:endParaRPr lang="fr-FR" sz="1500" b="1" i="0" u="none" strike="noStrike" kern="1200" cap="none" spc="0" baseline="0">
              <a:solidFill>
                <a:srgbClr val="00224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1799B9D2-900C-78B5-1B9B-02392BE28D17}"/>
              </a:ext>
            </a:extLst>
          </p:cNvPr>
          <p:cNvSpPr/>
          <p:nvPr/>
        </p:nvSpPr>
        <p:spPr>
          <a:xfrm>
            <a:off x="0" y="0"/>
            <a:ext cx="17347676" cy="15739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002240"/>
          </a:solidFill>
          <a:ln cap="flat">
            <a:noFill/>
            <a:prstDash val="solid"/>
          </a:ln>
        </p:spPr>
        <p:txBody>
          <a:bodyPr vert="horz" wrap="squar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4400" b="0" i="0" u="none" strike="noStrike" kern="1200" cap="none" spc="0" baseline="0">
                <a:solidFill>
                  <a:srgbClr val="FFFFFF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Un long parcours de soignants-chercheurs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23203395-3ADC-C563-7779-BF55BDC36F35}"/>
              </a:ext>
            </a:extLst>
          </p:cNvPr>
          <p:cNvSpPr/>
          <p:nvPr/>
        </p:nvSpPr>
        <p:spPr>
          <a:xfrm>
            <a:off x="498238" y="745199"/>
            <a:ext cx="4453557" cy="44099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 marL="1260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685077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100" b="1" i="0" u="none" strike="noStrike" kern="1200" cap="none" spc="0" baseline="0">
                <a:solidFill>
                  <a:srgbClr val="002240"/>
                </a:solidFill>
                <a:uFillTx/>
                <a:latin typeface="Century Gothic" pitchFamily="34"/>
                <a:ea typeface="Microsoft YaHei" pitchFamily="2"/>
                <a:cs typeface="Poppins" pitchFamily="2"/>
              </a:rPr>
              <a:t>	</a:t>
            </a:r>
          </a:p>
        </p:txBody>
      </p:sp>
      <p:pic>
        <p:nvPicPr>
          <p:cNvPr id="5" name="Image 12">
            <a:extLst>
              <a:ext uri="{FF2B5EF4-FFF2-40B4-BE49-F238E27FC236}">
                <a16:creationId xmlns:a16="http://schemas.microsoft.com/office/drawing/2014/main" id="{031E2375-AEB2-0199-B9F9-54E7992C5C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3876" y="762115"/>
            <a:ext cx="249841" cy="290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9A40776B-C01D-0FAA-7C23-6405A505C5E7}"/>
              </a:ext>
            </a:extLst>
          </p:cNvPr>
          <p:cNvSpPr/>
          <p:nvPr/>
        </p:nvSpPr>
        <p:spPr>
          <a:xfrm>
            <a:off x="1054083" y="6324475"/>
            <a:ext cx="3101763" cy="3859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AE1C3FC-C42F-079E-FCE9-8A09C9F08223}"/>
              </a:ext>
            </a:extLst>
          </p:cNvPr>
          <p:cNvSpPr/>
          <p:nvPr/>
        </p:nvSpPr>
        <p:spPr>
          <a:xfrm>
            <a:off x="7148523" y="6517797"/>
            <a:ext cx="3101763" cy="385922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BD74DE0-5F79-54BF-8BBB-8711DEE81760}"/>
              </a:ext>
            </a:extLst>
          </p:cNvPr>
          <p:cNvSpPr/>
          <p:nvPr/>
        </p:nvSpPr>
        <p:spPr>
          <a:xfrm rot="10809600" flipV="1">
            <a:off x="3478469" y="3758659"/>
            <a:ext cx="10127519" cy="86472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cap="flat">
            <a:noFill/>
            <a:prstDash val="solid"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ea typeface="Microsoft YaHei" pitchFamily="2"/>
                <a:cs typeface="Arial" pitchFamily="2"/>
              </a:rPr>
              <a:t>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2"/>
              </a:rPr>
              <a:t>Création de la Commission de Recherche Paramédicale</a:t>
            </a: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2"/>
              </a:rPr>
              <a:t>  (2 jours formation GRIEPS)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AEF402-5403-9E04-D677-96098333261C}"/>
              </a:ext>
            </a:extLst>
          </p:cNvPr>
          <p:cNvSpPr/>
          <p:nvPr/>
        </p:nvSpPr>
        <p:spPr>
          <a:xfrm>
            <a:off x="719998" y="2231995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2010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FECD96-FA75-4AB8-16EA-84747B969B0D}"/>
              </a:ext>
            </a:extLst>
          </p:cNvPr>
          <p:cNvSpPr txBox="1"/>
          <p:nvPr/>
        </p:nvSpPr>
        <p:spPr>
          <a:xfrm>
            <a:off x="3168002" y="5141159"/>
            <a:ext cx="11448004" cy="9162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Création de la Communauté de la Recherche paramédicale au sein d’Unicancer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F431744-381B-0C3A-0335-D665F74928DA}"/>
              </a:ext>
            </a:extLst>
          </p:cNvPr>
          <p:cNvSpPr/>
          <p:nvPr/>
        </p:nvSpPr>
        <p:spPr>
          <a:xfrm>
            <a:off x="719998" y="6324475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2021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EC3B2BA-17B5-DE6F-D555-BC731A602F56}"/>
              </a:ext>
            </a:extLst>
          </p:cNvPr>
          <p:cNvSpPr/>
          <p:nvPr/>
        </p:nvSpPr>
        <p:spPr>
          <a:xfrm>
            <a:off x="791998" y="7560003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2022</a:t>
            </a:r>
          </a:p>
        </p:txBody>
      </p:sp>
      <p:sp>
        <p:nvSpPr>
          <p:cNvPr id="13" name="ZoneTexte 13">
            <a:extLst>
              <a:ext uri="{FF2B5EF4-FFF2-40B4-BE49-F238E27FC236}">
                <a16:creationId xmlns:a16="http://schemas.microsoft.com/office/drawing/2014/main" id="{B01462C9-1A8D-61E4-92BE-908DB8496E6A}"/>
              </a:ext>
            </a:extLst>
          </p:cNvPr>
          <p:cNvSpPr txBox="1"/>
          <p:nvPr/>
        </p:nvSpPr>
        <p:spPr>
          <a:xfrm>
            <a:off x="2376004" y="7620481"/>
            <a:ext cx="11448004" cy="9162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Acquisition par le CHB de la base CINAHL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4CE36CC-7186-8E79-0775-A4A62FA3F0EF}"/>
              </a:ext>
            </a:extLst>
          </p:cNvPr>
          <p:cNvSpPr/>
          <p:nvPr/>
        </p:nvSpPr>
        <p:spPr>
          <a:xfrm>
            <a:off x="719998" y="3672001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2018</a:t>
            </a: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3D75CB0-BE27-72EB-9CA5-02AF61E8458D}"/>
              </a:ext>
            </a:extLst>
          </p:cNvPr>
          <p:cNvSpPr/>
          <p:nvPr/>
        </p:nvSpPr>
        <p:spPr>
          <a:xfrm>
            <a:off x="719998" y="2231995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2010</a:t>
            </a: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E5B37BA5-3F7D-365B-AB20-183D899DB836}"/>
              </a:ext>
            </a:extLst>
          </p:cNvPr>
          <p:cNvSpPr/>
          <p:nvPr/>
        </p:nvSpPr>
        <p:spPr>
          <a:xfrm>
            <a:off x="719998" y="5018400"/>
            <a:ext cx="1655996" cy="791998"/>
          </a:xfrm>
          <a:prstGeom prst="rect">
            <a:avLst/>
          </a:prstGeom>
          <a:solidFill>
            <a:srgbClr val="CFE7F5"/>
          </a:solidFill>
          <a:ln w="0" cap="flat">
            <a:solidFill>
              <a:srgbClr val="808080"/>
            </a:solidFill>
            <a:prstDash val="solid"/>
            <a:miter/>
          </a:ln>
        </p:spPr>
        <p:txBody>
          <a:bodyPr vert="horz" wrap="none" lIns="90004" tIns="44997" rIns="90004" bIns="44997" anchor="ctr" anchorCtr="1" compatLnSpc="0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2019</a:t>
            </a: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1F49A18-DC3D-8522-5E24-3DFADA95712C}"/>
              </a:ext>
            </a:extLst>
          </p:cNvPr>
          <p:cNvSpPr/>
          <p:nvPr/>
        </p:nvSpPr>
        <p:spPr>
          <a:xfrm>
            <a:off x="3662281" y="6451914"/>
            <a:ext cx="9754197" cy="45755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18"/>
                <a:ea typeface="Microsoft YaHei" pitchFamily="2"/>
                <a:cs typeface="Arial" pitchFamily="2"/>
              </a:rPr>
              <a:t>2 demi-journées , en formation interne sur la recherche bibliographique</a:t>
            </a:r>
          </a:p>
        </p:txBody>
      </p:sp>
      <p:sp>
        <p:nvSpPr>
          <p:cNvPr id="18" name="ZoneTexte 21">
            <a:extLst>
              <a:ext uri="{FF2B5EF4-FFF2-40B4-BE49-F238E27FC236}">
                <a16:creationId xmlns:a16="http://schemas.microsoft.com/office/drawing/2014/main" id="{85155825-A358-BC3F-7E49-A62D17DDE3E8}"/>
              </a:ext>
            </a:extLst>
          </p:cNvPr>
          <p:cNvSpPr txBox="1"/>
          <p:nvPr/>
        </p:nvSpPr>
        <p:spPr>
          <a:xfrm>
            <a:off x="3265203" y="2420279"/>
            <a:ext cx="10019163" cy="4615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Bain de Bouche et Cancer: 1</a:t>
            </a:r>
            <a:r>
              <a:rPr lang="fr-FR" sz="2400" b="0" i="0" u="none" strike="noStrike" kern="1200" cap="none" spc="0" baseline="3000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er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projet avec Baclesse en Co-investigateur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C06D35-704F-B78D-90BF-6EAC854021AE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93F085-530C-4CB3-A45D-CC9057D833E0}" type="slidenum">
              <a:t>4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12190B3-C171-0F99-496E-9E645E11076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08597" y="562319"/>
            <a:ext cx="14963397" cy="1885675"/>
          </a:xfrm>
        </p:spPr>
        <p:txBody>
          <a:bodyPr anchorCtr="1"/>
          <a:lstStyle/>
          <a:p>
            <a:pPr lvl="0" algn="ctr"/>
            <a:br>
              <a:rPr lang="fr-FR">
                <a:latin typeface="Arial" pitchFamily="34"/>
              </a:rPr>
            </a:br>
            <a:r>
              <a:rPr lang="fr-FR">
                <a:latin typeface="Arial" pitchFamily="34"/>
              </a:rPr>
              <a:t>Fonctionnement de la CRP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B7FEB21-C268-4745-3A1C-AD8F7A761D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4354" y="2630884"/>
            <a:ext cx="14898236" cy="6983281"/>
          </a:xfrm>
        </p:spPr>
        <p:txBody>
          <a:bodyPr/>
          <a:lstStyle/>
          <a:p>
            <a:pPr marL="343082" lvl="0" indent="-343082">
              <a:lnSpc>
                <a:spcPct val="100000"/>
              </a:lnSpc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Règlement intérieur émis en 2018</a:t>
            </a:r>
          </a:p>
          <a:p>
            <a:pPr marL="343082" lvl="0" indent="-343082">
              <a:lnSpc>
                <a:spcPct val="100000"/>
              </a:lnSpc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LCA, présentation de mémoires de DU, échanges idées de recherche..</a:t>
            </a:r>
          </a:p>
          <a:p>
            <a:pPr marL="343082" lvl="0" indent="-343082">
              <a:lnSpc>
                <a:spcPct val="100000"/>
              </a:lnSpc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</a:rPr>
              <a:t>15 Membres actifs,  soignants et chercheurs</a:t>
            </a:r>
          </a:p>
          <a:p>
            <a:pPr marL="343082" lvl="0" indent="-343082">
              <a:lnSpc>
                <a:spcPct val="100000"/>
              </a:lnSpc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</a:rPr>
              <a:t>( MER, IDE, AS, cadres de santé, kinésithérapeutes, assistante sociale, diététiciennes, neuropsychologue, data manager URC)</a:t>
            </a:r>
          </a:p>
          <a:p>
            <a:pPr marL="343082" lvl="0" indent="-343082">
              <a:lnSpc>
                <a:spcPct val="100000"/>
              </a:lnSpc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</a:rPr>
              <a:t>3-4 réunions plénières /an</a:t>
            </a:r>
          </a:p>
          <a:p>
            <a:pPr marL="343082" lvl="0" indent="-343082">
              <a:lnSpc>
                <a:spcPct val="100000"/>
              </a:lnSpc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</a:rPr>
              <a:t>Suivis de projets entre 2 et réajustements</a:t>
            </a:r>
          </a:p>
          <a:p>
            <a:pPr marL="343082" lvl="0" indent="-343082">
              <a:lnSpc>
                <a:spcPct val="100000"/>
              </a:lnSpc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</a:rPr>
              <a:t>Support méthodologique URC</a:t>
            </a: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79037EE0-0B87-EE36-351C-62D4D1582D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7800" y="379439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48079AF-B4CA-FA8E-9F0B-9461D6545D8B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4DFF22A-849D-43A2-B9C7-8B6B0DF6158D}" type="slidenum">
              <a:t>5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5C608F4-F9C6-80C0-09C5-2E6AE216D16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72799" y="935641"/>
            <a:ext cx="14963397" cy="1885675"/>
          </a:xfrm>
        </p:spPr>
        <p:txBody>
          <a:bodyPr anchorCtr="1"/>
          <a:lstStyle/>
          <a:p>
            <a:pPr lvl="0" algn="ctr"/>
            <a:r>
              <a:rPr lang="fr-FR">
                <a:latin typeface="Arial" pitchFamily="34"/>
              </a:rPr>
              <a:t>Projets en cours en soins de support et financés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B854076-CBCD-889A-19A1-B4C783C8AE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2597042"/>
            <a:ext cx="14963397" cy="6187680"/>
          </a:xfrm>
        </p:spPr>
        <p:txBody>
          <a:bodyPr/>
          <a:lstStyle/>
          <a:p>
            <a:pPr lvl="0">
              <a:spcBef>
                <a:spcPts val="1000"/>
              </a:spcBef>
              <a:buFont typeface="Arial" pitchFamily="32"/>
              <a:buChar char="•"/>
            </a:pPr>
            <a:endParaRPr lang="fr-FR">
              <a:latin typeface="Poppins" pitchFamily="18"/>
            </a:endParaRPr>
          </a:p>
          <a:p>
            <a:pPr lvl="0">
              <a:spcBef>
                <a:spcPts val="1000"/>
              </a:spcBef>
              <a:buFont typeface="Arial" pitchFamily="32"/>
              <a:buChar char="•"/>
            </a:pPr>
            <a:endParaRPr lang="fr-FR">
              <a:latin typeface="Poppins" pitchFamily="18"/>
            </a:endParaRPr>
          </a:p>
          <a:p>
            <a:pPr lvl="0">
              <a:spcBef>
                <a:spcPts val="1000"/>
              </a:spcBef>
              <a:buNone/>
            </a:pPr>
            <a:endParaRPr lang="fr-FR">
              <a:latin typeface="Poppins" pitchFamily="18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285177C0-5B81-9AB9-1A91-5C2A73041849}"/>
              </a:ext>
            </a:extLst>
          </p:cNvPr>
          <p:cNvSpPr txBox="1"/>
          <p:nvPr/>
        </p:nvSpPr>
        <p:spPr>
          <a:xfrm>
            <a:off x="544680" y="2597042"/>
            <a:ext cx="17284683" cy="7774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SOSAM 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: Impact du moment de la mise en place des consultations paramédicales ,en SOS,  chez les patients ambulatoires ,suivis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pour un myélome multiple (AC)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BIORESC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 : Apport d'une séance de Résonance Énergétique par Stimulation Cutanée(RESC) sur l'anxiété ressentie avant la réalisation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d'une macro biopsie mammaire (CL)</a:t>
            </a: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AIDORL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 : Évaluation de l'accompagnement paramédical organisé auprès d'un aidant de patient opéré d'un cancer ORL invasif (YD)</a:t>
            </a: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REC-COG 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: Impact cognitif des anesthésies répétées, dans le cadre d'une reconstruction mammaire, post cancer du sein (JLF)</a:t>
            </a: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3082" marR="0" lvl="0" indent="-343082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PREPAC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 : Évaluation et prévention du fardeau de l'aidant en oncologie (ICO -PHRIP)</a:t>
            </a: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342900" marR="0" lvl="0" indent="-3429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Poppins" pitchFamily="18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Poppins" pitchFamily="18"/>
              <a:ea typeface="Microsoft YaHei" pitchFamily="2"/>
              <a:cs typeface="Poppins" pitchFamily="2"/>
            </a:endParaRP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E6F262C2-E430-217B-31E2-3B178A44B16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103476" cy="120132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FA81ED9-1E70-AEBE-4D21-C7F0D5466D0D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7F4E2A-EC94-4AF3-84B3-F891B4EA99F5}" type="slidenum">
              <a:t>6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F626EDD3-D91F-53B8-DBD6-4312AF07FC5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49522" y="759235"/>
            <a:ext cx="14963397" cy="1885675"/>
          </a:xfrm>
        </p:spPr>
        <p:txBody>
          <a:bodyPr anchorCtr="1"/>
          <a:lstStyle/>
          <a:p>
            <a:pPr lvl="0" algn="ctr"/>
            <a:br>
              <a:rPr lang="fr-FR">
                <a:latin typeface="Arial" pitchFamily="34"/>
              </a:rPr>
            </a:br>
            <a:r>
              <a:rPr lang="fr-FR">
                <a:latin typeface="Arial" pitchFamily="34"/>
              </a:rPr>
              <a:t>Projets en cours en soins de support</a:t>
            </a: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br>
              <a:rPr lang="fr-FR">
                <a:latin typeface="Arial" pitchFamily="34"/>
              </a:rPr>
            </a:br>
            <a:endParaRPr lang="fr-FR">
              <a:latin typeface="Arial" pitchFamily="34"/>
            </a:endParaRPr>
          </a:p>
        </p:txBody>
      </p:sp>
      <p:sp>
        <p:nvSpPr>
          <p:cNvPr id="4" name="ZoneTexte 2">
            <a:extLst>
              <a:ext uri="{FF2B5EF4-FFF2-40B4-BE49-F238E27FC236}">
                <a16:creationId xmlns:a16="http://schemas.microsoft.com/office/drawing/2014/main" id="{A972EFE1-C82E-1E6D-CC4F-ADD42C54BF65}"/>
              </a:ext>
            </a:extLst>
          </p:cNvPr>
          <p:cNvSpPr txBox="1"/>
          <p:nvPr/>
        </p:nvSpPr>
        <p:spPr>
          <a:xfrm>
            <a:off x="300599" y="3168002"/>
            <a:ext cx="15855119" cy="568872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APADOM :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1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Poppins" pitchFamily="2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ANX-LA </a:t>
            </a:r>
            <a:r>
              <a:rPr lang="fr-FR" sz="20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Poppins" pitchFamily="2"/>
              </a:rPr>
              <a:t>:  </a:t>
            </a: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Intérêt d'un temps d'accompagnement soignant formalisé après l'annonce d'un diagnostic de LA (PF)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000" b="0" i="0" u="none" strike="noStrike" kern="1200" cap="none" spc="0" baseline="0">
              <a:solidFill>
                <a:srgbClr val="000000"/>
              </a:solidFill>
              <a:uFillTx/>
              <a:latin typeface="Poppins" pitchFamily="18"/>
              <a:ea typeface="Microsoft YaHei" pitchFamily="2"/>
              <a:cs typeface="Poppins" pitchFamily="2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AA05392D-3283-7268-93E1-068FE45B7819}"/>
              </a:ext>
            </a:extLst>
          </p:cNvPr>
          <p:cNvSpPr txBox="1"/>
          <p:nvPr/>
        </p:nvSpPr>
        <p:spPr>
          <a:xfrm>
            <a:off x="-135358" y="4214158"/>
            <a:ext cx="17483757" cy="8802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0">
            <a:noAutofit/>
          </a:bodyPr>
          <a:lstStyle/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Étude de faisabilité de la mise en place, en préopératoire, d’un programme supervisé d’activité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141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physique adaptée, à domicile, chez des patients présentant un cancer ORL-EC( LI retenue en 2023 au GIRCI)</a:t>
            </a:r>
          </a:p>
        </p:txBody>
      </p:sp>
      <p:pic>
        <p:nvPicPr>
          <p:cNvPr id="6" name="Image 20">
            <a:extLst>
              <a:ext uri="{FF2B5EF4-FFF2-40B4-BE49-F238E27FC236}">
                <a16:creationId xmlns:a16="http://schemas.microsoft.com/office/drawing/2014/main" id="{949152D6-48E8-A1D9-16B8-7532E3F2679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858039" cy="163224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Nos spon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8B63DDB-78FA-D009-44F9-5FE645719E7F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5D8083-5D4D-42DD-83EE-6EB93E9D9697}" type="slidenum">
              <a:t>7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33737F1-B2FB-7651-F544-02829B16554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anchorCtr="1"/>
          <a:lstStyle/>
          <a:p>
            <a:pPr lvl="0" algn="ctr"/>
            <a:br>
              <a:rPr lang="fr-FR">
                <a:latin typeface="Poppins" pitchFamily="18"/>
              </a:rPr>
            </a:br>
            <a:r>
              <a:rPr lang="fr-FR">
                <a:latin typeface="Arial" pitchFamily="34"/>
                <a:cs typeface="Arial" pitchFamily="34"/>
              </a:rPr>
              <a:t>Merci à nos sponsors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1F3F289-120E-4775-031F-03D51E1DCD2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100882" y="2740319"/>
            <a:ext cx="14963397" cy="6187680"/>
          </a:xfrm>
        </p:spPr>
        <p:txBody>
          <a:bodyPr/>
          <a:lstStyle/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CHB, en interne, ouvert aux paramédicaux depuis 1 an</a:t>
            </a: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GIRCI-NO</a:t>
            </a: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Réseau OncoNormandie</a:t>
            </a: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Ligue contre le Cancer</a:t>
            </a: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endParaRPr lang="fr-FR" sz="2400">
              <a:latin typeface="Arial" pitchFamily="34"/>
              <a:cs typeface="Arial" pitchFamily="34"/>
            </a:endParaRPr>
          </a:p>
          <a:p>
            <a:pPr marL="457200" lvl="0" indent="-457200">
              <a:spcBef>
                <a:spcPts val="1000"/>
              </a:spcBef>
              <a:buFont typeface="Wingdings" pitchFamily="2"/>
              <a:buChar char="§"/>
            </a:pPr>
            <a:r>
              <a:rPr lang="fr-FR" sz="2400">
                <a:latin typeface="Arial" pitchFamily="34"/>
                <a:cs typeface="Arial" pitchFamily="34"/>
              </a:rPr>
              <a:t>Fondation de France</a:t>
            </a:r>
          </a:p>
          <a:p>
            <a:pPr lvl="0">
              <a:spcBef>
                <a:spcPts val="1000"/>
              </a:spcBef>
              <a:buNone/>
            </a:pPr>
            <a:endParaRPr lang="fr-FR">
              <a:latin typeface="Poppins" pitchFamily="18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5FF60FFD-4C20-8539-CE55-47719B9296C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446559" cy="139715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EB51A8C-EEB1-068E-1FAB-A916D47DF2DA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8D8E3D0-D53A-43E5-8996-806F11E3E3ED}" type="slidenum">
              <a:t>8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E81AFF3-70EE-A168-AC58-9ED4F1BB86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31995" y="380884"/>
            <a:ext cx="13516203" cy="91951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14CBFD-D4EB-B506-2B20-CC1E384F79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7036" y="750237"/>
            <a:ext cx="15612840" cy="1628281"/>
          </a:xfrm>
        </p:spPr>
        <p:txBody>
          <a:bodyPr anchorCtr="1"/>
          <a:lstStyle/>
          <a:p>
            <a:pPr lvl="0" algn="ctr"/>
            <a:r>
              <a:rPr lang="fr-FR" b="1">
                <a:latin typeface="Arial" pitchFamily="34"/>
                <a:cs typeface="Arial" pitchFamily="34"/>
              </a:rPr>
              <a:t>Projet SOSAM</a:t>
            </a:r>
            <a:br>
              <a:rPr lang="fr-FR" b="1">
                <a:latin typeface="Arial" pitchFamily="34"/>
                <a:cs typeface="Arial" pitchFamily="34"/>
              </a:rPr>
            </a:br>
            <a:endParaRPr lang="fr-FR" b="1">
              <a:latin typeface="Arial" pitchFamily="34"/>
              <a:cs typeface="Arial" pitchFamily="34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931014-1A8F-AC6B-9A1B-37D9A565F22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55964" y="3915003"/>
            <a:ext cx="15612840" cy="6436799"/>
          </a:xfrm>
        </p:spPr>
        <p:txBody>
          <a:bodyPr/>
          <a:lstStyle/>
          <a:p>
            <a:pPr lvl="0" hangingPunct="1"/>
            <a:r>
              <a:rPr lang="fr-FR" u="sng">
                <a:latin typeface="Arial" pitchFamily="34"/>
                <a:cs typeface="Arial" pitchFamily="34"/>
              </a:rPr>
              <a:t>Impact du moment de la mise en place des consultations</a:t>
            </a:r>
          </a:p>
          <a:p>
            <a:pPr lvl="0" hangingPunct="1"/>
            <a:r>
              <a:rPr lang="fr-FR" u="sng">
                <a:latin typeface="Arial" pitchFamily="34"/>
                <a:cs typeface="Arial" pitchFamily="34"/>
              </a:rPr>
              <a:t>paramédicales en </a:t>
            </a:r>
            <a:r>
              <a:rPr lang="fr-FR" b="1" u="sng">
                <a:latin typeface="Arial" pitchFamily="34"/>
                <a:cs typeface="Arial" pitchFamily="34"/>
              </a:rPr>
              <a:t>S</a:t>
            </a:r>
            <a:r>
              <a:rPr lang="fr-FR" u="sng">
                <a:latin typeface="Arial" pitchFamily="34"/>
                <a:cs typeface="Arial" pitchFamily="34"/>
              </a:rPr>
              <a:t>oins </a:t>
            </a:r>
            <a:r>
              <a:rPr lang="fr-FR" b="1" u="sng">
                <a:latin typeface="Arial" pitchFamily="34"/>
                <a:cs typeface="Arial" pitchFamily="34"/>
              </a:rPr>
              <a:t>O</a:t>
            </a:r>
            <a:r>
              <a:rPr lang="fr-FR" u="sng">
                <a:latin typeface="Arial" pitchFamily="34"/>
                <a:cs typeface="Arial" pitchFamily="34"/>
              </a:rPr>
              <a:t>ncologiques de </a:t>
            </a:r>
            <a:r>
              <a:rPr lang="fr-FR" b="1" u="sng">
                <a:latin typeface="Arial" pitchFamily="34"/>
                <a:cs typeface="Arial" pitchFamily="34"/>
              </a:rPr>
              <a:t>S</a:t>
            </a:r>
            <a:r>
              <a:rPr lang="fr-FR" u="sng">
                <a:latin typeface="Arial" pitchFamily="34"/>
                <a:cs typeface="Arial" pitchFamily="34"/>
              </a:rPr>
              <a:t>upport chez les patients</a:t>
            </a:r>
          </a:p>
          <a:p>
            <a:pPr lvl="0" hangingPunct="1"/>
            <a:r>
              <a:rPr lang="fr-FR" b="1" u="sng">
                <a:latin typeface="Arial" pitchFamily="34"/>
                <a:cs typeface="Arial" pitchFamily="34"/>
              </a:rPr>
              <a:t>A</a:t>
            </a:r>
            <a:r>
              <a:rPr lang="fr-FR" u="sng">
                <a:latin typeface="Arial" pitchFamily="34"/>
                <a:cs typeface="Arial" pitchFamily="34"/>
              </a:rPr>
              <a:t>mbulatoires suivis pour un </a:t>
            </a:r>
            <a:r>
              <a:rPr lang="fr-FR" b="1" u="sng">
                <a:latin typeface="Arial" pitchFamily="34"/>
                <a:cs typeface="Arial" pitchFamily="34"/>
              </a:rPr>
              <a:t>M</a:t>
            </a:r>
            <a:r>
              <a:rPr lang="fr-FR" u="sng">
                <a:latin typeface="Arial" pitchFamily="34"/>
                <a:cs typeface="Arial" pitchFamily="34"/>
              </a:rPr>
              <a:t>yélome multiple</a:t>
            </a:r>
          </a:p>
          <a:p>
            <a:pPr lvl="0" hangingPunct="1"/>
            <a:endParaRPr lang="fr-FR" sz="2000">
              <a:latin typeface="Poppins" pitchFamily="1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78C825-768E-4E87-CC36-134C6C2C3D5A}"/>
              </a:ext>
            </a:extLst>
          </p:cNvPr>
          <p:cNvSpPr txBox="1"/>
          <p:nvPr/>
        </p:nvSpPr>
        <p:spPr>
          <a:xfrm>
            <a:off x="16409877" y="9152997"/>
            <a:ext cx="798115" cy="2304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0">
            <a:noAutofit/>
          </a:bodyPr>
          <a:lstStyle/>
          <a:p>
            <a:pPr marL="38157" marR="0" lvl="0" indent="0" algn="l" defTabSz="914400" rtl="0" fontAlgn="auto" hangingPunct="1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2E30C8-A479-4BF2-B9D3-E5CE4DB1A74B}" type="slidenum">
              <a:t>9</a:t>
            </a:fld>
            <a:endParaRPr lang="fr-FR" sz="1500" b="1" i="0" u="none" strike="noStrike" kern="1200" cap="none" spc="0" baseline="0">
              <a:solidFill>
                <a:srgbClr val="000000"/>
              </a:solidFill>
              <a:uFillTx/>
              <a:latin typeface="Century Gothic" pitchFamily="34"/>
              <a:ea typeface="Lucida Sans Unicode" pitchFamily="2"/>
              <a:cs typeface="Century Gothic" pitchFamily="34"/>
            </a:endParaRPr>
          </a:p>
        </p:txBody>
      </p:sp>
      <p:pic>
        <p:nvPicPr>
          <p:cNvPr id="5" name="Image 20">
            <a:extLst>
              <a:ext uri="{FF2B5EF4-FFF2-40B4-BE49-F238E27FC236}">
                <a16:creationId xmlns:a16="http://schemas.microsoft.com/office/drawing/2014/main" id="{489CC87F-B01D-93DF-832D-59F9BC652EA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0757" y="183602"/>
            <a:ext cx="2995556" cy="171072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1025</Words>
  <Application>Microsoft Office PowerPoint</Application>
  <PresentationFormat>Grand écran</PresentationFormat>
  <Paragraphs>189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Poppins</vt:lpstr>
      <vt:lpstr>StarSymbol</vt:lpstr>
      <vt:lpstr>Times New Roman</vt:lpstr>
      <vt:lpstr>Wingdings</vt:lpstr>
      <vt:lpstr>Standard</vt:lpstr>
      <vt:lpstr>Standard 1</vt:lpstr>
      <vt:lpstr>Standard 2</vt:lpstr>
      <vt:lpstr>Standard 3</vt:lpstr>
      <vt:lpstr>La Recherche Paramédicale en Soins de Support au CHB</vt:lpstr>
      <vt:lpstr>Publications en recherche médicale et paramédicale</vt:lpstr>
      <vt:lpstr>Présentation PowerPoint</vt:lpstr>
      <vt:lpstr> Fonctionnement de la CRP</vt:lpstr>
      <vt:lpstr>Projets en cours en soins de support et financés</vt:lpstr>
      <vt:lpstr> Projets en cours en soins de support              </vt:lpstr>
      <vt:lpstr> Merci à nos sponsors</vt:lpstr>
      <vt:lpstr>Présentation PowerPoint</vt:lpstr>
      <vt:lpstr>Projet SOSAM </vt:lpstr>
      <vt:lpstr>Contexte</vt:lpstr>
      <vt:lpstr> Objectif principal de l’étude</vt:lpstr>
      <vt:lpstr> Objectifs secondaires</vt:lpstr>
      <vt:lpstr>Méthodologie</vt:lpstr>
      <vt:lpstr>Critères d’inclusion</vt:lpstr>
      <vt:lpstr>Critères de non-inclusion</vt:lpstr>
      <vt:lpstr>Déroulement de l’étude</vt:lpstr>
      <vt:lpstr>En conclusion</vt:lpstr>
      <vt:lpstr>Des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Recherche Paramédicale en Soins de Support au CHB</dc:title>
  <dc:creator>CONSTANTIN Amel</dc:creator>
  <cp:lastModifiedBy>Florentin CLERE</cp:lastModifiedBy>
  <cp:revision>17</cp:revision>
  <dcterms:modified xsi:type="dcterms:W3CDTF">2023-06-26T16:19:19Z</dcterms:modified>
</cp:coreProperties>
</file>