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350" r:id="rId3"/>
    <p:sldId id="260" r:id="rId4"/>
    <p:sldId id="300" r:id="rId5"/>
    <p:sldId id="321" r:id="rId6"/>
    <p:sldId id="306" r:id="rId7"/>
    <p:sldId id="292" r:id="rId8"/>
    <p:sldId id="335" r:id="rId9"/>
    <p:sldId id="336" r:id="rId10"/>
    <p:sldId id="318" r:id="rId11"/>
    <p:sldId id="294" r:id="rId12"/>
    <p:sldId id="344" r:id="rId13"/>
    <p:sldId id="299" r:id="rId14"/>
    <p:sldId id="295" r:id="rId15"/>
    <p:sldId id="343" r:id="rId16"/>
    <p:sldId id="319" r:id="rId17"/>
    <p:sldId id="322" r:id="rId18"/>
    <p:sldId id="320" r:id="rId19"/>
    <p:sldId id="323" r:id="rId20"/>
    <p:sldId id="302" r:id="rId21"/>
    <p:sldId id="297" r:id="rId22"/>
    <p:sldId id="348" r:id="rId23"/>
    <p:sldId id="307" r:id="rId24"/>
    <p:sldId id="304" r:id="rId25"/>
    <p:sldId id="328" r:id="rId26"/>
    <p:sldId id="337" r:id="rId27"/>
    <p:sldId id="338" r:id="rId28"/>
    <p:sldId id="327" r:id="rId29"/>
    <p:sldId id="345" r:id="rId30"/>
    <p:sldId id="347" r:id="rId31"/>
    <p:sldId id="349" r:id="rId32"/>
    <p:sldId id="346" r:id="rId33"/>
    <p:sldId id="333" r:id="rId34"/>
    <p:sldId id="259" r:id="rId35"/>
    <p:sldId id="325" r:id="rId36"/>
    <p:sldId id="257" r:id="rId37"/>
    <p:sldId id="310" r:id="rId38"/>
    <p:sldId id="324" r:id="rId39"/>
    <p:sldId id="339" r:id="rId40"/>
    <p:sldId id="263" r:id="rId41"/>
    <p:sldId id="340" r:id="rId42"/>
    <p:sldId id="342" r:id="rId43"/>
    <p:sldId id="329" r:id="rId44"/>
    <p:sldId id="332" r:id="rId45"/>
    <p:sldId id="330" r:id="rId46"/>
    <p:sldId id="289" r:id="rId47"/>
    <p:sldId id="290" r:id="rId48"/>
    <p:sldId id="291" r:id="rId49"/>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initials="P" lastIdx="1" clrIdx="0">
    <p:extLst/>
  </p:cmAuthor>
  <p:cmAuthor id="2" name="Willemin Bernard" initials="WB"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8" autoAdjust="0"/>
    <p:restoredTop sz="96879" autoAdjust="0"/>
  </p:normalViewPr>
  <p:slideViewPr>
    <p:cSldViewPr>
      <p:cViewPr varScale="1">
        <p:scale>
          <a:sx n="106" d="100"/>
          <a:sy n="106" d="100"/>
        </p:scale>
        <p:origin x="18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500000000000002E-2"/>
          <c:y val="2.5000000000000005E-2"/>
          <c:w val="0.98749999999999993"/>
          <c:h val="0.96562500000000007"/>
        </c:manualLayout>
      </c:layout>
      <c:pie3DChart>
        <c:varyColors val="1"/>
        <c:ser>
          <c:idx val="0"/>
          <c:order val="0"/>
          <c:tx>
            <c:strRef>
              <c:f>Feuil1!$B$1</c:f>
              <c:strCache>
                <c:ptCount val="1"/>
                <c:pt idx="0">
                  <c:v>Infirmiers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2-2ADC-4889-8967-4096CA7EC31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C98-4AF8-B026-838481F2096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C98-4AF8-B026-838481F20969}"/>
              </c:ext>
            </c:extLst>
          </c:dPt>
          <c:dLbls>
            <c:dLbl>
              <c:idx val="0"/>
              <c:layout>
                <c:manualLayout>
                  <c:x val="-0.19374999999999998"/>
                  <c:y val="0.125"/>
                </c:manualLayout>
              </c:layout>
              <c:spPr>
                <a:noFill/>
                <a:ln>
                  <a:noFill/>
                </a:ln>
                <a:effectLst/>
              </c:spPr>
              <c:txPr>
                <a:bodyPr rot="0" spcFirstLastPara="1" vertOverflow="clip" horzOverflow="clip" vert="horz" wrap="square" lIns="38100" tIns="19050" rIns="38100" bIns="19050" anchor="ctr" anchorCtr="1">
                  <a:spAutoFit/>
                </a:bodyPr>
                <a:lstStyle/>
                <a:p>
                  <a:pPr algn="ctr" rtl="0">
                    <a:defRPr lang="en-US" sz="1400" b="1"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ADC-4889-8967-4096CA7EC31C}"/>
                </c:ext>
              </c:extLst>
            </c:dLbl>
            <c:dLbl>
              <c:idx val="1"/>
              <c:layout>
                <c:manualLayout>
                  <c:x val="3.1250000000000007E-2"/>
                  <c:y val="-0.37187549212598436"/>
                </c:manualLayout>
              </c:layout>
              <c:spPr>
                <a:no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C98-4AF8-B026-838481F20969}"/>
                </c:ext>
              </c:extLst>
            </c:dLbl>
            <c:dLbl>
              <c:idx val="2"/>
              <c:layout>
                <c:manualLayout>
                  <c:x val="0.20208333333333339"/>
                  <c:y val="0.125"/>
                </c:manualLayout>
              </c:layout>
              <c:spPr>
                <a:no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C98-4AF8-B026-838481F20969}"/>
                </c:ext>
              </c:extLst>
            </c:dLbl>
            <c:spPr>
              <a:no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Feuil1!$A$2:$A$4</c:f>
              <c:strCache>
                <c:ptCount val="3"/>
                <c:pt idx="0">
                  <c:v>Infirmiers libéraux (IDEL)</c:v>
                </c:pt>
                <c:pt idx="1">
                  <c:v>Infirmiers hospitaliers (IH)</c:v>
                </c:pt>
                <c:pt idx="2">
                  <c:v>Autres fonctions (IA)</c:v>
                </c:pt>
              </c:strCache>
            </c:strRef>
          </c:cat>
          <c:val>
            <c:numRef>
              <c:f>Feuil1!$B$2:$B$4</c:f>
              <c:numCache>
                <c:formatCode>General</c:formatCode>
                <c:ptCount val="3"/>
                <c:pt idx="0">
                  <c:v>122341</c:v>
                </c:pt>
                <c:pt idx="1">
                  <c:v>444614</c:v>
                </c:pt>
                <c:pt idx="2">
                  <c:v>114504</c:v>
                </c:pt>
              </c:numCache>
            </c:numRef>
          </c:val>
          <c:extLst>
            <c:ext xmlns:c16="http://schemas.microsoft.com/office/drawing/2014/chart" uri="{C3380CC4-5D6E-409C-BE32-E72D297353CC}">
              <c16:uniqueId val="{00000000-2ADC-4889-8967-4096CA7EC31C}"/>
            </c:ext>
          </c:extLst>
        </c:ser>
        <c:dLbls>
          <c:showLegendKey val="0"/>
          <c:showVal val="0"/>
          <c:showCatName val="0"/>
          <c:showSerName val="0"/>
          <c:showPercent val="0"/>
          <c:showBubbleSize val="0"/>
          <c:showLeaderLines val="0"/>
        </c:dLbls>
      </c:pie3D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2014</c:v>
                </c:pt>
                <c:pt idx="1">
                  <c:v>2017</c:v>
                </c:pt>
                <c:pt idx="2">
                  <c:v>2040</c:v>
                </c:pt>
              </c:numCache>
            </c:numRef>
          </c:cat>
          <c:val>
            <c:numRef>
              <c:f>Feuil1!$B$2:$B$4</c:f>
              <c:numCache>
                <c:formatCode>General</c:formatCode>
                <c:ptCount val="3"/>
                <c:pt idx="0">
                  <c:v>872.3</c:v>
                </c:pt>
                <c:pt idx="1">
                  <c:v>1021.3</c:v>
                </c:pt>
                <c:pt idx="2">
                  <c:v>1216.5</c:v>
                </c:pt>
              </c:numCache>
            </c:numRef>
          </c:val>
          <c:smooth val="0"/>
          <c:extLst>
            <c:ext xmlns:c16="http://schemas.microsoft.com/office/drawing/2014/chart" uri="{C3380CC4-5D6E-409C-BE32-E72D297353CC}">
              <c16:uniqueId val="{00000000-CD81-4EE5-ACFB-EDCAF4540E85}"/>
            </c:ext>
          </c:extLst>
        </c:ser>
        <c:dLbls>
          <c:showLegendKey val="0"/>
          <c:showVal val="1"/>
          <c:showCatName val="0"/>
          <c:showSerName val="0"/>
          <c:showPercent val="0"/>
          <c:showBubbleSize val="0"/>
        </c:dLbls>
        <c:smooth val="0"/>
        <c:axId val="143530624"/>
        <c:axId val="143542144"/>
      </c:lineChart>
      <c:catAx>
        <c:axId val="14353062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FR" dirty="0"/>
                  <a:t>Projection</a:t>
                </a:r>
                <a:r>
                  <a:rPr lang="fr-FR" baseline="0" dirty="0"/>
                  <a:t> en année</a:t>
                </a:r>
                <a:endParaRPr lang="fr-FR"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43542144"/>
        <c:crosses val="autoZero"/>
        <c:auto val="1"/>
        <c:lblAlgn val="ctr"/>
        <c:lblOffset val="100"/>
        <c:noMultiLvlLbl val="0"/>
      </c:catAx>
      <c:valAx>
        <c:axId val="143542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FR" dirty="0"/>
                  <a:t>Densité infirmière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43530624"/>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10-24T13:46:02.618" idx="1">
    <p:pos x="10" y="10"/>
    <p:text>Diapo à remplacer par la suivante si tout le monde  est OK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8-10-24T13:46:02.618" idx="3">
    <p:pos x="10" y="10"/>
    <p:text>Diapo à remplacer par la suivante si tout le monde  est OK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B66B12-9D26-47C0-B576-600F5E4887F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23A1A02B-98CB-4C2A-922E-6B414AD13CAE}">
      <dgm:prSet phldrT="[Texte]" custT="1"/>
      <dgm:spPr/>
      <dgm:t>
        <a:bodyPr/>
        <a:lstStyle/>
        <a:p>
          <a:r>
            <a:rPr lang="fr-FR" sz="900" dirty="0">
              <a:latin typeface="Arial" panose="020B0604020202020204" pitchFamily="34" charset="0"/>
              <a:cs typeface="Arial" panose="020B0604020202020204" pitchFamily="34" charset="0"/>
            </a:rPr>
            <a:t>28 octobre 1902</a:t>
          </a:r>
        </a:p>
      </dgm:t>
    </dgm:pt>
    <dgm:pt modelId="{D613A2EC-87D3-43CD-93E6-7BED2E2AC2CB}" type="parTrans" cxnId="{7893FC39-5CDA-4E1D-B4CC-AE33631CD5DA}">
      <dgm:prSet/>
      <dgm:spPr/>
      <dgm:t>
        <a:bodyPr/>
        <a:lstStyle/>
        <a:p>
          <a:endParaRPr lang="fr-FR">
            <a:latin typeface="Arial" panose="020B0604020202020204" pitchFamily="34" charset="0"/>
            <a:cs typeface="Arial" panose="020B0604020202020204" pitchFamily="34" charset="0"/>
          </a:endParaRPr>
        </a:p>
      </dgm:t>
    </dgm:pt>
    <dgm:pt modelId="{0093AD90-D2B0-459E-AEE8-452F24C1802B}" type="sibTrans" cxnId="{7893FC39-5CDA-4E1D-B4CC-AE33631CD5DA}">
      <dgm:prSet/>
      <dgm:spPr/>
      <dgm:t>
        <a:bodyPr/>
        <a:lstStyle/>
        <a:p>
          <a:endParaRPr lang="fr-FR">
            <a:latin typeface="Arial" panose="020B0604020202020204" pitchFamily="34" charset="0"/>
            <a:cs typeface="Arial" panose="020B0604020202020204" pitchFamily="34" charset="0"/>
          </a:endParaRPr>
        </a:p>
      </dgm:t>
    </dgm:pt>
    <dgm:pt modelId="{F3F4025F-F157-477E-9E72-51DA1A8A56A6}">
      <dgm:prSet phldrT="[Texte]" custT="1"/>
      <dgm:spPr/>
      <dgm:t>
        <a:bodyPr/>
        <a:lstStyle/>
        <a:p>
          <a:r>
            <a:rPr lang="fr-FR" sz="900" dirty="0">
              <a:latin typeface="Arial" panose="020B0604020202020204" pitchFamily="34" charset="0"/>
              <a:cs typeface="Arial" panose="020B0604020202020204" pitchFamily="34" charset="0"/>
            </a:rPr>
            <a:t>27 juin 1922</a:t>
          </a:r>
        </a:p>
      </dgm:t>
    </dgm:pt>
    <dgm:pt modelId="{4A940FA8-9B35-472A-BF03-21D1B93A4D53}" type="parTrans" cxnId="{E86DFBE4-6386-4697-BE54-1353A81E1ECC}">
      <dgm:prSet/>
      <dgm:spPr/>
      <dgm:t>
        <a:bodyPr/>
        <a:lstStyle/>
        <a:p>
          <a:endParaRPr lang="fr-FR">
            <a:latin typeface="Arial" panose="020B0604020202020204" pitchFamily="34" charset="0"/>
            <a:cs typeface="Arial" panose="020B0604020202020204" pitchFamily="34" charset="0"/>
          </a:endParaRPr>
        </a:p>
      </dgm:t>
    </dgm:pt>
    <dgm:pt modelId="{1754B0B8-4D1A-4F51-A83F-D9EB7DEFC5ED}" type="sibTrans" cxnId="{E86DFBE4-6386-4697-BE54-1353A81E1ECC}">
      <dgm:prSet/>
      <dgm:spPr/>
      <dgm:t>
        <a:bodyPr/>
        <a:lstStyle/>
        <a:p>
          <a:endParaRPr lang="fr-FR">
            <a:latin typeface="Arial" panose="020B0604020202020204" pitchFamily="34" charset="0"/>
            <a:cs typeface="Arial" panose="020B0604020202020204" pitchFamily="34" charset="0"/>
          </a:endParaRPr>
        </a:p>
      </dgm:t>
    </dgm:pt>
    <dgm:pt modelId="{19CA7E3F-4378-4AAA-AE2C-80B2BED1369B}">
      <dgm:prSet phldrT="[Texte]" custT="1"/>
      <dgm:spPr/>
      <dgm:t>
        <a:bodyPr/>
        <a:lstStyle/>
        <a:p>
          <a:r>
            <a:rPr lang="fr-FR" sz="1000" b="0" dirty="0">
              <a:latin typeface="Arial" panose="020B0604020202020204" pitchFamily="34" charset="0"/>
              <a:cs typeface="Arial" panose="020B0604020202020204" pitchFamily="34" charset="0"/>
            </a:rPr>
            <a:t>Décret instituant le «BREVET DE CAPACITE D'INFIRMIERES PROFESSIONNELLES »</a:t>
          </a:r>
          <a:endParaRPr lang="fr-FR" sz="1000" dirty="0">
            <a:latin typeface="Arial" panose="020B0604020202020204" pitchFamily="34" charset="0"/>
            <a:cs typeface="Arial" panose="020B0604020202020204" pitchFamily="34" charset="0"/>
          </a:endParaRPr>
        </a:p>
      </dgm:t>
    </dgm:pt>
    <dgm:pt modelId="{7F7F4B18-CD89-4C9D-B0DF-BDEE129E6B80}" type="parTrans" cxnId="{68022118-124E-457A-96A1-C707649FFF9B}">
      <dgm:prSet/>
      <dgm:spPr/>
      <dgm:t>
        <a:bodyPr/>
        <a:lstStyle/>
        <a:p>
          <a:endParaRPr lang="fr-FR">
            <a:latin typeface="Arial" panose="020B0604020202020204" pitchFamily="34" charset="0"/>
            <a:cs typeface="Arial" panose="020B0604020202020204" pitchFamily="34" charset="0"/>
          </a:endParaRPr>
        </a:p>
      </dgm:t>
    </dgm:pt>
    <dgm:pt modelId="{FE24665D-2DA1-4652-8D94-2D0C73B4ADD8}" type="sibTrans" cxnId="{68022118-124E-457A-96A1-C707649FFF9B}">
      <dgm:prSet/>
      <dgm:spPr/>
      <dgm:t>
        <a:bodyPr/>
        <a:lstStyle/>
        <a:p>
          <a:endParaRPr lang="fr-FR">
            <a:latin typeface="Arial" panose="020B0604020202020204" pitchFamily="34" charset="0"/>
            <a:cs typeface="Arial" panose="020B0604020202020204" pitchFamily="34" charset="0"/>
          </a:endParaRPr>
        </a:p>
      </dgm:t>
    </dgm:pt>
    <dgm:pt modelId="{B0916B62-C990-42D5-B570-F2C6AC9FC83A}">
      <dgm:prSet phldrT="[Texte]" custT="1"/>
      <dgm:spPr/>
      <dgm:t>
        <a:bodyPr/>
        <a:lstStyle/>
        <a:p>
          <a:pPr>
            <a:buFont typeface="Arial" panose="020B0604020202020204" pitchFamily="34" charset="0"/>
            <a:buChar char="•"/>
          </a:pPr>
          <a:r>
            <a:rPr lang="fr-FR" sz="900" dirty="0">
              <a:latin typeface="Arial" panose="020B0604020202020204" pitchFamily="34" charset="0"/>
              <a:cs typeface="Arial" panose="020B0604020202020204" pitchFamily="34" charset="0"/>
            </a:rPr>
            <a:t>1947</a:t>
          </a:r>
        </a:p>
      </dgm:t>
    </dgm:pt>
    <dgm:pt modelId="{CA129A32-B3F4-4280-BA56-0C272F36D893}" type="parTrans" cxnId="{3F5D471C-CFF0-4477-8F73-E5CAF196885E}">
      <dgm:prSet/>
      <dgm:spPr/>
      <dgm:t>
        <a:bodyPr/>
        <a:lstStyle/>
        <a:p>
          <a:endParaRPr lang="fr-FR">
            <a:latin typeface="Arial" panose="020B0604020202020204" pitchFamily="34" charset="0"/>
            <a:cs typeface="Arial" panose="020B0604020202020204" pitchFamily="34" charset="0"/>
          </a:endParaRPr>
        </a:p>
      </dgm:t>
    </dgm:pt>
    <dgm:pt modelId="{009715C3-604B-4CC5-8CA1-A0FFE78BE08A}" type="sibTrans" cxnId="{3F5D471C-CFF0-4477-8F73-E5CAF196885E}">
      <dgm:prSet/>
      <dgm:spPr/>
      <dgm:t>
        <a:bodyPr/>
        <a:lstStyle/>
        <a:p>
          <a:endParaRPr lang="fr-FR">
            <a:latin typeface="Arial" panose="020B0604020202020204" pitchFamily="34" charset="0"/>
            <a:cs typeface="Arial" panose="020B0604020202020204" pitchFamily="34" charset="0"/>
          </a:endParaRPr>
        </a:p>
      </dgm:t>
    </dgm:pt>
    <dgm:pt modelId="{D84A7B39-0854-4B2B-A43E-A9BA5F7F06D7}">
      <dgm:prSet custT="1"/>
      <dgm:spPr/>
      <dgm:t>
        <a:bodyPr/>
        <a:lstStyle/>
        <a:p>
          <a:pPr>
            <a:buFont typeface="Arial" panose="020B0604020202020204" pitchFamily="34" charset="0"/>
            <a:buChar char="•"/>
          </a:pPr>
          <a:r>
            <a:rPr lang="fr-FR" sz="1000" dirty="0">
              <a:latin typeface="Arial" panose="020B0604020202020204" pitchFamily="34" charset="0"/>
              <a:cs typeface="Arial" panose="020B0604020202020204" pitchFamily="34" charset="0"/>
            </a:rPr>
            <a:t>Loi n° 93-8 du 4 janvier 1993 relative aux relations entre les professions de santé et l'assurance maladie.</a:t>
          </a:r>
        </a:p>
      </dgm:t>
    </dgm:pt>
    <dgm:pt modelId="{644503FC-E21C-47FA-8917-C10DBA3A843A}" type="parTrans" cxnId="{81EF1739-C6B9-447F-848C-6FC8C80172C6}">
      <dgm:prSet/>
      <dgm:spPr/>
      <dgm:t>
        <a:bodyPr/>
        <a:lstStyle/>
        <a:p>
          <a:endParaRPr lang="fr-FR">
            <a:latin typeface="Arial" panose="020B0604020202020204" pitchFamily="34" charset="0"/>
            <a:cs typeface="Arial" panose="020B0604020202020204" pitchFamily="34" charset="0"/>
          </a:endParaRPr>
        </a:p>
      </dgm:t>
    </dgm:pt>
    <dgm:pt modelId="{2687DB04-2DA4-4503-911A-646B078962B3}" type="sibTrans" cxnId="{81EF1739-C6B9-447F-848C-6FC8C80172C6}">
      <dgm:prSet/>
      <dgm:spPr/>
      <dgm:t>
        <a:bodyPr/>
        <a:lstStyle/>
        <a:p>
          <a:endParaRPr lang="fr-FR">
            <a:latin typeface="Arial" panose="020B0604020202020204" pitchFamily="34" charset="0"/>
            <a:cs typeface="Arial" panose="020B0604020202020204" pitchFamily="34" charset="0"/>
          </a:endParaRPr>
        </a:p>
      </dgm:t>
    </dgm:pt>
    <dgm:pt modelId="{DFB697AB-A86B-43A5-8125-E9D39847AAB6}">
      <dgm:prSet custT="1"/>
      <dgm:spPr/>
      <dgm:t>
        <a:bodyPr/>
        <a:lstStyle/>
        <a:p>
          <a:r>
            <a:rPr lang="fr-FR" sz="1000" dirty="0">
              <a:latin typeface="Arial" panose="020B0604020202020204" pitchFamily="34" charset="0"/>
              <a:cs typeface="Arial" panose="020B0604020202020204" pitchFamily="34" charset="0"/>
            </a:rPr>
            <a:t>Circulaire rendant obligatoire la création d’écoles d’infirmières en France</a:t>
          </a:r>
        </a:p>
      </dgm:t>
    </dgm:pt>
    <dgm:pt modelId="{B6813660-0E43-4F27-B11C-CF9F6DEB87A4}" type="parTrans" cxnId="{47AB5E07-FC44-464D-8FAD-DFA0BBDD3323}">
      <dgm:prSet/>
      <dgm:spPr/>
      <dgm:t>
        <a:bodyPr/>
        <a:lstStyle/>
        <a:p>
          <a:endParaRPr lang="fr-FR">
            <a:latin typeface="Arial" panose="020B0604020202020204" pitchFamily="34" charset="0"/>
            <a:cs typeface="Arial" panose="020B0604020202020204" pitchFamily="34" charset="0"/>
          </a:endParaRPr>
        </a:p>
      </dgm:t>
    </dgm:pt>
    <dgm:pt modelId="{CB85E2A6-3F3B-41B0-B4D7-BBFF1814D160}" type="sibTrans" cxnId="{47AB5E07-FC44-464D-8FAD-DFA0BBDD3323}">
      <dgm:prSet/>
      <dgm:spPr/>
      <dgm:t>
        <a:bodyPr/>
        <a:lstStyle/>
        <a:p>
          <a:endParaRPr lang="fr-FR">
            <a:latin typeface="Arial" panose="020B0604020202020204" pitchFamily="34" charset="0"/>
            <a:cs typeface="Arial" panose="020B0604020202020204" pitchFamily="34" charset="0"/>
          </a:endParaRPr>
        </a:p>
      </dgm:t>
    </dgm:pt>
    <dgm:pt modelId="{F5E3D656-48C4-4975-8486-BD039470094F}">
      <dgm:prSet custT="1"/>
      <dgm:spPr/>
      <dgm:t>
        <a:bodyPr/>
        <a:lstStyle/>
        <a:p>
          <a:r>
            <a:rPr lang="fr-FR" sz="900" dirty="0">
              <a:latin typeface="Arial" panose="020B0604020202020204" pitchFamily="34" charset="0"/>
              <a:cs typeface="Arial" panose="020B0604020202020204" pitchFamily="34" charset="0"/>
            </a:rPr>
            <a:t>Entre deux guerres</a:t>
          </a:r>
        </a:p>
      </dgm:t>
    </dgm:pt>
    <dgm:pt modelId="{2371EF86-BB67-4025-8FAC-A38E5FF88249}" type="parTrans" cxnId="{7DD6BD2D-7D14-4D61-9747-4B5566863335}">
      <dgm:prSet/>
      <dgm:spPr/>
      <dgm:t>
        <a:bodyPr/>
        <a:lstStyle/>
        <a:p>
          <a:endParaRPr lang="fr-FR">
            <a:latin typeface="Arial" panose="020B0604020202020204" pitchFamily="34" charset="0"/>
            <a:cs typeface="Arial" panose="020B0604020202020204" pitchFamily="34" charset="0"/>
          </a:endParaRPr>
        </a:p>
      </dgm:t>
    </dgm:pt>
    <dgm:pt modelId="{DBA56A41-6CB3-4EC8-B4D6-CBC53A02C654}" type="sibTrans" cxnId="{7DD6BD2D-7D14-4D61-9747-4B5566863335}">
      <dgm:prSet/>
      <dgm:spPr/>
      <dgm:t>
        <a:bodyPr/>
        <a:lstStyle/>
        <a:p>
          <a:endParaRPr lang="fr-FR">
            <a:latin typeface="Arial" panose="020B0604020202020204" pitchFamily="34" charset="0"/>
            <a:cs typeface="Arial" panose="020B0604020202020204" pitchFamily="34" charset="0"/>
          </a:endParaRPr>
        </a:p>
      </dgm:t>
    </dgm:pt>
    <dgm:pt modelId="{B5BDECA4-CDD0-4D1D-A0A8-6400681AA62C}">
      <dgm:prSet custT="1"/>
      <dgm:spPr/>
      <dgm:t>
        <a:bodyPr/>
        <a:lstStyle/>
        <a:p>
          <a:r>
            <a:rPr lang="fr-FR" sz="1000" dirty="0">
              <a:latin typeface="Arial" panose="020B0604020202020204" pitchFamily="34" charset="0"/>
              <a:cs typeface="Arial" panose="020B0604020202020204" pitchFamily="34" charset="0"/>
            </a:rPr>
            <a:t>Emergence du statut d’infirmière visiteuse d’hygiène sociale</a:t>
          </a:r>
        </a:p>
      </dgm:t>
    </dgm:pt>
    <dgm:pt modelId="{F4ED188C-2F40-4ADE-BEAA-061789419C8A}" type="parTrans" cxnId="{64E4BB72-D870-48C5-9D42-B75F5184D9B1}">
      <dgm:prSet/>
      <dgm:spPr/>
      <dgm:t>
        <a:bodyPr/>
        <a:lstStyle/>
        <a:p>
          <a:endParaRPr lang="fr-FR">
            <a:latin typeface="Arial" panose="020B0604020202020204" pitchFamily="34" charset="0"/>
            <a:cs typeface="Arial" panose="020B0604020202020204" pitchFamily="34" charset="0"/>
          </a:endParaRPr>
        </a:p>
      </dgm:t>
    </dgm:pt>
    <dgm:pt modelId="{404DD8BD-BCF6-41D3-946A-A646C206B897}" type="sibTrans" cxnId="{64E4BB72-D870-48C5-9D42-B75F5184D9B1}">
      <dgm:prSet/>
      <dgm:spPr/>
      <dgm:t>
        <a:bodyPr/>
        <a:lstStyle/>
        <a:p>
          <a:endParaRPr lang="fr-FR">
            <a:latin typeface="Arial" panose="020B0604020202020204" pitchFamily="34" charset="0"/>
            <a:cs typeface="Arial" panose="020B0604020202020204" pitchFamily="34" charset="0"/>
          </a:endParaRPr>
        </a:p>
      </dgm:t>
    </dgm:pt>
    <dgm:pt modelId="{20F01F0C-1439-4E4E-BA3A-53C2454BC77C}">
      <dgm:prSet phldrT="[Texte]" custT="1"/>
      <dgm:spPr/>
      <dgm:t>
        <a:bodyPr/>
        <a:lstStyle/>
        <a:p>
          <a:r>
            <a:rPr lang="fr-FR" sz="900" dirty="0">
              <a:latin typeface="Arial" panose="020B0604020202020204" pitchFamily="34" charset="0"/>
              <a:cs typeface="Arial" panose="020B0604020202020204" pitchFamily="34" charset="0"/>
            </a:rPr>
            <a:t>1938</a:t>
          </a:r>
        </a:p>
      </dgm:t>
    </dgm:pt>
    <dgm:pt modelId="{757FA561-5A8D-4F66-BA87-46B1A2C3E723}" type="parTrans" cxnId="{EDED10FF-06F3-4F70-A3E9-8A5B42F1F095}">
      <dgm:prSet/>
      <dgm:spPr/>
      <dgm:t>
        <a:bodyPr/>
        <a:lstStyle/>
        <a:p>
          <a:endParaRPr lang="fr-FR">
            <a:latin typeface="Arial" panose="020B0604020202020204" pitchFamily="34" charset="0"/>
            <a:cs typeface="Arial" panose="020B0604020202020204" pitchFamily="34" charset="0"/>
          </a:endParaRPr>
        </a:p>
      </dgm:t>
    </dgm:pt>
    <dgm:pt modelId="{B6CFC11F-3762-4EEF-BEEF-B1B290CF2515}" type="sibTrans" cxnId="{EDED10FF-06F3-4F70-A3E9-8A5B42F1F095}">
      <dgm:prSet/>
      <dgm:spPr/>
      <dgm:t>
        <a:bodyPr/>
        <a:lstStyle/>
        <a:p>
          <a:endParaRPr lang="fr-FR">
            <a:latin typeface="Arial" panose="020B0604020202020204" pitchFamily="34" charset="0"/>
            <a:cs typeface="Arial" panose="020B0604020202020204" pitchFamily="34" charset="0"/>
          </a:endParaRPr>
        </a:p>
      </dgm:t>
    </dgm:pt>
    <dgm:pt modelId="{273B4F3C-0FE6-4E1F-AF07-7EADFCD76667}">
      <dgm:prSet phldrT="[Texte]" custT="1"/>
      <dgm:spPr/>
      <dgm:t>
        <a:bodyPr/>
        <a:lstStyle/>
        <a:p>
          <a:r>
            <a:rPr lang="fr-FR" sz="1000" dirty="0">
              <a:latin typeface="Arial" panose="020B0604020202020204" pitchFamily="34" charset="0"/>
              <a:cs typeface="Arial" panose="020B0604020202020204" pitchFamily="34" charset="0"/>
            </a:rPr>
            <a:t>Décret du 18/02/1938 : instaurant le Diplôme d’Infirmière Hospitalière d’Etat et le Diplôme d’Etat d’Assistante de service social de l’Etat : Le statut des infirmières visiteuses évolue vers une action d’accompagnement social, en abandonnant le volet technique.</a:t>
          </a:r>
        </a:p>
      </dgm:t>
    </dgm:pt>
    <dgm:pt modelId="{DBFA870E-4106-42F1-A718-183FCE2CC7DF}" type="parTrans" cxnId="{CCE6F694-3F71-4585-9047-F176DD76AD7E}">
      <dgm:prSet/>
      <dgm:spPr/>
      <dgm:t>
        <a:bodyPr/>
        <a:lstStyle/>
        <a:p>
          <a:endParaRPr lang="fr-FR">
            <a:latin typeface="Arial" panose="020B0604020202020204" pitchFamily="34" charset="0"/>
            <a:cs typeface="Arial" panose="020B0604020202020204" pitchFamily="34" charset="0"/>
          </a:endParaRPr>
        </a:p>
      </dgm:t>
    </dgm:pt>
    <dgm:pt modelId="{4086BB74-B77C-482D-9121-96977DCA9523}" type="sibTrans" cxnId="{CCE6F694-3F71-4585-9047-F176DD76AD7E}">
      <dgm:prSet/>
      <dgm:spPr/>
      <dgm:t>
        <a:bodyPr/>
        <a:lstStyle/>
        <a:p>
          <a:endParaRPr lang="fr-FR">
            <a:latin typeface="Arial" panose="020B0604020202020204" pitchFamily="34" charset="0"/>
            <a:cs typeface="Arial" panose="020B0604020202020204" pitchFamily="34" charset="0"/>
          </a:endParaRPr>
        </a:p>
      </dgm:t>
    </dgm:pt>
    <dgm:pt modelId="{FD9ED8EB-D386-4123-B7D4-B066607CB660}">
      <dgm:prSet phldrT="[Texte]" custT="1"/>
      <dgm:spPr/>
      <dgm:t>
        <a:bodyPr/>
        <a:lstStyle/>
        <a:p>
          <a:pPr>
            <a:buFont typeface="Arial" panose="020B0604020202020204" pitchFamily="34" charset="0"/>
            <a:buChar char="•"/>
          </a:pPr>
          <a:r>
            <a:rPr lang="fr-FR" sz="1000" dirty="0">
              <a:latin typeface="Arial" panose="020B0604020202020204" pitchFamily="34" charset="0"/>
              <a:cs typeface="Arial" panose="020B0604020202020204" pitchFamily="34" charset="0"/>
            </a:rPr>
            <a:t>Arrêté du 31/12/1947 :  Première version de la Nomenclature Générale des Actes Professionnels (NGAP)</a:t>
          </a:r>
        </a:p>
      </dgm:t>
    </dgm:pt>
    <dgm:pt modelId="{9EB8AD86-4D56-49EB-A930-02DC112C2ECA}" type="sibTrans" cxnId="{6384DA85-8265-4A5E-A4BB-37ADE66EE50E}">
      <dgm:prSet/>
      <dgm:spPr/>
      <dgm:t>
        <a:bodyPr/>
        <a:lstStyle/>
        <a:p>
          <a:endParaRPr lang="fr-FR">
            <a:latin typeface="Arial" panose="020B0604020202020204" pitchFamily="34" charset="0"/>
            <a:cs typeface="Arial" panose="020B0604020202020204" pitchFamily="34" charset="0"/>
          </a:endParaRPr>
        </a:p>
      </dgm:t>
    </dgm:pt>
    <dgm:pt modelId="{22BEEE24-3488-40FE-BEA1-C58AAD0A1B0A}" type="parTrans" cxnId="{6384DA85-8265-4A5E-A4BB-37ADE66EE50E}">
      <dgm:prSet/>
      <dgm:spPr/>
      <dgm:t>
        <a:bodyPr/>
        <a:lstStyle/>
        <a:p>
          <a:endParaRPr lang="fr-FR">
            <a:latin typeface="Arial" panose="020B0604020202020204" pitchFamily="34" charset="0"/>
            <a:cs typeface="Arial" panose="020B0604020202020204" pitchFamily="34" charset="0"/>
          </a:endParaRPr>
        </a:p>
      </dgm:t>
    </dgm:pt>
    <dgm:pt modelId="{7F07760B-6036-4CDF-A994-C093D2C40997}">
      <dgm:prSet phldrT="[Texte]" custT="1"/>
      <dgm:spPr/>
      <dgm:t>
        <a:bodyPr/>
        <a:lstStyle/>
        <a:p>
          <a:r>
            <a:rPr lang="fr-FR" sz="900" dirty="0">
              <a:latin typeface="Arial" panose="020B0604020202020204" pitchFamily="34" charset="0"/>
              <a:cs typeface="Arial" panose="020B0604020202020204" pitchFamily="34" charset="0"/>
            </a:rPr>
            <a:t>1942</a:t>
          </a:r>
        </a:p>
      </dgm:t>
    </dgm:pt>
    <dgm:pt modelId="{D62BA36A-9818-4B23-A99A-FF390EB1568F}" type="parTrans" cxnId="{4A413329-DAE3-40FD-825C-81755F2590F3}">
      <dgm:prSet/>
      <dgm:spPr/>
      <dgm:t>
        <a:bodyPr/>
        <a:lstStyle/>
        <a:p>
          <a:endParaRPr lang="fr-FR">
            <a:latin typeface="Arial" panose="020B0604020202020204" pitchFamily="34" charset="0"/>
            <a:cs typeface="Arial" panose="020B0604020202020204" pitchFamily="34" charset="0"/>
          </a:endParaRPr>
        </a:p>
      </dgm:t>
    </dgm:pt>
    <dgm:pt modelId="{A816675A-5D92-4696-8EBA-F3EA8BB68372}" type="sibTrans" cxnId="{4A413329-DAE3-40FD-825C-81755F2590F3}">
      <dgm:prSet/>
      <dgm:spPr/>
      <dgm:t>
        <a:bodyPr/>
        <a:lstStyle/>
        <a:p>
          <a:endParaRPr lang="fr-FR">
            <a:latin typeface="Arial" panose="020B0604020202020204" pitchFamily="34" charset="0"/>
            <a:cs typeface="Arial" panose="020B0604020202020204" pitchFamily="34" charset="0"/>
          </a:endParaRPr>
        </a:p>
      </dgm:t>
    </dgm:pt>
    <dgm:pt modelId="{9A314BF1-0D27-40A1-A287-779EF4FFF118}">
      <dgm:prSet phldrT="[Texte]" custT="1"/>
      <dgm:spPr/>
      <dgm:t>
        <a:bodyPr/>
        <a:lstStyle/>
        <a:p>
          <a:r>
            <a:rPr lang="fr-FR" sz="1000" dirty="0">
              <a:latin typeface="Arial" panose="020B0604020202020204" pitchFamily="34" charset="0"/>
              <a:cs typeface="Arial" panose="020B0604020202020204" pitchFamily="34" charset="0"/>
            </a:rPr>
            <a:t>Création du Diplôme d’Etat Infirmier</a:t>
          </a:r>
        </a:p>
      </dgm:t>
    </dgm:pt>
    <dgm:pt modelId="{E9BC509B-4042-450C-8D2C-87419D9F8D64}" type="parTrans" cxnId="{206013D4-7EAD-4704-A55E-DDAA44ABAA29}">
      <dgm:prSet/>
      <dgm:spPr/>
      <dgm:t>
        <a:bodyPr/>
        <a:lstStyle/>
        <a:p>
          <a:endParaRPr lang="fr-FR">
            <a:latin typeface="Arial" panose="020B0604020202020204" pitchFamily="34" charset="0"/>
            <a:cs typeface="Arial" panose="020B0604020202020204" pitchFamily="34" charset="0"/>
          </a:endParaRPr>
        </a:p>
      </dgm:t>
    </dgm:pt>
    <dgm:pt modelId="{60720C14-2B90-40BA-9948-27F62CA1EE81}" type="sibTrans" cxnId="{206013D4-7EAD-4704-A55E-DDAA44ABAA29}">
      <dgm:prSet/>
      <dgm:spPr/>
      <dgm:t>
        <a:bodyPr/>
        <a:lstStyle/>
        <a:p>
          <a:endParaRPr lang="fr-FR">
            <a:latin typeface="Arial" panose="020B0604020202020204" pitchFamily="34" charset="0"/>
            <a:cs typeface="Arial" panose="020B0604020202020204" pitchFamily="34" charset="0"/>
          </a:endParaRPr>
        </a:p>
      </dgm:t>
    </dgm:pt>
    <dgm:pt modelId="{9E017921-4017-47E0-98A4-450E1ED11576}">
      <dgm:prSet custT="1"/>
      <dgm:spPr/>
      <dgm:t>
        <a:bodyPr/>
        <a:lstStyle/>
        <a:p>
          <a:r>
            <a:rPr lang="fr-FR" sz="1000" dirty="0">
              <a:latin typeface="Arial" panose="020B0604020202020204" pitchFamily="34" charset="0"/>
              <a:cs typeface="Arial" panose="020B0604020202020204" pitchFamily="34" charset="0"/>
            </a:rPr>
            <a:t>Décret n° 93- 221 du 16 février 1993 relatif aux règles professionnelles des infirmiers et infirmières.</a:t>
          </a:r>
        </a:p>
      </dgm:t>
    </dgm:pt>
    <dgm:pt modelId="{B976C1AC-7393-44BD-ABDF-8705C714CB7A}" type="parTrans" cxnId="{7DC94C28-6AC7-4FA7-99D0-96541AE956D2}">
      <dgm:prSet/>
      <dgm:spPr/>
      <dgm:t>
        <a:bodyPr/>
        <a:lstStyle/>
        <a:p>
          <a:endParaRPr lang="fr-FR">
            <a:latin typeface="Arial" panose="020B0604020202020204" pitchFamily="34" charset="0"/>
            <a:cs typeface="Arial" panose="020B0604020202020204" pitchFamily="34" charset="0"/>
          </a:endParaRPr>
        </a:p>
      </dgm:t>
    </dgm:pt>
    <dgm:pt modelId="{17B18069-63FC-41CD-9A46-22001938C333}" type="sibTrans" cxnId="{7DC94C28-6AC7-4FA7-99D0-96541AE956D2}">
      <dgm:prSet/>
      <dgm:spPr/>
      <dgm:t>
        <a:bodyPr/>
        <a:lstStyle/>
        <a:p>
          <a:endParaRPr lang="fr-FR">
            <a:latin typeface="Arial" panose="020B0604020202020204" pitchFamily="34" charset="0"/>
            <a:cs typeface="Arial" panose="020B0604020202020204" pitchFamily="34" charset="0"/>
          </a:endParaRPr>
        </a:p>
      </dgm:t>
    </dgm:pt>
    <dgm:pt modelId="{E9140118-1B40-48B5-A64B-0C08BE56B5FB}">
      <dgm:prSet custT="1"/>
      <dgm:spPr/>
      <dgm:t>
        <a:bodyPr/>
        <a:lstStyle/>
        <a:p>
          <a:r>
            <a:rPr lang="fr-FR" sz="1000" dirty="0">
              <a:latin typeface="Arial" panose="020B0604020202020204" pitchFamily="34" charset="0"/>
              <a:cs typeface="Arial" panose="020B0604020202020204" pitchFamily="34" charset="0"/>
            </a:rPr>
            <a:t>Décret n° 93-345 du 15 mars 1993 relatif aux actes professionnels et à l'exercice de la profession d'infirmier. </a:t>
          </a:r>
        </a:p>
      </dgm:t>
    </dgm:pt>
    <dgm:pt modelId="{B9EE4544-01BE-40B9-8F1E-1283B04A6484}" type="parTrans" cxnId="{6507A323-E087-4C89-9C7D-5FF84FBBB34B}">
      <dgm:prSet/>
      <dgm:spPr/>
      <dgm:t>
        <a:bodyPr/>
        <a:lstStyle/>
        <a:p>
          <a:endParaRPr lang="fr-FR">
            <a:latin typeface="Arial" panose="020B0604020202020204" pitchFamily="34" charset="0"/>
            <a:cs typeface="Arial" panose="020B0604020202020204" pitchFamily="34" charset="0"/>
          </a:endParaRPr>
        </a:p>
      </dgm:t>
    </dgm:pt>
    <dgm:pt modelId="{CFF90F5A-0BDD-403B-844E-95F8825DBACA}" type="sibTrans" cxnId="{6507A323-E087-4C89-9C7D-5FF84FBBB34B}">
      <dgm:prSet/>
      <dgm:spPr/>
      <dgm:t>
        <a:bodyPr/>
        <a:lstStyle/>
        <a:p>
          <a:endParaRPr lang="fr-FR">
            <a:latin typeface="Arial" panose="020B0604020202020204" pitchFamily="34" charset="0"/>
            <a:cs typeface="Arial" panose="020B0604020202020204" pitchFamily="34" charset="0"/>
          </a:endParaRPr>
        </a:p>
      </dgm:t>
    </dgm:pt>
    <dgm:pt modelId="{3F6749F7-D0A1-41CB-94E1-BAAE708ADA7D}">
      <dgm:prSet custT="1"/>
      <dgm:spPr/>
      <dgm:t>
        <a:bodyPr/>
        <a:lstStyle/>
        <a:p>
          <a:r>
            <a:rPr lang="fr-FR" sz="900" dirty="0">
              <a:latin typeface="Arial" panose="020B0604020202020204" pitchFamily="34" charset="0"/>
              <a:cs typeface="Arial" panose="020B0604020202020204" pitchFamily="34" charset="0"/>
            </a:rPr>
            <a:t>1981</a:t>
          </a:r>
        </a:p>
      </dgm:t>
    </dgm:pt>
    <dgm:pt modelId="{89CCAD1A-10AA-44DB-9130-5CDAD70C8F84}" type="parTrans" cxnId="{902E7AAB-371B-4842-99EA-0AFAA2E8E1A7}">
      <dgm:prSet/>
      <dgm:spPr/>
      <dgm:t>
        <a:bodyPr/>
        <a:lstStyle/>
        <a:p>
          <a:endParaRPr lang="fr-FR">
            <a:latin typeface="Arial" panose="020B0604020202020204" pitchFamily="34" charset="0"/>
            <a:cs typeface="Arial" panose="020B0604020202020204" pitchFamily="34" charset="0"/>
          </a:endParaRPr>
        </a:p>
      </dgm:t>
    </dgm:pt>
    <dgm:pt modelId="{57FE22AF-5CC2-49D5-88D5-603700F4D687}" type="sibTrans" cxnId="{902E7AAB-371B-4842-99EA-0AFAA2E8E1A7}">
      <dgm:prSet/>
      <dgm:spPr/>
      <dgm:t>
        <a:bodyPr/>
        <a:lstStyle/>
        <a:p>
          <a:endParaRPr lang="fr-FR">
            <a:latin typeface="Arial" panose="020B0604020202020204" pitchFamily="34" charset="0"/>
            <a:cs typeface="Arial" panose="020B0604020202020204" pitchFamily="34" charset="0"/>
          </a:endParaRPr>
        </a:p>
      </dgm:t>
    </dgm:pt>
    <dgm:pt modelId="{9671291A-3357-4C8A-96CC-4FB3E08F5978}">
      <dgm:prSet custT="1"/>
      <dgm:spPr/>
      <dgm:t>
        <a:bodyPr/>
        <a:lstStyle/>
        <a:p>
          <a:r>
            <a:rPr lang="fr-FR" sz="1000" dirty="0">
              <a:latin typeface="Arial" panose="020B0604020202020204" pitchFamily="34" charset="0"/>
              <a:cs typeface="Arial" panose="020B0604020202020204" pitchFamily="34" charset="0"/>
            </a:rPr>
            <a:t>Décret du 12 mai 1981 : l’exercice infirmier se définit par un rôle propre (reconnaissant ainsi l’autonomie de l’infirmière vis-à-vis du médecin) et le rôle prescrit (sous prescription médicale). </a:t>
          </a:r>
        </a:p>
      </dgm:t>
    </dgm:pt>
    <dgm:pt modelId="{EFDEE850-C75D-42C4-81DE-B033A91B3724}" type="parTrans" cxnId="{B83BB43A-8537-4F20-9B12-1797293B897F}">
      <dgm:prSet/>
      <dgm:spPr/>
      <dgm:t>
        <a:bodyPr/>
        <a:lstStyle/>
        <a:p>
          <a:endParaRPr lang="fr-FR">
            <a:latin typeface="Arial" panose="020B0604020202020204" pitchFamily="34" charset="0"/>
            <a:cs typeface="Arial" panose="020B0604020202020204" pitchFamily="34" charset="0"/>
          </a:endParaRPr>
        </a:p>
      </dgm:t>
    </dgm:pt>
    <dgm:pt modelId="{F0747046-D899-426D-A9A6-8215F87606DB}" type="sibTrans" cxnId="{B83BB43A-8537-4F20-9B12-1797293B897F}">
      <dgm:prSet/>
      <dgm:spPr/>
      <dgm:t>
        <a:bodyPr/>
        <a:lstStyle/>
        <a:p>
          <a:endParaRPr lang="fr-FR">
            <a:latin typeface="Arial" panose="020B0604020202020204" pitchFamily="34" charset="0"/>
            <a:cs typeface="Arial" panose="020B0604020202020204" pitchFamily="34" charset="0"/>
          </a:endParaRPr>
        </a:p>
      </dgm:t>
    </dgm:pt>
    <dgm:pt modelId="{90C0125D-BC7C-4055-B603-64101CC62395}">
      <dgm:prSet custT="1"/>
      <dgm:spPr/>
      <dgm:t>
        <a:bodyPr/>
        <a:lstStyle/>
        <a:p>
          <a:pPr>
            <a:buFont typeface="Arial" panose="020B0604020202020204" pitchFamily="34" charset="0"/>
            <a:buChar char="•"/>
          </a:pPr>
          <a:r>
            <a:rPr lang="fr-FR" sz="900" dirty="0">
              <a:latin typeface="Arial" panose="020B0604020202020204" pitchFamily="34" charset="0"/>
              <a:cs typeface="Arial" panose="020B0604020202020204" pitchFamily="34" charset="0"/>
            </a:rPr>
            <a:t>1993</a:t>
          </a:r>
        </a:p>
      </dgm:t>
    </dgm:pt>
    <dgm:pt modelId="{8156138C-CA79-46EC-B4C4-9BABCBF35027}" type="sibTrans" cxnId="{FF8428A8-757B-4D4A-8F16-558B60902E68}">
      <dgm:prSet/>
      <dgm:spPr/>
      <dgm:t>
        <a:bodyPr/>
        <a:lstStyle/>
        <a:p>
          <a:endParaRPr lang="fr-FR">
            <a:latin typeface="Arial" panose="020B0604020202020204" pitchFamily="34" charset="0"/>
            <a:cs typeface="Arial" panose="020B0604020202020204" pitchFamily="34" charset="0"/>
          </a:endParaRPr>
        </a:p>
      </dgm:t>
    </dgm:pt>
    <dgm:pt modelId="{380CD51C-A03F-4A5B-82EF-F9D23700CC80}" type="parTrans" cxnId="{FF8428A8-757B-4D4A-8F16-558B60902E68}">
      <dgm:prSet/>
      <dgm:spPr/>
      <dgm:t>
        <a:bodyPr/>
        <a:lstStyle/>
        <a:p>
          <a:endParaRPr lang="fr-FR">
            <a:latin typeface="Arial" panose="020B0604020202020204" pitchFamily="34" charset="0"/>
            <a:cs typeface="Arial" panose="020B0604020202020204" pitchFamily="34" charset="0"/>
          </a:endParaRPr>
        </a:p>
      </dgm:t>
    </dgm:pt>
    <dgm:pt modelId="{D4FAE881-7495-4FB5-9A7B-50CBD61336F1}">
      <dgm:prSet custT="1"/>
      <dgm:spPr/>
      <dgm:t>
        <a:bodyPr/>
        <a:lstStyle/>
        <a:p>
          <a:r>
            <a:rPr lang="fr-FR" sz="1000" dirty="0">
              <a:latin typeface="Arial" panose="020B0604020202020204" pitchFamily="34" charset="0"/>
              <a:cs typeface="Arial" panose="020B0604020202020204" pitchFamily="34" charset="0"/>
            </a:rPr>
            <a:t>Loi du 21 décembre 2006 : Création de l’Ordre Infirmier </a:t>
          </a:r>
        </a:p>
      </dgm:t>
    </dgm:pt>
    <dgm:pt modelId="{794F4440-EB6C-436A-B903-C0ED80D98C5B}" type="parTrans" cxnId="{23569CBC-21D5-4211-924C-B1BD3427DCB0}">
      <dgm:prSet/>
      <dgm:spPr/>
      <dgm:t>
        <a:bodyPr/>
        <a:lstStyle/>
        <a:p>
          <a:endParaRPr lang="fr-FR">
            <a:latin typeface="Arial" panose="020B0604020202020204" pitchFamily="34" charset="0"/>
            <a:cs typeface="Arial" panose="020B0604020202020204" pitchFamily="34" charset="0"/>
          </a:endParaRPr>
        </a:p>
      </dgm:t>
    </dgm:pt>
    <dgm:pt modelId="{5B9CB06F-F3EC-457B-82AA-2605BC7C96A6}" type="sibTrans" cxnId="{23569CBC-21D5-4211-924C-B1BD3427DCB0}">
      <dgm:prSet/>
      <dgm:spPr/>
      <dgm:t>
        <a:bodyPr/>
        <a:lstStyle/>
        <a:p>
          <a:endParaRPr lang="fr-FR">
            <a:latin typeface="Arial" panose="020B0604020202020204" pitchFamily="34" charset="0"/>
            <a:cs typeface="Arial" panose="020B0604020202020204" pitchFamily="34" charset="0"/>
          </a:endParaRPr>
        </a:p>
      </dgm:t>
    </dgm:pt>
    <dgm:pt modelId="{BD1F6FE0-0B52-4FD3-B932-56223E3F3EDF}">
      <dgm:prSet custT="1"/>
      <dgm:spPr/>
      <dgm:t>
        <a:bodyPr/>
        <a:lstStyle/>
        <a:p>
          <a:r>
            <a:rPr lang="fr-FR" sz="900" dirty="0">
              <a:latin typeface="Arial" panose="020B0604020202020204" pitchFamily="34" charset="0"/>
              <a:cs typeface="Arial" panose="020B0604020202020204" pitchFamily="34" charset="0"/>
            </a:rPr>
            <a:t>2006</a:t>
          </a:r>
        </a:p>
      </dgm:t>
    </dgm:pt>
    <dgm:pt modelId="{28D575F0-2131-4643-BA13-8E3DF8187375}" type="parTrans" cxnId="{F9D0CDBF-2F3A-44F4-90E1-B09312551292}">
      <dgm:prSet/>
      <dgm:spPr/>
      <dgm:t>
        <a:bodyPr/>
        <a:lstStyle/>
        <a:p>
          <a:endParaRPr lang="fr-FR">
            <a:latin typeface="Arial" panose="020B0604020202020204" pitchFamily="34" charset="0"/>
            <a:cs typeface="Arial" panose="020B0604020202020204" pitchFamily="34" charset="0"/>
          </a:endParaRPr>
        </a:p>
      </dgm:t>
    </dgm:pt>
    <dgm:pt modelId="{5401A4AE-BFA8-43F1-BFCF-0E85E605D0BA}" type="sibTrans" cxnId="{F9D0CDBF-2F3A-44F4-90E1-B09312551292}">
      <dgm:prSet/>
      <dgm:spPr/>
      <dgm:t>
        <a:bodyPr/>
        <a:lstStyle/>
        <a:p>
          <a:endParaRPr lang="fr-FR">
            <a:latin typeface="Arial" panose="020B0604020202020204" pitchFamily="34" charset="0"/>
            <a:cs typeface="Arial" panose="020B0604020202020204" pitchFamily="34" charset="0"/>
          </a:endParaRPr>
        </a:p>
      </dgm:t>
    </dgm:pt>
    <dgm:pt modelId="{35BDA644-3E83-448D-8022-F919FCB85DAC}">
      <dgm:prSet custT="1"/>
      <dgm:spPr/>
      <dgm:t>
        <a:bodyPr/>
        <a:lstStyle/>
        <a:p>
          <a:r>
            <a:rPr lang="fr-FR" sz="1000" dirty="0">
              <a:latin typeface="Arial" panose="020B0604020202020204" pitchFamily="34" charset="0"/>
              <a:cs typeface="Arial" panose="020B0604020202020204" pitchFamily="34" charset="0"/>
            </a:rPr>
            <a:t>Décret du 25 novembre 2016 : Code de déontologie infirmier : promeut la profession infirmière dans son ensemble (formation, qualité des soins, évolution du métier quel que soit le mode d’exercice)</a:t>
          </a:r>
        </a:p>
      </dgm:t>
    </dgm:pt>
    <dgm:pt modelId="{1C9A834F-AB37-4B29-A2FB-A458F034FC11}" type="parTrans" cxnId="{6829C3C7-46A6-4191-837B-05117A661FB0}">
      <dgm:prSet/>
      <dgm:spPr/>
      <dgm:t>
        <a:bodyPr/>
        <a:lstStyle/>
        <a:p>
          <a:endParaRPr lang="fr-FR">
            <a:latin typeface="Arial" panose="020B0604020202020204" pitchFamily="34" charset="0"/>
            <a:cs typeface="Arial" panose="020B0604020202020204" pitchFamily="34" charset="0"/>
          </a:endParaRPr>
        </a:p>
      </dgm:t>
    </dgm:pt>
    <dgm:pt modelId="{1970FEEF-616C-46E3-93AE-11D78C5224AA}" type="sibTrans" cxnId="{6829C3C7-46A6-4191-837B-05117A661FB0}">
      <dgm:prSet/>
      <dgm:spPr/>
      <dgm:t>
        <a:bodyPr/>
        <a:lstStyle/>
        <a:p>
          <a:endParaRPr lang="fr-FR">
            <a:latin typeface="Arial" panose="020B0604020202020204" pitchFamily="34" charset="0"/>
            <a:cs typeface="Arial" panose="020B0604020202020204" pitchFamily="34" charset="0"/>
          </a:endParaRPr>
        </a:p>
      </dgm:t>
    </dgm:pt>
    <dgm:pt modelId="{CBD6C393-8508-4DBD-B8A0-A626D0D1340D}">
      <dgm:prSet custT="1"/>
      <dgm:spPr/>
      <dgm:t>
        <a:bodyPr/>
        <a:lstStyle/>
        <a:p>
          <a:r>
            <a:rPr lang="fr-FR" sz="900" dirty="0">
              <a:latin typeface="Arial" panose="020B0604020202020204" pitchFamily="34" charset="0"/>
              <a:cs typeface="Arial" panose="020B0604020202020204" pitchFamily="34" charset="0"/>
            </a:rPr>
            <a:t>2016</a:t>
          </a:r>
        </a:p>
      </dgm:t>
    </dgm:pt>
    <dgm:pt modelId="{8CAEEE34-BF47-45AA-A2F9-AA6C91618DF9}" type="parTrans" cxnId="{5B0BEDC6-9C00-4892-B2AF-DC61F87BE158}">
      <dgm:prSet/>
      <dgm:spPr/>
      <dgm:t>
        <a:bodyPr/>
        <a:lstStyle/>
        <a:p>
          <a:endParaRPr lang="fr-FR">
            <a:latin typeface="Arial" panose="020B0604020202020204" pitchFamily="34" charset="0"/>
            <a:cs typeface="Arial" panose="020B0604020202020204" pitchFamily="34" charset="0"/>
          </a:endParaRPr>
        </a:p>
      </dgm:t>
    </dgm:pt>
    <dgm:pt modelId="{8212FF3A-5BE9-4E2E-AD15-B1A903CE0465}" type="sibTrans" cxnId="{5B0BEDC6-9C00-4892-B2AF-DC61F87BE158}">
      <dgm:prSet/>
      <dgm:spPr/>
      <dgm:t>
        <a:bodyPr/>
        <a:lstStyle/>
        <a:p>
          <a:endParaRPr lang="fr-FR">
            <a:latin typeface="Arial" panose="020B0604020202020204" pitchFamily="34" charset="0"/>
            <a:cs typeface="Arial" panose="020B0604020202020204" pitchFamily="34" charset="0"/>
          </a:endParaRPr>
        </a:p>
      </dgm:t>
    </dgm:pt>
    <dgm:pt modelId="{C03F075D-1E18-4F13-9230-7AA32A9A4AB2}" type="pres">
      <dgm:prSet presAssocID="{41B66B12-9D26-47C0-B576-600F5E4887FD}" presName="linearFlow" presStyleCnt="0">
        <dgm:presLayoutVars>
          <dgm:dir/>
          <dgm:animLvl val="lvl"/>
          <dgm:resizeHandles val="exact"/>
        </dgm:presLayoutVars>
      </dgm:prSet>
      <dgm:spPr/>
    </dgm:pt>
    <dgm:pt modelId="{885253FF-F4A0-435A-A367-00EDC8A91D27}" type="pres">
      <dgm:prSet presAssocID="{23A1A02B-98CB-4C2A-922E-6B414AD13CAE}" presName="composite" presStyleCnt="0"/>
      <dgm:spPr/>
    </dgm:pt>
    <dgm:pt modelId="{7E9E4914-1A1D-4FB5-B951-5BDCBCAAFCAE}" type="pres">
      <dgm:prSet presAssocID="{23A1A02B-98CB-4C2A-922E-6B414AD13CAE}" presName="parentText" presStyleLbl="alignNode1" presStyleIdx="0" presStyleCnt="10">
        <dgm:presLayoutVars>
          <dgm:chMax val="1"/>
          <dgm:bulletEnabled val="1"/>
        </dgm:presLayoutVars>
      </dgm:prSet>
      <dgm:spPr/>
    </dgm:pt>
    <dgm:pt modelId="{5FF54909-2377-43C8-8B30-3C6440DA2078}" type="pres">
      <dgm:prSet presAssocID="{23A1A02B-98CB-4C2A-922E-6B414AD13CAE}" presName="descendantText" presStyleLbl="alignAcc1" presStyleIdx="0" presStyleCnt="10">
        <dgm:presLayoutVars>
          <dgm:bulletEnabled val="1"/>
        </dgm:presLayoutVars>
      </dgm:prSet>
      <dgm:spPr/>
    </dgm:pt>
    <dgm:pt modelId="{54D91172-18F4-4245-B18C-E1A971F0604C}" type="pres">
      <dgm:prSet presAssocID="{0093AD90-D2B0-459E-AEE8-452F24C1802B}" presName="sp" presStyleCnt="0"/>
      <dgm:spPr/>
    </dgm:pt>
    <dgm:pt modelId="{75C0DDC0-765C-4D75-898E-ACE308E07927}" type="pres">
      <dgm:prSet presAssocID="{F5E3D656-48C4-4975-8486-BD039470094F}" presName="composite" presStyleCnt="0"/>
      <dgm:spPr/>
    </dgm:pt>
    <dgm:pt modelId="{B2386E2A-D678-4C8B-8D55-6C47BA61897A}" type="pres">
      <dgm:prSet presAssocID="{F5E3D656-48C4-4975-8486-BD039470094F}" presName="parentText" presStyleLbl="alignNode1" presStyleIdx="1" presStyleCnt="10">
        <dgm:presLayoutVars>
          <dgm:chMax val="1"/>
          <dgm:bulletEnabled val="1"/>
        </dgm:presLayoutVars>
      </dgm:prSet>
      <dgm:spPr/>
    </dgm:pt>
    <dgm:pt modelId="{F95B3169-6556-42B0-99A4-5AE55D7AC357}" type="pres">
      <dgm:prSet presAssocID="{F5E3D656-48C4-4975-8486-BD039470094F}" presName="descendantText" presStyleLbl="alignAcc1" presStyleIdx="1" presStyleCnt="10">
        <dgm:presLayoutVars>
          <dgm:bulletEnabled val="1"/>
        </dgm:presLayoutVars>
      </dgm:prSet>
      <dgm:spPr/>
    </dgm:pt>
    <dgm:pt modelId="{04B1A043-E962-494A-9BBC-4251F1DBBEB0}" type="pres">
      <dgm:prSet presAssocID="{DBA56A41-6CB3-4EC8-B4D6-CBC53A02C654}" presName="sp" presStyleCnt="0"/>
      <dgm:spPr/>
    </dgm:pt>
    <dgm:pt modelId="{A8492DBB-6AB3-4DE2-88F1-CC04FFF99EC9}" type="pres">
      <dgm:prSet presAssocID="{F3F4025F-F157-477E-9E72-51DA1A8A56A6}" presName="composite" presStyleCnt="0"/>
      <dgm:spPr/>
    </dgm:pt>
    <dgm:pt modelId="{FF474583-A86E-4419-AA86-1B54C186D2AA}" type="pres">
      <dgm:prSet presAssocID="{F3F4025F-F157-477E-9E72-51DA1A8A56A6}" presName="parentText" presStyleLbl="alignNode1" presStyleIdx="2" presStyleCnt="10">
        <dgm:presLayoutVars>
          <dgm:chMax val="1"/>
          <dgm:bulletEnabled val="1"/>
        </dgm:presLayoutVars>
      </dgm:prSet>
      <dgm:spPr/>
    </dgm:pt>
    <dgm:pt modelId="{A0629165-1B79-4521-BD14-AB79FD13CFE9}" type="pres">
      <dgm:prSet presAssocID="{F3F4025F-F157-477E-9E72-51DA1A8A56A6}" presName="descendantText" presStyleLbl="alignAcc1" presStyleIdx="2" presStyleCnt="10">
        <dgm:presLayoutVars>
          <dgm:bulletEnabled val="1"/>
        </dgm:presLayoutVars>
      </dgm:prSet>
      <dgm:spPr/>
    </dgm:pt>
    <dgm:pt modelId="{999510EB-5BF2-4106-A811-D0F06349E176}" type="pres">
      <dgm:prSet presAssocID="{1754B0B8-4D1A-4F51-A83F-D9EB7DEFC5ED}" presName="sp" presStyleCnt="0"/>
      <dgm:spPr/>
    </dgm:pt>
    <dgm:pt modelId="{569F2228-5844-4D22-A6D3-01753AF4C9FF}" type="pres">
      <dgm:prSet presAssocID="{20F01F0C-1439-4E4E-BA3A-53C2454BC77C}" presName="composite" presStyleCnt="0"/>
      <dgm:spPr/>
    </dgm:pt>
    <dgm:pt modelId="{9EBD33B9-2215-4CC5-B5F4-D7C7F1BE7988}" type="pres">
      <dgm:prSet presAssocID="{20F01F0C-1439-4E4E-BA3A-53C2454BC77C}" presName="parentText" presStyleLbl="alignNode1" presStyleIdx="3" presStyleCnt="10">
        <dgm:presLayoutVars>
          <dgm:chMax val="1"/>
          <dgm:bulletEnabled val="1"/>
        </dgm:presLayoutVars>
      </dgm:prSet>
      <dgm:spPr/>
    </dgm:pt>
    <dgm:pt modelId="{86EFEBB3-E9A7-4859-9680-4A0E2EC7CAB8}" type="pres">
      <dgm:prSet presAssocID="{20F01F0C-1439-4E4E-BA3A-53C2454BC77C}" presName="descendantText" presStyleLbl="alignAcc1" presStyleIdx="3" presStyleCnt="10">
        <dgm:presLayoutVars>
          <dgm:bulletEnabled val="1"/>
        </dgm:presLayoutVars>
      </dgm:prSet>
      <dgm:spPr/>
    </dgm:pt>
    <dgm:pt modelId="{C8461D3D-39E4-47C8-B51E-844C500634E9}" type="pres">
      <dgm:prSet presAssocID="{B6CFC11F-3762-4EEF-BEEF-B1B290CF2515}" presName="sp" presStyleCnt="0"/>
      <dgm:spPr/>
    </dgm:pt>
    <dgm:pt modelId="{E80D3BE3-AFDE-4FC4-B566-86016D948E47}" type="pres">
      <dgm:prSet presAssocID="{7F07760B-6036-4CDF-A994-C093D2C40997}" presName="composite" presStyleCnt="0"/>
      <dgm:spPr/>
    </dgm:pt>
    <dgm:pt modelId="{54A97809-1CA2-4EC6-B74E-6AB9CAA9E187}" type="pres">
      <dgm:prSet presAssocID="{7F07760B-6036-4CDF-A994-C093D2C40997}" presName="parentText" presStyleLbl="alignNode1" presStyleIdx="4" presStyleCnt="10">
        <dgm:presLayoutVars>
          <dgm:chMax val="1"/>
          <dgm:bulletEnabled val="1"/>
        </dgm:presLayoutVars>
      </dgm:prSet>
      <dgm:spPr/>
    </dgm:pt>
    <dgm:pt modelId="{D43BF4FA-3A8A-47CE-B0B5-7FFB9C8874C8}" type="pres">
      <dgm:prSet presAssocID="{7F07760B-6036-4CDF-A994-C093D2C40997}" presName="descendantText" presStyleLbl="alignAcc1" presStyleIdx="4" presStyleCnt="10">
        <dgm:presLayoutVars>
          <dgm:bulletEnabled val="1"/>
        </dgm:presLayoutVars>
      </dgm:prSet>
      <dgm:spPr/>
    </dgm:pt>
    <dgm:pt modelId="{5B9268D0-38E9-4B78-9B75-63C958825B8A}" type="pres">
      <dgm:prSet presAssocID="{A816675A-5D92-4696-8EBA-F3EA8BB68372}" presName="sp" presStyleCnt="0"/>
      <dgm:spPr/>
    </dgm:pt>
    <dgm:pt modelId="{143F1F00-2EC9-4A58-9096-4B17CF1ECF0B}" type="pres">
      <dgm:prSet presAssocID="{B0916B62-C990-42D5-B570-F2C6AC9FC83A}" presName="composite" presStyleCnt="0"/>
      <dgm:spPr/>
    </dgm:pt>
    <dgm:pt modelId="{1AC7267A-82D9-48BE-BAB2-A28E495210F5}" type="pres">
      <dgm:prSet presAssocID="{B0916B62-C990-42D5-B570-F2C6AC9FC83A}" presName="parentText" presStyleLbl="alignNode1" presStyleIdx="5" presStyleCnt="10">
        <dgm:presLayoutVars>
          <dgm:chMax val="1"/>
          <dgm:bulletEnabled val="1"/>
        </dgm:presLayoutVars>
      </dgm:prSet>
      <dgm:spPr/>
    </dgm:pt>
    <dgm:pt modelId="{72D9B9D6-7D28-4F9A-8B5D-323EC4A21089}" type="pres">
      <dgm:prSet presAssocID="{B0916B62-C990-42D5-B570-F2C6AC9FC83A}" presName="descendantText" presStyleLbl="alignAcc1" presStyleIdx="5" presStyleCnt="10">
        <dgm:presLayoutVars>
          <dgm:bulletEnabled val="1"/>
        </dgm:presLayoutVars>
      </dgm:prSet>
      <dgm:spPr/>
    </dgm:pt>
    <dgm:pt modelId="{94B6EAA7-AF9A-40C4-90CA-57C7A1E99F14}" type="pres">
      <dgm:prSet presAssocID="{009715C3-604B-4CC5-8CA1-A0FFE78BE08A}" presName="sp" presStyleCnt="0"/>
      <dgm:spPr/>
    </dgm:pt>
    <dgm:pt modelId="{B0875AB2-D0C5-470E-8047-DA0D0F30BB39}" type="pres">
      <dgm:prSet presAssocID="{3F6749F7-D0A1-41CB-94E1-BAAE708ADA7D}" presName="composite" presStyleCnt="0"/>
      <dgm:spPr/>
    </dgm:pt>
    <dgm:pt modelId="{F02C9DDB-74A5-4B22-AE03-1DE3345DFE79}" type="pres">
      <dgm:prSet presAssocID="{3F6749F7-D0A1-41CB-94E1-BAAE708ADA7D}" presName="parentText" presStyleLbl="alignNode1" presStyleIdx="6" presStyleCnt="10">
        <dgm:presLayoutVars>
          <dgm:chMax val="1"/>
          <dgm:bulletEnabled val="1"/>
        </dgm:presLayoutVars>
      </dgm:prSet>
      <dgm:spPr/>
    </dgm:pt>
    <dgm:pt modelId="{A9C6129F-D8E7-447B-BA4F-B7E8F43C887A}" type="pres">
      <dgm:prSet presAssocID="{3F6749F7-D0A1-41CB-94E1-BAAE708ADA7D}" presName="descendantText" presStyleLbl="alignAcc1" presStyleIdx="6" presStyleCnt="10">
        <dgm:presLayoutVars>
          <dgm:bulletEnabled val="1"/>
        </dgm:presLayoutVars>
      </dgm:prSet>
      <dgm:spPr/>
    </dgm:pt>
    <dgm:pt modelId="{D375523F-F372-42A5-A74A-5BBFEA4F8DE0}" type="pres">
      <dgm:prSet presAssocID="{57FE22AF-5CC2-49D5-88D5-603700F4D687}" presName="sp" presStyleCnt="0"/>
      <dgm:spPr/>
    </dgm:pt>
    <dgm:pt modelId="{DBEF7405-8FEE-4561-9F57-5489940DD166}" type="pres">
      <dgm:prSet presAssocID="{90C0125D-BC7C-4055-B603-64101CC62395}" presName="composite" presStyleCnt="0"/>
      <dgm:spPr/>
    </dgm:pt>
    <dgm:pt modelId="{8329FCEC-B84A-45E7-AE61-6AE4733DC42D}" type="pres">
      <dgm:prSet presAssocID="{90C0125D-BC7C-4055-B603-64101CC62395}" presName="parentText" presStyleLbl="alignNode1" presStyleIdx="7" presStyleCnt="10">
        <dgm:presLayoutVars>
          <dgm:chMax val="1"/>
          <dgm:bulletEnabled val="1"/>
        </dgm:presLayoutVars>
      </dgm:prSet>
      <dgm:spPr/>
    </dgm:pt>
    <dgm:pt modelId="{F8D72ADF-00A0-43EA-92A1-3B8D9E08F2FA}" type="pres">
      <dgm:prSet presAssocID="{90C0125D-BC7C-4055-B603-64101CC62395}" presName="descendantText" presStyleLbl="alignAcc1" presStyleIdx="7" presStyleCnt="10" custScaleY="118221">
        <dgm:presLayoutVars>
          <dgm:bulletEnabled val="1"/>
        </dgm:presLayoutVars>
      </dgm:prSet>
      <dgm:spPr/>
    </dgm:pt>
    <dgm:pt modelId="{6988CEED-CF0E-4731-8B39-4136ABAD0274}" type="pres">
      <dgm:prSet presAssocID="{8156138C-CA79-46EC-B4C4-9BABCBF35027}" presName="sp" presStyleCnt="0"/>
      <dgm:spPr/>
    </dgm:pt>
    <dgm:pt modelId="{2C4CC695-7783-4C5A-9586-57611515D399}" type="pres">
      <dgm:prSet presAssocID="{BD1F6FE0-0B52-4FD3-B932-56223E3F3EDF}" presName="composite" presStyleCnt="0"/>
      <dgm:spPr/>
    </dgm:pt>
    <dgm:pt modelId="{BB558782-27D9-470B-B1A7-CFA6E3FB12BA}" type="pres">
      <dgm:prSet presAssocID="{BD1F6FE0-0B52-4FD3-B932-56223E3F3EDF}" presName="parentText" presStyleLbl="alignNode1" presStyleIdx="8" presStyleCnt="10">
        <dgm:presLayoutVars>
          <dgm:chMax val="1"/>
          <dgm:bulletEnabled val="1"/>
        </dgm:presLayoutVars>
      </dgm:prSet>
      <dgm:spPr/>
    </dgm:pt>
    <dgm:pt modelId="{401EA2A4-E686-45E1-A5EE-A741B27444D5}" type="pres">
      <dgm:prSet presAssocID="{BD1F6FE0-0B52-4FD3-B932-56223E3F3EDF}" presName="descendantText" presStyleLbl="alignAcc1" presStyleIdx="8" presStyleCnt="10">
        <dgm:presLayoutVars>
          <dgm:bulletEnabled val="1"/>
        </dgm:presLayoutVars>
      </dgm:prSet>
      <dgm:spPr/>
    </dgm:pt>
    <dgm:pt modelId="{BB0D1BA5-33C0-4EE2-9887-B0D87D9D2034}" type="pres">
      <dgm:prSet presAssocID="{5401A4AE-BFA8-43F1-BFCF-0E85E605D0BA}" presName="sp" presStyleCnt="0"/>
      <dgm:spPr/>
    </dgm:pt>
    <dgm:pt modelId="{582480E9-1A75-48EF-AB31-4ED818CFA12D}" type="pres">
      <dgm:prSet presAssocID="{CBD6C393-8508-4DBD-B8A0-A626D0D1340D}" presName="composite" presStyleCnt="0"/>
      <dgm:spPr/>
    </dgm:pt>
    <dgm:pt modelId="{A360C9CE-01D0-4DA8-B0BD-ED4475AA35AB}" type="pres">
      <dgm:prSet presAssocID="{CBD6C393-8508-4DBD-B8A0-A626D0D1340D}" presName="parentText" presStyleLbl="alignNode1" presStyleIdx="9" presStyleCnt="10">
        <dgm:presLayoutVars>
          <dgm:chMax val="1"/>
          <dgm:bulletEnabled val="1"/>
        </dgm:presLayoutVars>
      </dgm:prSet>
      <dgm:spPr/>
    </dgm:pt>
    <dgm:pt modelId="{1C9FF36C-8E7E-4083-B654-2A66D61CCFE9}" type="pres">
      <dgm:prSet presAssocID="{CBD6C393-8508-4DBD-B8A0-A626D0D1340D}" presName="descendantText" presStyleLbl="alignAcc1" presStyleIdx="9" presStyleCnt="10">
        <dgm:presLayoutVars>
          <dgm:bulletEnabled val="1"/>
        </dgm:presLayoutVars>
      </dgm:prSet>
      <dgm:spPr/>
    </dgm:pt>
  </dgm:ptLst>
  <dgm:cxnLst>
    <dgm:cxn modelId="{277F6901-79BF-46BA-93F6-507CDA1674E4}" type="presOf" srcId="{90C0125D-BC7C-4055-B603-64101CC62395}" destId="{8329FCEC-B84A-45E7-AE61-6AE4733DC42D}" srcOrd="0" destOrd="0" presId="urn:microsoft.com/office/officeart/2005/8/layout/chevron2"/>
    <dgm:cxn modelId="{CE608C03-5897-450C-927A-9E9E42FA43E1}" type="presOf" srcId="{FD9ED8EB-D386-4123-B7D4-B066607CB660}" destId="{72D9B9D6-7D28-4F9A-8B5D-323EC4A21089}" srcOrd="0" destOrd="0" presId="urn:microsoft.com/office/officeart/2005/8/layout/chevron2"/>
    <dgm:cxn modelId="{47AB5E07-FC44-464D-8FAD-DFA0BBDD3323}" srcId="{23A1A02B-98CB-4C2A-922E-6B414AD13CAE}" destId="{DFB697AB-A86B-43A5-8125-E9D39847AAB6}" srcOrd="0" destOrd="0" parTransId="{B6813660-0E43-4F27-B11C-CF9F6DEB87A4}" sibTransId="{CB85E2A6-3F3B-41B0-B4D7-BBFF1814D160}"/>
    <dgm:cxn modelId="{887A5B17-25D0-4B05-854E-2358FB04DF2B}" type="presOf" srcId="{D84A7B39-0854-4B2B-A43E-A9BA5F7F06D7}" destId="{F8D72ADF-00A0-43EA-92A1-3B8D9E08F2FA}" srcOrd="0" destOrd="0" presId="urn:microsoft.com/office/officeart/2005/8/layout/chevron2"/>
    <dgm:cxn modelId="{68022118-124E-457A-96A1-C707649FFF9B}" srcId="{F3F4025F-F157-477E-9E72-51DA1A8A56A6}" destId="{19CA7E3F-4378-4AAA-AE2C-80B2BED1369B}" srcOrd="0" destOrd="0" parTransId="{7F7F4B18-CD89-4C9D-B0DF-BDEE129E6B80}" sibTransId="{FE24665D-2DA1-4652-8D94-2D0C73B4ADD8}"/>
    <dgm:cxn modelId="{B2B5C318-688A-4858-A4FA-2D77DED3F060}" type="presOf" srcId="{F3F4025F-F157-477E-9E72-51DA1A8A56A6}" destId="{FF474583-A86E-4419-AA86-1B54C186D2AA}" srcOrd="0" destOrd="0" presId="urn:microsoft.com/office/officeart/2005/8/layout/chevron2"/>
    <dgm:cxn modelId="{3F5D471C-CFF0-4477-8F73-E5CAF196885E}" srcId="{41B66B12-9D26-47C0-B576-600F5E4887FD}" destId="{B0916B62-C990-42D5-B570-F2C6AC9FC83A}" srcOrd="5" destOrd="0" parTransId="{CA129A32-B3F4-4280-BA56-0C272F36D893}" sibTransId="{009715C3-604B-4CC5-8CA1-A0FFE78BE08A}"/>
    <dgm:cxn modelId="{6507A323-E087-4C89-9C7D-5FF84FBBB34B}" srcId="{90C0125D-BC7C-4055-B603-64101CC62395}" destId="{E9140118-1B40-48B5-A64B-0C08BE56B5FB}" srcOrd="2" destOrd="0" parTransId="{B9EE4544-01BE-40B9-8F1E-1283B04A6484}" sibTransId="{CFF90F5A-0BDD-403B-844E-95F8825DBACA}"/>
    <dgm:cxn modelId="{7DC94C28-6AC7-4FA7-99D0-96541AE956D2}" srcId="{90C0125D-BC7C-4055-B603-64101CC62395}" destId="{9E017921-4017-47E0-98A4-450E1ED11576}" srcOrd="1" destOrd="0" parTransId="{B976C1AC-7393-44BD-ABDF-8705C714CB7A}" sibTransId="{17B18069-63FC-41CD-9A46-22001938C333}"/>
    <dgm:cxn modelId="{4A413329-DAE3-40FD-825C-81755F2590F3}" srcId="{41B66B12-9D26-47C0-B576-600F5E4887FD}" destId="{7F07760B-6036-4CDF-A994-C093D2C40997}" srcOrd="4" destOrd="0" parTransId="{D62BA36A-9818-4B23-A99A-FF390EB1568F}" sibTransId="{A816675A-5D92-4696-8EBA-F3EA8BB68372}"/>
    <dgm:cxn modelId="{7DD6BD2D-7D14-4D61-9747-4B5566863335}" srcId="{41B66B12-9D26-47C0-B576-600F5E4887FD}" destId="{F5E3D656-48C4-4975-8486-BD039470094F}" srcOrd="1" destOrd="0" parTransId="{2371EF86-BB67-4025-8FAC-A38E5FF88249}" sibTransId="{DBA56A41-6CB3-4EC8-B4D6-CBC53A02C654}"/>
    <dgm:cxn modelId="{84AAE02D-D9BB-4EFC-A0F6-A1B857B6AFAB}" type="presOf" srcId="{20F01F0C-1439-4E4E-BA3A-53C2454BC77C}" destId="{9EBD33B9-2215-4CC5-B5F4-D7C7F1BE7988}" srcOrd="0" destOrd="0" presId="urn:microsoft.com/office/officeart/2005/8/layout/chevron2"/>
    <dgm:cxn modelId="{CFB2FB2D-36A5-4CA5-86FC-5AE506DE06EA}" type="presOf" srcId="{3F6749F7-D0A1-41CB-94E1-BAAE708ADA7D}" destId="{F02C9DDB-74A5-4B22-AE03-1DE3345DFE79}" srcOrd="0" destOrd="0" presId="urn:microsoft.com/office/officeart/2005/8/layout/chevron2"/>
    <dgm:cxn modelId="{C47B8E31-8D74-45CF-A206-42D673924B4A}" type="presOf" srcId="{23A1A02B-98CB-4C2A-922E-6B414AD13CAE}" destId="{7E9E4914-1A1D-4FB5-B951-5BDCBCAAFCAE}" srcOrd="0" destOrd="0" presId="urn:microsoft.com/office/officeart/2005/8/layout/chevron2"/>
    <dgm:cxn modelId="{81EF1739-C6B9-447F-848C-6FC8C80172C6}" srcId="{90C0125D-BC7C-4055-B603-64101CC62395}" destId="{D84A7B39-0854-4B2B-A43E-A9BA5F7F06D7}" srcOrd="0" destOrd="0" parTransId="{644503FC-E21C-47FA-8917-C10DBA3A843A}" sibTransId="{2687DB04-2DA4-4503-911A-646B078962B3}"/>
    <dgm:cxn modelId="{7893FC39-5CDA-4E1D-B4CC-AE33631CD5DA}" srcId="{41B66B12-9D26-47C0-B576-600F5E4887FD}" destId="{23A1A02B-98CB-4C2A-922E-6B414AD13CAE}" srcOrd="0" destOrd="0" parTransId="{D613A2EC-87D3-43CD-93E6-7BED2E2AC2CB}" sibTransId="{0093AD90-D2B0-459E-AEE8-452F24C1802B}"/>
    <dgm:cxn modelId="{B83BB43A-8537-4F20-9B12-1797293B897F}" srcId="{3F6749F7-D0A1-41CB-94E1-BAAE708ADA7D}" destId="{9671291A-3357-4C8A-96CC-4FB3E08F5978}" srcOrd="0" destOrd="0" parTransId="{EFDEE850-C75D-42C4-81DE-B033A91B3724}" sibTransId="{F0747046-D899-426D-A9A6-8215F87606DB}"/>
    <dgm:cxn modelId="{4625F95E-C700-4E0A-A223-3B6A32BC340B}" type="presOf" srcId="{273B4F3C-0FE6-4E1F-AF07-7EADFCD76667}" destId="{86EFEBB3-E9A7-4859-9680-4A0E2EC7CAB8}" srcOrd="0" destOrd="0" presId="urn:microsoft.com/office/officeart/2005/8/layout/chevron2"/>
    <dgm:cxn modelId="{7ECA4843-5597-4ADE-957D-24BD5CEB42DB}" type="presOf" srcId="{7F07760B-6036-4CDF-A994-C093D2C40997}" destId="{54A97809-1CA2-4EC6-B74E-6AB9CAA9E187}" srcOrd="0" destOrd="0" presId="urn:microsoft.com/office/officeart/2005/8/layout/chevron2"/>
    <dgm:cxn modelId="{50B82165-D711-4E41-A3BD-2132633A2D2E}" type="presOf" srcId="{B5BDECA4-CDD0-4D1D-A0A8-6400681AA62C}" destId="{F95B3169-6556-42B0-99A4-5AE55D7AC357}" srcOrd="0" destOrd="0" presId="urn:microsoft.com/office/officeart/2005/8/layout/chevron2"/>
    <dgm:cxn modelId="{A229B56B-16DF-4A80-BC85-CFB4D39A5A12}" type="presOf" srcId="{DFB697AB-A86B-43A5-8125-E9D39847AAB6}" destId="{5FF54909-2377-43C8-8B30-3C6440DA2078}" srcOrd="0" destOrd="0" presId="urn:microsoft.com/office/officeart/2005/8/layout/chevron2"/>
    <dgm:cxn modelId="{2253FD6B-F75E-4362-A698-3CFABC4C1661}" type="presOf" srcId="{BD1F6FE0-0B52-4FD3-B932-56223E3F3EDF}" destId="{BB558782-27D9-470B-B1A7-CFA6E3FB12BA}" srcOrd="0" destOrd="0" presId="urn:microsoft.com/office/officeart/2005/8/layout/chevron2"/>
    <dgm:cxn modelId="{8840B96F-5EE6-4B70-9F6A-A2929BD787E1}" type="presOf" srcId="{41B66B12-9D26-47C0-B576-600F5E4887FD}" destId="{C03F075D-1E18-4F13-9230-7AA32A9A4AB2}" srcOrd="0" destOrd="0" presId="urn:microsoft.com/office/officeart/2005/8/layout/chevron2"/>
    <dgm:cxn modelId="{64E4BB72-D870-48C5-9D42-B75F5184D9B1}" srcId="{F5E3D656-48C4-4975-8486-BD039470094F}" destId="{B5BDECA4-CDD0-4D1D-A0A8-6400681AA62C}" srcOrd="0" destOrd="0" parTransId="{F4ED188C-2F40-4ADE-BEAA-061789419C8A}" sibTransId="{404DD8BD-BCF6-41D3-946A-A646C206B897}"/>
    <dgm:cxn modelId="{70139A57-552B-4695-B172-711A73F93FD9}" type="presOf" srcId="{9E017921-4017-47E0-98A4-450E1ED11576}" destId="{F8D72ADF-00A0-43EA-92A1-3B8D9E08F2FA}" srcOrd="0" destOrd="1" presId="urn:microsoft.com/office/officeart/2005/8/layout/chevron2"/>
    <dgm:cxn modelId="{0254F377-D4A6-4F34-A169-BEB6048EC9D8}" type="presOf" srcId="{9671291A-3357-4C8A-96CC-4FB3E08F5978}" destId="{A9C6129F-D8E7-447B-BA4F-B7E8F43C887A}" srcOrd="0" destOrd="0" presId="urn:microsoft.com/office/officeart/2005/8/layout/chevron2"/>
    <dgm:cxn modelId="{838B6658-E90C-4AF6-BE5B-94D864D78BED}" type="presOf" srcId="{D4FAE881-7495-4FB5-9A7B-50CBD61336F1}" destId="{401EA2A4-E686-45E1-A5EE-A741B27444D5}" srcOrd="0" destOrd="0" presId="urn:microsoft.com/office/officeart/2005/8/layout/chevron2"/>
    <dgm:cxn modelId="{6E46C181-9BD9-4025-ACC5-86D7E3E4AA4C}" type="presOf" srcId="{B0916B62-C990-42D5-B570-F2C6AC9FC83A}" destId="{1AC7267A-82D9-48BE-BAB2-A28E495210F5}" srcOrd="0" destOrd="0" presId="urn:microsoft.com/office/officeart/2005/8/layout/chevron2"/>
    <dgm:cxn modelId="{499EC682-B4B7-4D37-9916-48FBF1351B4E}" type="presOf" srcId="{35BDA644-3E83-448D-8022-F919FCB85DAC}" destId="{1C9FF36C-8E7E-4083-B654-2A66D61CCFE9}" srcOrd="0" destOrd="0" presId="urn:microsoft.com/office/officeart/2005/8/layout/chevron2"/>
    <dgm:cxn modelId="{6384DA85-8265-4A5E-A4BB-37ADE66EE50E}" srcId="{B0916B62-C990-42D5-B570-F2C6AC9FC83A}" destId="{FD9ED8EB-D386-4123-B7D4-B066607CB660}" srcOrd="0" destOrd="0" parTransId="{22BEEE24-3488-40FE-BEA1-C58AAD0A1B0A}" sibTransId="{9EB8AD86-4D56-49EB-A930-02DC112C2ECA}"/>
    <dgm:cxn modelId="{CCE6F694-3F71-4585-9047-F176DD76AD7E}" srcId="{20F01F0C-1439-4E4E-BA3A-53C2454BC77C}" destId="{273B4F3C-0FE6-4E1F-AF07-7EADFCD76667}" srcOrd="0" destOrd="0" parTransId="{DBFA870E-4106-42F1-A718-183FCE2CC7DF}" sibTransId="{4086BB74-B77C-482D-9121-96977DCA9523}"/>
    <dgm:cxn modelId="{FF8428A8-757B-4D4A-8F16-558B60902E68}" srcId="{41B66B12-9D26-47C0-B576-600F5E4887FD}" destId="{90C0125D-BC7C-4055-B603-64101CC62395}" srcOrd="7" destOrd="0" parTransId="{380CD51C-A03F-4A5B-82EF-F9D23700CC80}" sibTransId="{8156138C-CA79-46EC-B4C4-9BABCBF35027}"/>
    <dgm:cxn modelId="{6DC8E5A9-026D-4DD9-9372-5FB726E54BB9}" type="presOf" srcId="{9A314BF1-0D27-40A1-A287-779EF4FFF118}" destId="{D43BF4FA-3A8A-47CE-B0B5-7FFB9C8874C8}" srcOrd="0" destOrd="0" presId="urn:microsoft.com/office/officeart/2005/8/layout/chevron2"/>
    <dgm:cxn modelId="{902E7AAB-371B-4842-99EA-0AFAA2E8E1A7}" srcId="{41B66B12-9D26-47C0-B576-600F5E4887FD}" destId="{3F6749F7-D0A1-41CB-94E1-BAAE708ADA7D}" srcOrd="6" destOrd="0" parTransId="{89CCAD1A-10AA-44DB-9130-5CDAD70C8F84}" sibTransId="{57FE22AF-5CC2-49D5-88D5-603700F4D687}"/>
    <dgm:cxn modelId="{D62A52AD-505C-4631-A3C5-B909006EEFFF}" type="presOf" srcId="{CBD6C393-8508-4DBD-B8A0-A626D0D1340D}" destId="{A360C9CE-01D0-4DA8-B0BD-ED4475AA35AB}" srcOrd="0" destOrd="0" presId="urn:microsoft.com/office/officeart/2005/8/layout/chevron2"/>
    <dgm:cxn modelId="{23569CBC-21D5-4211-924C-B1BD3427DCB0}" srcId="{BD1F6FE0-0B52-4FD3-B932-56223E3F3EDF}" destId="{D4FAE881-7495-4FB5-9A7B-50CBD61336F1}" srcOrd="0" destOrd="0" parTransId="{794F4440-EB6C-436A-B903-C0ED80D98C5B}" sibTransId="{5B9CB06F-F3EC-457B-82AA-2605BC7C96A6}"/>
    <dgm:cxn modelId="{F9D0CDBF-2F3A-44F4-90E1-B09312551292}" srcId="{41B66B12-9D26-47C0-B576-600F5E4887FD}" destId="{BD1F6FE0-0B52-4FD3-B932-56223E3F3EDF}" srcOrd="8" destOrd="0" parTransId="{28D575F0-2131-4643-BA13-8E3DF8187375}" sibTransId="{5401A4AE-BFA8-43F1-BFCF-0E85E605D0BA}"/>
    <dgm:cxn modelId="{4D8598C2-E403-4DE4-B603-B972C8103EB9}" type="presOf" srcId="{19CA7E3F-4378-4AAA-AE2C-80B2BED1369B}" destId="{A0629165-1B79-4521-BD14-AB79FD13CFE9}" srcOrd="0" destOrd="0" presId="urn:microsoft.com/office/officeart/2005/8/layout/chevron2"/>
    <dgm:cxn modelId="{5B0BEDC6-9C00-4892-B2AF-DC61F87BE158}" srcId="{41B66B12-9D26-47C0-B576-600F5E4887FD}" destId="{CBD6C393-8508-4DBD-B8A0-A626D0D1340D}" srcOrd="9" destOrd="0" parTransId="{8CAEEE34-BF47-45AA-A2F9-AA6C91618DF9}" sibTransId="{8212FF3A-5BE9-4E2E-AD15-B1A903CE0465}"/>
    <dgm:cxn modelId="{6829C3C7-46A6-4191-837B-05117A661FB0}" srcId="{CBD6C393-8508-4DBD-B8A0-A626D0D1340D}" destId="{35BDA644-3E83-448D-8022-F919FCB85DAC}" srcOrd="0" destOrd="0" parTransId="{1C9A834F-AB37-4B29-A2FB-A458F034FC11}" sibTransId="{1970FEEF-616C-46E3-93AE-11D78C5224AA}"/>
    <dgm:cxn modelId="{BB6650CE-BE93-4A5F-8A5E-E40ACE421805}" type="presOf" srcId="{E9140118-1B40-48B5-A64B-0C08BE56B5FB}" destId="{F8D72ADF-00A0-43EA-92A1-3B8D9E08F2FA}" srcOrd="0" destOrd="2" presId="urn:microsoft.com/office/officeart/2005/8/layout/chevron2"/>
    <dgm:cxn modelId="{206013D4-7EAD-4704-A55E-DDAA44ABAA29}" srcId="{7F07760B-6036-4CDF-A994-C093D2C40997}" destId="{9A314BF1-0D27-40A1-A287-779EF4FFF118}" srcOrd="0" destOrd="0" parTransId="{E9BC509B-4042-450C-8D2C-87419D9F8D64}" sibTransId="{60720C14-2B90-40BA-9948-27F62CA1EE81}"/>
    <dgm:cxn modelId="{E86DFBE4-6386-4697-BE54-1353A81E1ECC}" srcId="{41B66B12-9D26-47C0-B576-600F5E4887FD}" destId="{F3F4025F-F157-477E-9E72-51DA1A8A56A6}" srcOrd="2" destOrd="0" parTransId="{4A940FA8-9B35-472A-BF03-21D1B93A4D53}" sibTransId="{1754B0B8-4D1A-4F51-A83F-D9EB7DEFC5ED}"/>
    <dgm:cxn modelId="{F0C0E6EB-C937-425E-8336-0DE46B87C974}" type="presOf" srcId="{F5E3D656-48C4-4975-8486-BD039470094F}" destId="{B2386E2A-D678-4C8B-8D55-6C47BA61897A}" srcOrd="0" destOrd="0" presId="urn:microsoft.com/office/officeart/2005/8/layout/chevron2"/>
    <dgm:cxn modelId="{EDED10FF-06F3-4F70-A3E9-8A5B42F1F095}" srcId="{41B66B12-9D26-47C0-B576-600F5E4887FD}" destId="{20F01F0C-1439-4E4E-BA3A-53C2454BC77C}" srcOrd="3" destOrd="0" parTransId="{757FA561-5A8D-4F66-BA87-46B1A2C3E723}" sibTransId="{B6CFC11F-3762-4EEF-BEEF-B1B290CF2515}"/>
    <dgm:cxn modelId="{17975EF1-61C5-4C77-A670-93790E14A62C}" type="presParOf" srcId="{C03F075D-1E18-4F13-9230-7AA32A9A4AB2}" destId="{885253FF-F4A0-435A-A367-00EDC8A91D27}" srcOrd="0" destOrd="0" presId="urn:microsoft.com/office/officeart/2005/8/layout/chevron2"/>
    <dgm:cxn modelId="{76448910-EBC3-4889-AB8A-4638957008C5}" type="presParOf" srcId="{885253FF-F4A0-435A-A367-00EDC8A91D27}" destId="{7E9E4914-1A1D-4FB5-B951-5BDCBCAAFCAE}" srcOrd="0" destOrd="0" presId="urn:microsoft.com/office/officeart/2005/8/layout/chevron2"/>
    <dgm:cxn modelId="{DD97D4D8-3274-40B9-AAD6-4B95C08AD3D6}" type="presParOf" srcId="{885253FF-F4A0-435A-A367-00EDC8A91D27}" destId="{5FF54909-2377-43C8-8B30-3C6440DA2078}" srcOrd="1" destOrd="0" presId="urn:microsoft.com/office/officeart/2005/8/layout/chevron2"/>
    <dgm:cxn modelId="{77CCC4E5-72BE-451D-8269-A259D7DBDB6C}" type="presParOf" srcId="{C03F075D-1E18-4F13-9230-7AA32A9A4AB2}" destId="{54D91172-18F4-4245-B18C-E1A971F0604C}" srcOrd="1" destOrd="0" presId="urn:microsoft.com/office/officeart/2005/8/layout/chevron2"/>
    <dgm:cxn modelId="{0BFFAD6C-3814-445C-9F72-8DD4CCA6CFC2}" type="presParOf" srcId="{C03F075D-1E18-4F13-9230-7AA32A9A4AB2}" destId="{75C0DDC0-765C-4D75-898E-ACE308E07927}" srcOrd="2" destOrd="0" presId="urn:microsoft.com/office/officeart/2005/8/layout/chevron2"/>
    <dgm:cxn modelId="{9B3FBDB9-C766-44D7-9955-0CCF22AF1F9F}" type="presParOf" srcId="{75C0DDC0-765C-4D75-898E-ACE308E07927}" destId="{B2386E2A-D678-4C8B-8D55-6C47BA61897A}" srcOrd="0" destOrd="0" presId="urn:microsoft.com/office/officeart/2005/8/layout/chevron2"/>
    <dgm:cxn modelId="{2075F90B-41C7-476F-BF7B-F3029793A4A6}" type="presParOf" srcId="{75C0DDC0-765C-4D75-898E-ACE308E07927}" destId="{F95B3169-6556-42B0-99A4-5AE55D7AC357}" srcOrd="1" destOrd="0" presId="urn:microsoft.com/office/officeart/2005/8/layout/chevron2"/>
    <dgm:cxn modelId="{901594A6-A85F-48DE-82D3-CE404BCAD09F}" type="presParOf" srcId="{C03F075D-1E18-4F13-9230-7AA32A9A4AB2}" destId="{04B1A043-E962-494A-9BBC-4251F1DBBEB0}" srcOrd="3" destOrd="0" presId="urn:microsoft.com/office/officeart/2005/8/layout/chevron2"/>
    <dgm:cxn modelId="{3AE40316-D07F-413F-AE2B-858507ED630E}" type="presParOf" srcId="{C03F075D-1E18-4F13-9230-7AA32A9A4AB2}" destId="{A8492DBB-6AB3-4DE2-88F1-CC04FFF99EC9}" srcOrd="4" destOrd="0" presId="urn:microsoft.com/office/officeart/2005/8/layout/chevron2"/>
    <dgm:cxn modelId="{8F7AA4AA-11B6-4FF5-B485-E20CB520AF48}" type="presParOf" srcId="{A8492DBB-6AB3-4DE2-88F1-CC04FFF99EC9}" destId="{FF474583-A86E-4419-AA86-1B54C186D2AA}" srcOrd="0" destOrd="0" presId="urn:microsoft.com/office/officeart/2005/8/layout/chevron2"/>
    <dgm:cxn modelId="{37E14EA2-582C-45A2-9614-2D666E0ED703}" type="presParOf" srcId="{A8492DBB-6AB3-4DE2-88F1-CC04FFF99EC9}" destId="{A0629165-1B79-4521-BD14-AB79FD13CFE9}" srcOrd="1" destOrd="0" presId="urn:microsoft.com/office/officeart/2005/8/layout/chevron2"/>
    <dgm:cxn modelId="{9EF95C13-DD1D-4F22-8E15-B91F4C8EF731}" type="presParOf" srcId="{C03F075D-1E18-4F13-9230-7AA32A9A4AB2}" destId="{999510EB-5BF2-4106-A811-D0F06349E176}" srcOrd="5" destOrd="0" presId="urn:microsoft.com/office/officeart/2005/8/layout/chevron2"/>
    <dgm:cxn modelId="{F4E28D2E-DEBD-437A-9E9A-8C1FA7190617}" type="presParOf" srcId="{C03F075D-1E18-4F13-9230-7AA32A9A4AB2}" destId="{569F2228-5844-4D22-A6D3-01753AF4C9FF}" srcOrd="6" destOrd="0" presId="urn:microsoft.com/office/officeart/2005/8/layout/chevron2"/>
    <dgm:cxn modelId="{B04A2E9A-5BA4-4F9D-B395-18094BA131BB}" type="presParOf" srcId="{569F2228-5844-4D22-A6D3-01753AF4C9FF}" destId="{9EBD33B9-2215-4CC5-B5F4-D7C7F1BE7988}" srcOrd="0" destOrd="0" presId="urn:microsoft.com/office/officeart/2005/8/layout/chevron2"/>
    <dgm:cxn modelId="{2F6BE51B-E3BC-4F3B-8131-B076B2408530}" type="presParOf" srcId="{569F2228-5844-4D22-A6D3-01753AF4C9FF}" destId="{86EFEBB3-E9A7-4859-9680-4A0E2EC7CAB8}" srcOrd="1" destOrd="0" presId="urn:microsoft.com/office/officeart/2005/8/layout/chevron2"/>
    <dgm:cxn modelId="{70C3A4C1-8882-4D15-9A2E-8245FFBE87E5}" type="presParOf" srcId="{C03F075D-1E18-4F13-9230-7AA32A9A4AB2}" destId="{C8461D3D-39E4-47C8-B51E-844C500634E9}" srcOrd="7" destOrd="0" presId="urn:microsoft.com/office/officeart/2005/8/layout/chevron2"/>
    <dgm:cxn modelId="{6A8651AE-BFF6-427A-B36A-94CEC7ADF9B5}" type="presParOf" srcId="{C03F075D-1E18-4F13-9230-7AA32A9A4AB2}" destId="{E80D3BE3-AFDE-4FC4-B566-86016D948E47}" srcOrd="8" destOrd="0" presId="urn:microsoft.com/office/officeart/2005/8/layout/chevron2"/>
    <dgm:cxn modelId="{56481A91-FDF8-4E3D-98D7-4D886EF21DE1}" type="presParOf" srcId="{E80D3BE3-AFDE-4FC4-B566-86016D948E47}" destId="{54A97809-1CA2-4EC6-B74E-6AB9CAA9E187}" srcOrd="0" destOrd="0" presId="urn:microsoft.com/office/officeart/2005/8/layout/chevron2"/>
    <dgm:cxn modelId="{E44A3C58-7A75-499A-8DFF-C0FA18EE93DE}" type="presParOf" srcId="{E80D3BE3-AFDE-4FC4-B566-86016D948E47}" destId="{D43BF4FA-3A8A-47CE-B0B5-7FFB9C8874C8}" srcOrd="1" destOrd="0" presId="urn:microsoft.com/office/officeart/2005/8/layout/chevron2"/>
    <dgm:cxn modelId="{EA4FD73D-DB06-4C94-9D24-6BF4AE13976F}" type="presParOf" srcId="{C03F075D-1E18-4F13-9230-7AA32A9A4AB2}" destId="{5B9268D0-38E9-4B78-9B75-63C958825B8A}" srcOrd="9" destOrd="0" presId="urn:microsoft.com/office/officeart/2005/8/layout/chevron2"/>
    <dgm:cxn modelId="{E3F9E215-BB92-4C94-B3C9-3C58EAF37DC9}" type="presParOf" srcId="{C03F075D-1E18-4F13-9230-7AA32A9A4AB2}" destId="{143F1F00-2EC9-4A58-9096-4B17CF1ECF0B}" srcOrd="10" destOrd="0" presId="urn:microsoft.com/office/officeart/2005/8/layout/chevron2"/>
    <dgm:cxn modelId="{482424A0-5D65-415D-9CD2-B5F707E3C1F0}" type="presParOf" srcId="{143F1F00-2EC9-4A58-9096-4B17CF1ECF0B}" destId="{1AC7267A-82D9-48BE-BAB2-A28E495210F5}" srcOrd="0" destOrd="0" presId="urn:microsoft.com/office/officeart/2005/8/layout/chevron2"/>
    <dgm:cxn modelId="{4B417566-DC53-4686-8706-F80B2E836002}" type="presParOf" srcId="{143F1F00-2EC9-4A58-9096-4B17CF1ECF0B}" destId="{72D9B9D6-7D28-4F9A-8B5D-323EC4A21089}" srcOrd="1" destOrd="0" presId="urn:microsoft.com/office/officeart/2005/8/layout/chevron2"/>
    <dgm:cxn modelId="{988E9506-09EE-423B-A49B-5F71F524BCDB}" type="presParOf" srcId="{C03F075D-1E18-4F13-9230-7AA32A9A4AB2}" destId="{94B6EAA7-AF9A-40C4-90CA-57C7A1E99F14}" srcOrd="11" destOrd="0" presId="urn:microsoft.com/office/officeart/2005/8/layout/chevron2"/>
    <dgm:cxn modelId="{94B04FA1-86AF-4985-9512-B98994EF6C1A}" type="presParOf" srcId="{C03F075D-1E18-4F13-9230-7AA32A9A4AB2}" destId="{B0875AB2-D0C5-470E-8047-DA0D0F30BB39}" srcOrd="12" destOrd="0" presId="urn:microsoft.com/office/officeart/2005/8/layout/chevron2"/>
    <dgm:cxn modelId="{DC078C66-BD22-493B-A60F-11EA8FDEFD57}" type="presParOf" srcId="{B0875AB2-D0C5-470E-8047-DA0D0F30BB39}" destId="{F02C9DDB-74A5-4B22-AE03-1DE3345DFE79}" srcOrd="0" destOrd="0" presId="urn:microsoft.com/office/officeart/2005/8/layout/chevron2"/>
    <dgm:cxn modelId="{E6250578-ECDF-4DE3-88FC-4FA39340CA2C}" type="presParOf" srcId="{B0875AB2-D0C5-470E-8047-DA0D0F30BB39}" destId="{A9C6129F-D8E7-447B-BA4F-B7E8F43C887A}" srcOrd="1" destOrd="0" presId="urn:microsoft.com/office/officeart/2005/8/layout/chevron2"/>
    <dgm:cxn modelId="{4237496D-C542-4EE0-9B3E-04E2C1A78C40}" type="presParOf" srcId="{C03F075D-1E18-4F13-9230-7AA32A9A4AB2}" destId="{D375523F-F372-42A5-A74A-5BBFEA4F8DE0}" srcOrd="13" destOrd="0" presId="urn:microsoft.com/office/officeart/2005/8/layout/chevron2"/>
    <dgm:cxn modelId="{B7DF5849-ECFB-4A83-AC2C-4334737FCD74}" type="presParOf" srcId="{C03F075D-1E18-4F13-9230-7AA32A9A4AB2}" destId="{DBEF7405-8FEE-4561-9F57-5489940DD166}" srcOrd="14" destOrd="0" presId="urn:microsoft.com/office/officeart/2005/8/layout/chevron2"/>
    <dgm:cxn modelId="{F84F42F7-BD4A-4A06-8014-0AAF0BECB7E5}" type="presParOf" srcId="{DBEF7405-8FEE-4561-9F57-5489940DD166}" destId="{8329FCEC-B84A-45E7-AE61-6AE4733DC42D}" srcOrd="0" destOrd="0" presId="urn:microsoft.com/office/officeart/2005/8/layout/chevron2"/>
    <dgm:cxn modelId="{973EBFDD-49DB-4804-9F55-C3867446E0D1}" type="presParOf" srcId="{DBEF7405-8FEE-4561-9F57-5489940DD166}" destId="{F8D72ADF-00A0-43EA-92A1-3B8D9E08F2FA}" srcOrd="1" destOrd="0" presId="urn:microsoft.com/office/officeart/2005/8/layout/chevron2"/>
    <dgm:cxn modelId="{917A67B4-C419-4C53-ABD3-83AECF313B7E}" type="presParOf" srcId="{C03F075D-1E18-4F13-9230-7AA32A9A4AB2}" destId="{6988CEED-CF0E-4731-8B39-4136ABAD0274}" srcOrd="15" destOrd="0" presId="urn:microsoft.com/office/officeart/2005/8/layout/chevron2"/>
    <dgm:cxn modelId="{8019191B-D9E5-441C-B9B8-C4BB77C70648}" type="presParOf" srcId="{C03F075D-1E18-4F13-9230-7AA32A9A4AB2}" destId="{2C4CC695-7783-4C5A-9586-57611515D399}" srcOrd="16" destOrd="0" presId="urn:microsoft.com/office/officeart/2005/8/layout/chevron2"/>
    <dgm:cxn modelId="{A78846DC-1269-4E54-8585-7BF626187107}" type="presParOf" srcId="{2C4CC695-7783-4C5A-9586-57611515D399}" destId="{BB558782-27D9-470B-B1A7-CFA6E3FB12BA}" srcOrd="0" destOrd="0" presId="urn:microsoft.com/office/officeart/2005/8/layout/chevron2"/>
    <dgm:cxn modelId="{C9DA7040-48C4-4011-8858-24A21EF8840E}" type="presParOf" srcId="{2C4CC695-7783-4C5A-9586-57611515D399}" destId="{401EA2A4-E686-45E1-A5EE-A741B27444D5}" srcOrd="1" destOrd="0" presId="urn:microsoft.com/office/officeart/2005/8/layout/chevron2"/>
    <dgm:cxn modelId="{31C04B2B-053A-484D-BA20-587A288F8CFD}" type="presParOf" srcId="{C03F075D-1E18-4F13-9230-7AA32A9A4AB2}" destId="{BB0D1BA5-33C0-4EE2-9887-B0D87D9D2034}" srcOrd="17" destOrd="0" presId="urn:microsoft.com/office/officeart/2005/8/layout/chevron2"/>
    <dgm:cxn modelId="{494D4AD2-1701-46DA-8C5D-0193E70A8D6F}" type="presParOf" srcId="{C03F075D-1E18-4F13-9230-7AA32A9A4AB2}" destId="{582480E9-1A75-48EF-AB31-4ED818CFA12D}" srcOrd="18" destOrd="0" presId="urn:microsoft.com/office/officeart/2005/8/layout/chevron2"/>
    <dgm:cxn modelId="{EFACB7A9-8C3C-420A-9E3A-339B7F055CFF}" type="presParOf" srcId="{582480E9-1A75-48EF-AB31-4ED818CFA12D}" destId="{A360C9CE-01D0-4DA8-B0BD-ED4475AA35AB}" srcOrd="0" destOrd="0" presId="urn:microsoft.com/office/officeart/2005/8/layout/chevron2"/>
    <dgm:cxn modelId="{05C2672F-1223-442D-A917-7044BE17EECB}" type="presParOf" srcId="{582480E9-1A75-48EF-AB31-4ED818CFA12D}" destId="{1C9FF36C-8E7E-4083-B654-2A66D61CCF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1D6E97D-B9A6-45AC-9B63-F44F2537A544}" type="doc">
      <dgm:prSet loTypeId="urn:microsoft.com/office/officeart/2009/3/layout/HorizontalOrganizationChart" loCatId="hierarchy" qsTypeId="urn:microsoft.com/office/officeart/2005/8/quickstyle/simple4" qsCatId="simple" csTypeId="urn:microsoft.com/office/officeart/2005/8/colors/colorful1#1" csCatId="colorful" phldr="1"/>
      <dgm:spPr/>
      <dgm:t>
        <a:bodyPr/>
        <a:lstStyle/>
        <a:p>
          <a:endParaRPr lang="en-US"/>
        </a:p>
      </dgm:t>
    </dgm:pt>
    <dgm:pt modelId="{F8D032BE-2B73-438A-9B24-C1EF8B785BAA}">
      <dgm:prSet/>
      <dgm:spPr/>
      <dgm:t>
        <a:bodyPr/>
        <a:lstStyle/>
        <a:p>
          <a:r>
            <a:rPr lang="fr-FR" b="1">
              <a:latin typeface="Arial" panose="020B0604020202020204" pitchFamily="34" charset="0"/>
              <a:cs typeface="Arial" panose="020B0604020202020204" pitchFamily="34" charset="0"/>
            </a:rPr>
            <a:t>La coordination</a:t>
          </a:r>
          <a:r>
            <a:rPr lang="fr-FR">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dgm:t>
    </dgm:pt>
    <dgm:pt modelId="{0F243E94-B8E1-4D20-AD59-A0DCA07C2A42}" type="parTrans" cxnId="{501765E4-0FB4-4008-8C6D-A5305FFFCCFF}">
      <dgm:prSet/>
      <dgm:spPr/>
      <dgm:t>
        <a:bodyPr/>
        <a:lstStyle/>
        <a:p>
          <a:endParaRPr lang="en-US"/>
        </a:p>
      </dgm:t>
    </dgm:pt>
    <dgm:pt modelId="{614F846B-B406-47C3-8665-1F706F1C8A3D}" type="sibTrans" cxnId="{501765E4-0FB4-4008-8C6D-A5305FFFCCFF}">
      <dgm:prSet/>
      <dgm:spPr/>
      <dgm:t>
        <a:bodyPr/>
        <a:lstStyle/>
        <a:p>
          <a:endParaRPr lang="en-US"/>
        </a:p>
      </dgm:t>
    </dgm:pt>
    <dgm:pt modelId="{BE2D9CDC-EABB-44AC-80D7-F33799165D9B}">
      <dgm:prSet/>
      <dgm:spPr/>
      <dgm:t>
        <a:bodyPr/>
        <a:lstStyle/>
        <a:p>
          <a:r>
            <a:rPr lang="fr-FR" dirty="0">
              <a:latin typeface="Arial" panose="020B0604020202020204" pitchFamily="34" charset="0"/>
              <a:cs typeface="Arial" panose="020B0604020202020204" pitchFamily="34" charset="0"/>
            </a:rPr>
            <a:t>Maximise la convergence des </a:t>
          </a:r>
          <a:r>
            <a:rPr lang="fr-FR" b="1" i="1" dirty="0">
              <a:solidFill>
                <a:schemeClr val="tx1"/>
              </a:solidFill>
              <a:latin typeface="Arial" panose="020B0604020202020204" pitchFamily="34" charset="0"/>
              <a:cs typeface="Arial" panose="020B0604020202020204" pitchFamily="34" charset="0"/>
            </a:rPr>
            <a:t>interventions</a:t>
          </a:r>
          <a:r>
            <a:rPr lang="fr-FR" dirty="0">
              <a:latin typeface="Arial" panose="020B0604020202020204" pitchFamily="34" charset="0"/>
              <a:cs typeface="Arial" panose="020B0604020202020204" pitchFamily="34" charset="0"/>
            </a:rPr>
            <a:t> des différents professionnels</a:t>
          </a:r>
          <a:endParaRPr lang="en-US" dirty="0">
            <a:latin typeface="Arial" panose="020B0604020202020204" pitchFamily="34" charset="0"/>
            <a:cs typeface="Arial" panose="020B0604020202020204" pitchFamily="34" charset="0"/>
          </a:endParaRPr>
        </a:p>
      </dgm:t>
    </dgm:pt>
    <dgm:pt modelId="{4B32C3A1-C31D-46C5-A487-67FD6DF3CDD7}" type="parTrans" cxnId="{1ADEEA3D-EF44-46D2-B3BB-2B6D4C3909FA}">
      <dgm:prSet/>
      <dgm:spPr/>
      <dgm:t>
        <a:bodyPr/>
        <a:lstStyle/>
        <a:p>
          <a:endParaRPr lang="en-US"/>
        </a:p>
      </dgm:t>
    </dgm:pt>
    <dgm:pt modelId="{A4BF5033-CAEA-4435-8CF3-759F42B9190E}" type="sibTrans" cxnId="{1ADEEA3D-EF44-46D2-B3BB-2B6D4C3909FA}">
      <dgm:prSet/>
      <dgm:spPr/>
      <dgm:t>
        <a:bodyPr/>
        <a:lstStyle/>
        <a:p>
          <a:endParaRPr lang="en-US"/>
        </a:p>
      </dgm:t>
    </dgm:pt>
    <dgm:pt modelId="{27200865-4315-4161-B3D6-4D33716B7F4B}">
      <dgm:prSet/>
      <dgm:spPr/>
      <dgm:t>
        <a:bodyPr/>
        <a:lstStyle/>
        <a:p>
          <a:r>
            <a:rPr lang="fr-FR" dirty="0">
              <a:latin typeface="Arial" panose="020B0604020202020204" pitchFamily="34" charset="0"/>
              <a:cs typeface="Arial" panose="020B0604020202020204" pitchFamily="34" charset="0"/>
            </a:rPr>
            <a:t>Minimise le risque de rupture dans le </a:t>
          </a:r>
          <a:r>
            <a:rPr lang="fr-FR" b="1" i="1" dirty="0">
              <a:solidFill>
                <a:schemeClr val="tx1"/>
              </a:solidFill>
              <a:latin typeface="Arial" panose="020B0604020202020204" pitchFamily="34" charset="0"/>
              <a:cs typeface="Arial" panose="020B0604020202020204" pitchFamily="34" charset="0"/>
            </a:rPr>
            <a:t>parcours</a:t>
          </a:r>
          <a:r>
            <a:rPr lang="fr-FR" dirty="0">
              <a:latin typeface="Arial" panose="020B0604020202020204" pitchFamily="34" charset="0"/>
              <a:cs typeface="Arial" panose="020B0604020202020204" pitchFamily="34" charset="0"/>
            </a:rPr>
            <a:t> de soins.</a:t>
          </a:r>
          <a:endParaRPr lang="en-US" dirty="0">
            <a:latin typeface="Arial" panose="020B0604020202020204" pitchFamily="34" charset="0"/>
            <a:cs typeface="Arial" panose="020B0604020202020204" pitchFamily="34" charset="0"/>
          </a:endParaRPr>
        </a:p>
      </dgm:t>
    </dgm:pt>
    <dgm:pt modelId="{B89D260E-B3CE-44CE-A4C9-F137186769A0}" type="parTrans" cxnId="{E83B5C91-34EC-46DD-BEF9-043907BA9949}">
      <dgm:prSet/>
      <dgm:spPr/>
      <dgm:t>
        <a:bodyPr/>
        <a:lstStyle/>
        <a:p>
          <a:endParaRPr lang="en-US"/>
        </a:p>
      </dgm:t>
    </dgm:pt>
    <dgm:pt modelId="{ED507F89-D99B-4D11-9761-2D704B4D58DF}" type="sibTrans" cxnId="{E83B5C91-34EC-46DD-BEF9-043907BA9949}">
      <dgm:prSet/>
      <dgm:spPr/>
      <dgm:t>
        <a:bodyPr/>
        <a:lstStyle/>
        <a:p>
          <a:endParaRPr lang="en-US"/>
        </a:p>
      </dgm:t>
    </dgm:pt>
    <dgm:pt modelId="{9581F9EA-3F7F-49A7-856C-4AE80646B0DB}">
      <dgm:prSet/>
      <dgm:spPr/>
      <dgm:t>
        <a:bodyPr/>
        <a:lstStyle/>
        <a:p>
          <a:r>
            <a:rPr lang="fr-FR" b="1" dirty="0">
              <a:latin typeface="Arial" panose="020B0604020202020204" pitchFamily="34" charset="0"/>
              <a:cs typeface="Arial" panose="020B0604020202020204" pitchFamily="34" charset="0"/>
            </a:rPr>
            <a:t>Le partage des activités cliniques, des informations et des prises de décisions:</a:t>
          </a:r>
          <a:endParaRPr lang="en-US" dirty="0">
            <a:latin typeface="Arial" panose="020B0604020202020204" pitchFamily="34" charset="0"/>
            <a:cs typeface="Arial" panose="020B0604020202020204" pitchFamily="34" charset="0"/>
          </a:endParaRPr>
        </a:p>
      </dgm:t>
    </dgm:pt>
    <dgm:pt modelId="{592922C7-F52C-4D19-8191-A822CB650F33}" type="parTrans" cxnId="{D4ABC598-3728-434E-ABE2-CAE1CA25A2C4}">
      <dgm:prSet/>
      <dgm:spPr/>
      <dgm:t>
        <a:bodyPr/>
        <a:lstStyle/>
        <a:p>
          <a:endParaRPr lang="en-US"/>
        </a:p>
      </dgm:t>
    </dgm:pt>
    <dgm:pt modelId="{5A2C62E6-869F-48BB-87CA-A5EA455E34DC}" type="sibTrans" cxnId="{D4ABC598-3728-434E-ABE2-CAE1CA25A2C4}">
      <dgm:prSet/>
      <dgm:spPr/>
      <dgm:t>
        <a:bodyPr/>
        <a:lstStyle/>
        <a:p>
          <a:endParaRPr lang="en-US"/>
        </a:p>
      </dgm:t>
    </dgm:pt>
    <dgm:pt modelId="{B2DEF1F1-C6C7-43F1-9551-6AA173B79891}">
      <dgm:prSet/>
      <dgm:spPr/>
      <dgm:t>
        <a:bodyPr/>
        <a:lstStyle/>
        <a:p>
          <a:r>
            <a:rPr lang="fr-FR" dirty="0">
              <a:latin typeface="Arial" panose="020B0604020202020204" pitchFamily="34" charset="0"/>
              <a:cs typeface="Arial" panose="020B0604020202020204" pitchFamily="34" charset="0"/>
            </a:rPr>
            <a:t>Permet que les interventions soient holistiques et centrées sur les besoins du patient</a:t>
          </a:r>
          <a:endParaRPr lang="en-US" dirty="0">
            <a:latin typeface="Arial" panose="020B0604020202020204" pitchFamily="34" charset="0"/>
            <a:cs typeface="Arial" panose="020B0604020202020204" pitchFamily="34" charset="0"/>
          </a:endParaRPr>
        </a:p>
      </dgm:t>
    </dgm:pt>
    <dgm:pt modelId="{6E804441-2995-4F15-BBFC-CC3665AFC9E3}" type="parTrans" cxnId="{7AD5ECA1-BA1A-4663-B696-B87814B0CCAE}">
      <dgm:prSet/>
      <dgm:spPr/>
      <dgm:t>
        <a:bodyPr/>
        <a:lstStyle/>
        <a:p>
          <a:endParaRPr lang="en-US"/>
        </a:p>
      </dgm:t>
    </dgm:pt>
    <dgm:pt modelId="{CA319011-FEA5-42C4-BE23-C4F07CB99DE7}" type="sibTrans" cxnId="{7AD5ECA1-BA1A-4663-B696-B87814B0CCAE}">
      <dgm:prSet/>
      <dgm:spPr/>
      <dgm:t>
        <a:bodyPr/>
        <a:lstStyle/>
        <a:p>
          <a:endParaRPr lang="en-US"/>
        </a:p>
      </dgm:t>
    </dgm:pt>
    <dgm:pt modelId="{3B8A13DF-5E10-4F6C-95C5-F016272589B0}" type="pres">
      <dgm:prSet presAssocID="{31D6E97D-B9A6-45AC-9B63-F44F2537A544}" presName="hierChild1" presStyleCnt="0">
        <dgm:presLayoutVars>
          <dgm:orgChart val="1"/>
          <dgm:chPref val="1"/>
          <dgm:dir/>
          <dgm:animOne val="branch"/>
          <dgm:animLvl val="lvl"/>
          <dgm:resizeHandles/>
        </dgm:presLayoutVars>
      </dgm:prSet>
      <dgm:spPr/>
    </dgm:pt>
    <dgm:pt modelId="{C0689B41-B6D3-4FAB-B38E-2E6A2CD1A75F}" type="pres">
      <dgm:prSet presAssocID="{F8D032BE-2B73-438A-9B24-C1EF8B785BAA}" presName="hierRoot1" presStyleCnt="0">
        <dgm:presLayoutVars>
          <dgm:hierBranch val="init"/>
        </dgm:presLayoutVars>
      </dgm:prSet>
      <dgm:spPr/>
    </dgm:pt>
    <dgm:pt modelId="{601A6C6B-3842-447B-A0CD-1CB7DA82F419}" type="pres">
      <dgm:prSet presAssocID="{F8D032BE-2B73-438A-9B24-C1EF8B785BAA}" presName="rootComposite1" presStyleCnt="0"/>
      <dgm:spPr/>
    </dgm:pt>
    <dgm:pt modelId="{D38C0309-F3C0-416E-9444-13D89D71547E}" type="pres">
      <dgm:prSet presAssocID="{F8D032BE-2B73-438A-9B24-C1EF8B785BAA}" presName="rootText1" presStyleLbl="node0" presStyleIdx="0" presStyleCnt="2">
        <dgm:presLayoutVars>
          <dgm:chPref val="3"/>
        </dgm:presLayoutVars>
      </dgm:prSet>
      <dgm:spPr/>
    </dgm:pt>
    <dgm:pt modelId="{E83B4835-D311-458A-A09D-5FF01D7975F2}" type="pres">
      <dgm:prSet presAssocID="{F8D032BE-2B73-438A-9B24-C1EF8B785BAA}" presName="rootConnector1" presStyleLbl="node1" presStyleIdx="0" presStyleCnt="0"/>
      <dgm:spPr/>
    </dgm:pt>
    <dgm:pt modelId="{6F472297-042C-4A68-A04C-BD504E23BA85}" type="pres">
      <dgm:prSet presAssocID="{F8D032BE-2B73-438A-9B24-C1EF8B785BAA}" presName="hierChild2" presStyleCnt="0"/>
      <dgm:spPr/>
    </dgm:pt>
    <dgm:pt modelId="{235FDDAD-33D5-4A01-9F92-6C57AEBB8A61}" type="pres">
      <dgm:prSet presAssocID="{4B32C3A1-C31D-46C5-A487-67FD6DF3CDD7}" presName="Name64" presStyleLbl="parChTrans1D2" presStyleIdx="0" presStyleCnt="3"/>
      <dgm:spPr/>
    </dgm:pt>
    <dgm:pt modelId="{FC1E5466-9FDB-448C-84D7-A0EAF8F7C5AE}" type="pres">
      <dgm:prSet presAssocID="{BE2D9CDC-EABB-44AC-80D7-F33799165D9B}" presName="hierRoot2" presStyleCnt="0">
        <dgm:presLayoutVars>
          <dgm:hierBranch val="init"/>
        </dgm:presLayoutVars>
      </dgm:prSet>
      <dgm:spPr/>
    </dgm:pt>
    <dgm:pt modelId="{15493CBF-B5B9-4043-BAE4-53C4B04586AD}" type="pres">
      <dgm:prSet presAssocID="{BE2D9CDC-EABB-44AC-80D7-F33799165D9B}" presName="rootComposite" presStyleCnt="0"/>
      <dgm:spPr/>
    </dgm:pt>
    <dgm:pt modelId="{2CB41796-67D8-47B9-96DB-934191CB7474}" type="pres">
      <dgm:prSet presAssocID="{BE2D9CDC-EABB-44AC-80D7-F33799165D9B}" presName="rootText" presStyleLbl="node2" presStyleIdx="0" presStyleCnt="3">
        <dgm:presLayoutVars>
          <dgm:chPref val="3"/>
        </dgm:presLayoutVars>
      </dgm:prSet>
      <dgm:spPr/>
    </dgm:pt>
    <dgm:pt modelId="{7171DDB5-BDA3-4B03-B1EC-D7192E447749}" type="pres">
      <dgm:prSet presAssocID="{BE2D9CDC-EABB-44AC-80D7-F33799165D9B}" presName="rootConnector" presStyleLbl="node2" presStyleIdx="0" presStyleCnt="3"/>
      <dgm:spPr/>
    </dgm:pt>
    <dgm:pt modelId="{0ABE87E3-553D-407D-93E5-744DD2A7BFE5}" type="pres">
      <dgm:prSet presAssocID="{BE2D9CDC-EABB-44AC-80D7-F33799165D9B}" presName="hierChild4" presStyleCnt="0"/>
      <dgm:spPr/>
    </dgm:pt>
    <dgm:pt modelId="{CDAD9513-0834-471F-A3F7-280CEAAA52F4}" type="pres">
      <dgm:prSet presAssocID="{BE2D9CDC-EABB-44AC-80D7-F33799165D9B}" presName="hierChild5" presStyleCnt="0"/>
      <dgm:spPr/>
    </dgm:pt>
    <dgm:pt modelId="{04BEBB53-9F96-41EB-975C-EC8937C79963}" type="pres">
      <dgm:prSet presAssocID="{B89D260E-B3CE-44CE-A4C9-F137186769A0}" presName="Name64" presStyleLbl="parChTrans1D2" presStyleIdx="1" presStyleCnt="3"/>
      <dgm:spPr/>
    </dgm:pt>
    <dgm:pt modelId="{5B7292EC-6DDA-4ED3-803A-410DB284DFED}" type="pres">
      <dgm:prSet presAssocID="{27200865-4315-4161-B3D6-4D33716B7F4B}" presName="hierRoot2" presStyleCnt="0">
        <dgm:presLayoutVars>
          <dgm:hierBranch val="init"/>
        </dgm:presLayoutVars>
      </dgm:prSet>
      <dgm:spPr/>
    </dgm:pt>
    <dgm:pt modelId="{0DDC80A5-A27A-421B-8D31-6E816964CD29}" type="pres">
      <dgm:prSet presAssocID="{27200865-4315-4161-B3D6-4D33716B7F4B}" presName="rootComposite" presStyleCnt="0"/>
      <dgm:spPr/>
    </dgm:pt>
    <dgm:pt modelId="{1E6FF2EB-19BD-4E60-B55D-679A0BC4B4A8}" type="pres">
      <dgm:prSet presAssocID="{27200865-4315-4161-B3D6-4D33716B7F4B}" presName="rootText" presStyleLbl="node2" presStyleIdx="1" presStyleCnt="3">
        <dgm:presLayoutVars>
          <dgm:chPref val="3"/>
        </dgm:presLayoutVars>
      </dgm:prSet>
      <dgm:spPr/>
    </dgm:pt>
    <dgm:pt modelId="{C4B2990E-F3BE-4E4C-B32C-6F19F19E5018}" type="pres">
      <dgm:prSet presAssocID="{27200865-4315-4161-B3D6-4D33716B7F4B}" presName="rootConnector" presStyleLbl="node2" presStyleIdx="1" presStyleCnt="3"/>
      <dgm:spPr/>
    </dgm:pt>
    <dgm:pt modelId="{E0ECE2B8-A8D2-4106-9F83-1457EBF44A63}" type="pres">
      <dgm:prSet presAssocID="{27200865-4315-4161-B3D6-4D33716B7F4B}" presName="hierChild4" presStyleCnt="0"/>
      <dgm:spPr/>
    </dgm:pt>
    <dgm:pt modelId="{725EA627-042B-497E-95FA-1BDEA8215F7F}" type="pres">
      <dgm:prSet presAssocID="{27200865-4315-4161-B3D6-4D33716B7F4B}" presName="hierChild5" presStyleCnt="0"/>
      <dgm:spPr/>
    </dgm:pt>
    <dgm:pt modelId="{400550F9-F065-4179-AEB1-B79D855285FB}" type="pres">
      <dgm:prSet presAssocID="{F8D032BE-2B73-438A-9B24-C1EF8B785BAA}" presName="hierChild3" presStyleCnt="0"/>
      <dgm:spPr/>
    </dgm:pt>
    <dgm:pt modelId="{EDD7947A-0FBC-4350-BAE3-BE9FBB3436F2}" type="pres">
      <dgm:prSet presAssocID="{9581F9EA-3F7F-49A7-856C-4AE80646B0DB}" presName="hierRoot1" presStyleCnt="0">
        <dgm:presLayoutVars>
          <dgm:hierBranch val="init"/>
        </dgm:presLayoutVars>
      </dgm:prSet>
      <dgm:spPr/>
    </dgm:pt>
    <dgm:pt modelId="{66A567F9-4026-4112-9993-1C836E1EEBD9}" type="pres">
      <dgm:prSet presAssocID="{9581F9EA-3F7F-49A7-856C-4AE80646B0DB}" presName="rootComposite1" presStyleCnt="0"/>
      <dgm:spPr/>
    </dgm:pt>
    <dgm:pt modelId="{2B26F757-260F-4F27-B9F1-59954501F431}" type="pres">
      <dgm:prSet presAssocID="{9581F9EA-3F7F-49A7-856C-4AE80646B0DB}" presName="rootText1" presStyleLbl="node0" presStyleIdx="1" presStyleCnt="2">
        <dgm:presLayoutVars>
          <dgm:chPref val="3"/>
        </dgm:presLayoutVars>
      </dgm:prSet>
      <dgm:spPr/>
    </dgm:pt>
    <dgm:pt modelId="{486C3D9E-A7D7-4C98-A95B-A92C9DF6CBF7}" type="pres">
      <dgm:prSet presAssocID="{9581F9EA-3F7F-49A7-856C-4AE80646B0DB}" presName="rootConnector1" presStyleLbl="node1" presStyleIdx="0" presStyleCnt="0"/>
      <dgm:spPr/>
    </dgm:pt>
    <dgm:pt modelId="{995CB813-B9F8-4609-8CDE-F1271AF63D7E}" type="pres">
      <dgm:prSet presAssocID="{9581F9EA-3F7F-49A7-856C-4AE80646B0DB}" presName="hierChild2" presStyleCnt="0"/>
      <dgm:spPr/>
    </dgm:pt>
    <dgm:pt modelId="{C31939BB-1544-43D6-A896-A1FC4F5DEB10}" type="pres">
      <dgm:prSet presAssocID="{6E804441-2995-4F15-BBFC-CC3665AFC9E3}" presName="Name64" presStyleLbl="parChTrans1D2" presStyleIdx="2" presStyleCnt="3"/>
      <dgm:spPr/>
    </dgm:pt>
    <dgm:pt modelId="{B8DF1E2E-0276-45B0-BF48-5033DAD90755}" type="pres">
      <dgm:prSet presAssocID="{B2DEF1F1-C6C7-43F1-9551-6AA173B79891}" presName="hierRoot2" presStyleCnt="0">
        <dgm:presLayoutVars>
          <dgm:hierBranch val="init"/>
        </dgm:presLayoutVars>
      </dgm:prSet>
      <dgm:spPr/>
    </dgm:pt>
    <dgm:pt modelId="{98ABAD66-6D39-4959-8208-7782518B6776}" type="pres">
      <dgm:prSet presAssocID="{B2DEF1F1-C6C7-43F1-9551-6AA173B79891}" presName="rootComposite" presStyleCnt="0"/>
      <dgm:spPr/>
    </dgm:pt>
    <dgm:pt modelId="{8C201992-DCBE-4396-A08C-864FDF2421CF}" type="pres">
      <dgm:prSet presAssocID="{B2DEF1F1-C6C7-43F1-9551-6AA173B79891}" presName="rootText" presStyleLbl="node2" presStyleIdx="2" presStyleCnt="3">
        <dgm:presLayoutVars>
          <dgm:chPref val="3"/>
        </dgm:presLayoutVars>
      </dgm:prSet>
      <dgm:spPr/>
    </dgm:pt>
    <dgm:pt modelId="{8253E609-740C-4053-A882-ED91256DF77E}" type="pres">
      <dgm:prSet presAssocID="{B2DEF1F1-C6C7-43F1-9551-6AA173B79891}" presName="rootConnector" presStyleLbl="node2" presStyleIdx="2" presStyleCnt="3"/>
      <dgm:spPr/>
    </dgm:pt>
    <dgm:pt modelId="{ED6BC612-E91F-469D-8EDF-DCB93C0FBC04}" type="pres">
      <dgm:prSet presAssocID="{B2DEF1F1-C6C7-43F1-9551-6AA173B79891}" presName="hierChild4" presStyleCnt="0"/>
      <dgm:spPr/>
    </dgm:pt>
    <dgm:pt modelId="{D7E5FC0B-526D-4F1D-B277-80D0458D450A}" type="pres">
      <dgm:prSet presAssocID="{B2DEF1F1-C6C7-43F1-9551-6AA173B79891}" presName="hierChild5" presStyleCnt="0"/>
      <dgm:spPr/>
    </dgm:pt>
    <dgm:pt modelId="{910F3906-9F66-4E3F-9AD3-CE7D93CCB521}" type="pres">
      <dgm:prSet presAssocID="{9581F9EA-3F7F-49A7-856C-4AE80646B0DB}" presName="hierChild3" presStyleCnt="0"/>
      <dgm:spPr/>
    </dgm:pt>
  </dgm:ptLst>
  <dgm:cxnLst>
    <dgm:cxn modelId="{82474B0E-4C32-4FCF-9FA7-2C99A8963260}" type="presOf" srcId="{31D6E97D-B9A6-45AC-9B63-F44F2537A544}" destId="{3B8A13DF-5E10-4F6C-95C5-F016272589B0}" srcOrd="0" destOrd="0" presId="urn:microsoft.com/office/officeart/2009/3/layout/HorizontalOrganizationChart"/>
    <dgm:cxn modelId="{63C2D521-21BF-4BCC-9B17-643A92AF6572}" type="presOf" srcId="{4B32C3A1-C31D-46C5-A487-67FD6DF3CDD7}" destId="{235FDDAD-33D5-4A01-9F92-6C57AEBB8A61}" srcOrd="0" destOrd="0" presId="urn:microsoft.com/office/officeart/2009/3/layout/HorizontalOrganizationChart"/>
    <dgm:cxn modelId="{ED806C2C-14CA-4280-9D56-58D00401FFD1}" type="presOf" srcId="{BE2D9CDC-EABB-44AC-80D7-F33799165D9B}" destId="{2CB41796-67D8-47B9-96DB-934191CB7474}" srcOrd="0" destOrd="0" presId="urn:microsoft.com/office/officeart/2009/3/layout/HorizontalOrganizationChart"/>
    <dgm:cxn modelId="{1ADEEA3D-EF44-46D2-B3BB-2B6D4C3909FA}" srcId="{F8D032BE-2B73-438A-9B24-C1EF8B785BAA}" destId="{BE2D9CDC-EABB-44AC-80D7-F33799165D9B}" srcOrd="0" destOrd="0" parTransId="{4B32C3A1-C31D-46C5-A487-67FD6DF3CDD7}" sibTransId="{A4BF5033-CAEA-4435-8CF3-759F42B9190E}"/>
    <dgm:cxn modelId="{D9E6AF65-F95F-4A43-B02F-84C86C2F8EC4}" type="presOf" srcId="{F8D032BE-2B73-438A-9B24-C1EF8B785BAA}" destId="{D38C0309-F3C0-416E-9444-13D89D71547E}" srcOrd="0" destOrd="0" presId="urn:microsoft.com/office/officeart/2009/3/layout/HorizontalOrganizationChart"/>
    <dgm:cxn modelId="{19BB4B53-FF56-4BED-8424-0093C45F9674}" type="presOf" srcId="{6E804441-2995-4F15-BBFC-CC3665AFC9E3}" destId="{C31939BB-1544-43D6-A896-A1FC4F5DEB10}" srcOrd="0" destOrd="0" presId="urn:microsoft.com/office/officeart/2009/3/layout/HorizontalOrganizationChart"/>
    <dgm:cxn modelId="{0E829159-D847-4234-A804-7B81D5751481}" type="presOf" srcId="{27200865-4315-4161-B3D6-4D33716B7F4B}" destId="{C4B2990E-F3BE-4E4C-B32C-6F19F19E5018}" srcOrd="1" destOrd="0" presId="urn:microsoft.com/office/officeart/2009/3/layout/HorizontalOrganizationChart"/>
    <dgm:cxn modelId="{38B8A483-AE07-4F31-9C46-873FD1D514D3}" type="presOf" srcId="{F8D032BE-2B73-438A-9B24-C1EF8B785BAA}" destId="{E83B4835-D311-458A-A09D-5FF01D7975F2}" srcOrd="1" destOrd="0" presId="urn:microsoft.com/office/officeart/2009/3/layout/HorizontalOrganizationChart"/>
    <dgm:cxn modelId="{CA0DFE8B-2403-4DCD-AFF7-21341199CF17}" type="presOf" srcId="{B2DEF1F1-C6C7-43F1-9551-6AA173B79891}" destId="{8C201992-DCBE-4396-A08C-864FDF2421CF}" srcOrd="0" destOrd="0" presId="urn:microsoft.com/office/officeart/2009/3/layout/HorizontalOrganizationChart"/>
    <dgm:cxn modelId="{E83B5C91-34EC-46DD-BEF9-043907BA9949}" srcId="{F8D032BE-2B73-438A-9B24-C1EF8B785BAA}" destId="{27200865-4315-4161-B3D6-4D33716B7F4B}" srcOrd="1" destOrd="0" parTransId="{B89D260E-B3CE-44CE-A4C9-F137186769A0}" sibTransId="{ED507F89-D99B-4D11-9761-2D704B4D58DF}"/>
    <dgm:cxn modelId="{D4ABC598-3728-434E-ABE2-CAE1CA25A2C4}" srcId="{31D6E97D-B9A6-45AC-9B63-F44F2537A544}" destId="{9581F9EA-3F7F-49A7-856C-4AE80646B0DB}" srcOrd="1" destOrd="0" parTransId="{592922C7-F52C-4D19-8191-A822CB650F33}" sibTransId="{5A2C62E6-869F-48BB-87CA-A5EA455E34DC}"/>
    <dgm:cxn modelId="{61221F9A-E7B7-495F-9603-55ABCCBA7445}" type="presOf" srcId="{B2DEF1F1-C6C7-43F1-9551-6AA173B79891}" destId="{8253E609-740C-4053-A882-ED91256DF77E}" srcOrd="1" destOrd="0" presId="urn:microsoft.com/office/officeart/2009/3/layout/HorizontalOrganizationChart"/>
    <dgm:cxn modelId="{7AD5ECA1-BA1A-4663-B696-B87814B0CCAE}" srcId="{9581F9EA-3F7F-49A7-856C-4AE80646B0DB}" destId="{B2DEF1F1-C6C7-43F1-9551-6AA173B79891}" srcOrd="0" destOrd="0" parTransId="{6E804441-2995-4F15-BBFC-CC3665AFC9E3}" sibTransId="{CA319011-FEA5-42C4-BE23-C4F07CB99DE7}"/>
    <dgm:cxn modelId="{EB7343A3-9645-440C-933B-03F6E8776E1F}" type="presOf" srcId="{27200865-4315-4161-B3D6-4D33716B7F4B}" destId="{1E6FF2EB-19BD-4E60-B55D-679A0BC4B4A8}" srcOrd="0" destOrd="0" presId="urn:microsoft.com/office/officeart/2009/3/layout/HorizontalOrganizationChart"/>
    <dgm:cxn modelId="{15B64BA6-3829-4A1C-B8C1-5CFFAB334792}" type="presOf" srcId="{9581F9EA-3F7F-49A7-856C-4AE80646B0DB}" destId="{2B26F757-260F-4F27-B9F1-59954501F431}" srcOrd="0" destOrd="0" presId="urn:microsoft.com/office/officeart/2009/3/layout/HorizontalOrganizationChart"/>
    <dgm:cxn modelId="{CF8EFEC1-6B76-401A-A165-AE7C7EBE5AD1}" type="presOf" srcId="{9581F9EA-3F7F-49A7-856C-4AE80646B0DB}" destId="{486C3D9E-A7D7-4C98-A95B-A92C9DF6CBF7}" srcOrd="1" destOrd="0" presId="urn:microsoft.com/office/officeart/2009/3/layout/HorizontalOrganizationChart"/>
    <dgm:cxn modelId="{501765E4-0FB4-4008-8C6D-A5305FFFCCFF}" srcId="{31D6E97D-B9A6-45AC-9B63-F44F2537A544}" destId="{F8D032BE-2B73-438A-9B24-C1EF8B785BAA}" srcOrd="0" destOrd="0" parTransId="{0F243E94-B8E1-4D20-AD59-A0DCA07C2A42}" sibTransId="{614F846B-B406-47C3-8665-1F706F1C8A3D}"/>
    <dgm:cxn modelId="{A1BED8F2-DD20-4389-A52B-2D37424CD830}" type="presOf" srcId="{BE2D9CDC-EABB-44AC-80D7-F33799165D9B}" destId="{7171DDB5-BDA3-4B03-B1EC-D7192E447749}" srcOrd="1" destOrd="0" presId="urn:microsoft.com/office/officeart/2009/3/layout/HorizontalOrganizationChart"/>
    <dgm:cxn modelId="{B52720F7-0598-411E-95F2-4C1A5C335ECC}" type="presOf" srcId="{B89D260E-B3CE-44CE-A4C9-F137186769A0}" destId="{04BEBB53-9F96-41EB-975C-EC8937C79963}" srcOrd="0" destOrd="0" presId="urn:microsoft.com/office/officeart/2009/3/layout/HorizontalOrganizationChart"/>
    <dgm:cxn modelId="{A0C39E8B-9E69-4770-BFD9-A47E57D37788}" type="presParOf" srcId="{3B8A13DF-5E10-4F6C-95C5-F016272589B0}" destId="{C0689B41-B6D3-4FAB-B38E-2E6A2CD1A75F}" srcOrd="0" destOrd="0" presId="urn:microsoft.com/office/officeart/2009/3/layout/HorizontalOrganizationChart"/>
    <dgm:cxn modelId="{A0DD097E-D447-456F-87D2-FC7196C2E387}" type="presParOf" srcId="{C0689B41-B6D3-4FAB-B38E-2E6A2CD1A75F}" destId="{601A6C6B-3842-447B-A0CD-1CB7DA82F419}" srcOrd="0" destOrd="0" presId="urn:microsoft.com/office/officeart/2009/3/layout/HorizontalOrganizationChart"/>
    <dgm:cxn modelId="{61DFC45D-EDC0-4816-9B22-867FD180AF5F}" type="presParOf" srcId="{601A6C6B-3842-447B-A0CD-1CB7DA82F419}" destId="{D38C0309-F3C0-416E-9444-13D89D71547E}" srcOrd="0" destOrd="0" presId="urn:microsoft.com/office/officeart/2009/3/layout/HorizontalOrganizationChart"/>
    <dgm:cxn modelId="{7CD2118F-09E6-4673-9E6B-0E34C6F64D1D}" type="presParOf" srcId="{601A6C6B-3842-447B-A0CD-1CB7DA82F419}" destId="{E83B4835-D311-458A-A09D-5FF01D7975F2}" srcOrd="1" destOrd="0" presId="urn:microsoft.com/office/officeart/2009/3/layout/HorizontalOrganizationChart"/>
    <dgm:cxn modelId="{D83A2FF5-9AA2-43A7-B45B-B5D229BB157F}" type="presParOf" srcId="{C0689B41-B6D3-4FAB-B38E-2E6A2CD1A75F}" destId="{6F472297-042C-4A68-A04C-BD504E23BA85}" srcOrd="1" destOrd="0" presId="urn:microsoft.com/office/officeart/2009/3/layout/HorizontalOrganizationChart"/>
    <dgm:cxn modelId="{623C2746-271E-45AD-BB49-798ACDB36E8D}" type="presParOf" srcId="{6F472297-042C-4A68-A04C-BD504E23BA85}" destId="{235FDDAD-33D5-4A01-9F92-6C57AEBB8A61}" srcOrd="0" destOrd="0" presId="urn:microsoft.com/office/officeart/2009/3/layout/HorizontalOrganizationChart"/>
    <dgm:cxn modelId="{1F66158F-3C2B-4B4A-B49C-1146E6E7517D}" type="presParOf" srcId="{6F472297-042C-4A68-A04C-BD504E23BA85}" destId="{FC1E5466-9FDB-448C-84D7-A0EAF8F7C5AE}" srcOrd="1" destOrd="0" presId="urn:microsoft.com/office/officeart/2009/3/layout/HorizontalOrganizationChart"/>
    <dgm:cxn modelId="{B456B7A0-B879-4E40-AFF2-06733358B64B}" type="presParOf" srcId="{FC1E5466-9FDB-448C-84D7-A0EAF8F7C5AE}" destId="{15493CBF-B5B9-4043-BAE4-53C4B04586AD}" srcOrd="0" destOrd="0" presId="urn:microsoft.com/office/officeart/2009/3/layout/HorizontalOrganizationChart"/>
    <dgm:cxn modelId="{21444C10-E448-494B-84B5-01F7E94AD364}" type="presParOf" srcId="{15493CBF-B5B9-4043-BAE4-53C4B04586AD}" destId="{2CB41796-67D8-47B9-96DB-934191CB7474}" srcOrd="0" destOrd="0" presId="urn:microsoft.com/office/officeart/2009/3/layout/HorizontalOrganizationChart"/>
    <dgm:cxn modelId="{80BB3862-5CB8-4915-BB6D-42FF227E7725}" type="presParOf" srcId="{15493CBF-B5B9-4043-BAE4-53C4B04586AD}" destId="{7171DDB5-BDA3-4B03-B1EC-D7192E447749}" srcOrd="1" destOrd="0" presId="urn:microsoft.com/office/officeart/2009/3/layout/HorizontalOrganizationChart"/>
    <dgm:cxn modelId="{3B1F4CBA-2E1B-4136-8DF3-A5A8103DE952}" type="presParOf" srcId="{FC1E5466-9FDB-448C-84D7-A0EAF8F7C5AE}" destId="{0ABE87E3-553D-407D-93E5-744DD2A7BFE5}" srcOrd="1" destOrd="0" presId="urn:microsoft.com/office/officeart/2009/3/layout/HorizontalOrganizationChart"/>
    <dgm:cxn modelId="{6F167F7F-FDE6-433C-90BA-F09951DF5A78}" type="presParOf" srcId="{FC1E5466-9FDB-448C-84D7-A0EAF8F7C5AE}" destId="{CDAD9513-0834-471F-A3F7-280CEAAA52F4}" srcOrd="2" destOrd="0" presId="urn:microsoft.com/office/officeart/2009/3/layout/HorizontalOrganizationChart"/>
    <dgm:cxn modelId="{86EC1A78-719C-4774-A970-CB258B331439}" type="presParOf" srcId="{6F472297-042C-4A68-A04C-BD504E23BA85}" destId="{04BEBB53-9F96-41EB-975C-EC8937C79963}" srcOrd="2" destOrd="0" presId="urn:microsoft.com/office/officeart/2009/3/layout/HorizontalOrganizationChart"/>
    <dgm:cxn modelId="{E69AECDD-614E-49E1-8F60-806F062BDF2D}" type="presParOf" srcId="{6F472297-042C-4A68-A04C-BD504E23BA85}" destId="{5B7292EC-6DDA-4ED3-803A-410DB284DFED}" srcOrd="3" destOrd="0" presId="urn:microsoft.com/office/officeart/2009/3/layout/HorizontalOrganizationChart"/>
    <dgm:cxn modelId="{A39FE392-0693-454D-9AF4-7EE262E52DA3}" type="presParOf" srcId="{5B7292EC-6DDA-4ED3-803A-410DB284DFED}" destId="{0DDC80A5-A27A-421B-8D31-6E816964CD29}" srcOrd="0" destOrd="0" presId="urn:microsoft.com/office/officeart/2009/3/layout/HorizontalOrganizationChart"/>
    <dgm:cxn modelId="{43270BF3-2E45-4443-B20C-DDAEE4A0178E}" type="presParOf" srcId="{0DDC80A5-A27A-421B-8D31-6E816964CD29}" destId="{1E6FF2EB-19BD-4E60-B55D-679A0BC4B4A8}" srcOrd="0" destOrd="0" presId="urn:microsoft.com/office/officeart/2009/3/layout/HorizontalOrganizationChart"/>
    <dgm:cxn modelId="{2163E4C2-DB66-434B-87F9-5AF84CE91E5A}" type="presParOf" srcId="{0DDC80A5-A27A-421B-8D31-6E816964CD29}" destId="{C4B2990E-F3BE-4E4C-B32C-6F19F19E5018}" srcOrd="1" destOrd="0" presId="urn:microsoft.com/office/officeart/2009/3/layout/HorizontalOrganizationChart"/>
    <dgm:cxn modelId="{4C7406BB-CC7C-4C5C-B0D4-388F83944AB5}" type="presParOf" srcId="{5B7292EC-6DDA-4ED3-803A-410DB284DFED}" destId="{E0ECE2B8-A8D2-4106-9F83-1457EBF44A63}" srcOrd="1" destOrd="0" presId="urn:microsoft.com/office/officeart/2009/3/layout/HorizontalOrganizationChart"/>
    <dgm:cxn modelId="{CDAA7E28-51AD-4394-B691-3A8F6FAB815D}" type="presParOf" srcId="{5B7292EC-6DDA-4ED3-803A-410DB284DFED}" destId="{725EA627-042B-497E-95FA-1BDEA8215F7F}" srcOrd="2" destOrd="0" presId="urn:microsoft.com/office/officeart/2009/3/layout/HorizontalOrganizationChart"/>
    <dgm:cxn modelId="{8483484D-A7F3-4E31-9839-36640FD69619}" type="presParOf" srcId="{C0689B41-B6D3-4FAB-B38E-2E6A2CD1A75F}" destId="{400550F9-F065-4179-AEB1-B79D855285FB}" srcOrd="2" destOrd="0" presId="urn:microsoft.com/office/officeart/2009/3/layout/HorizontalOrganizationChart"/>
    <dgm:cxn modelId="{3DBB223C-B50C-4598-BAC0-5116B7C445FB}" type="presParOf" srcId="{3B8A13DF-5E10-4F6C-95C5-F016272589B0}" destId="{EDD7947A-0FBC-4350-BAE3-BE9FBB3436F2}" srcOrd="1" destOrd="0" presId="urn:microsoft.com/office/officeart/2009/3/layout/HorizontalOrganizationChart"/>
    <dgm:cxn modelId="{12F6ABF6-5F65-43A6-9CFB-BE9B385A0D19}" type="presParOf" srcId="{EDD7947A-0FBC-4350-BAE3-BE9FBB3436F2}" destId="{66A567F9-4026-4112-9993-1C836E1EEBD9}" srcOrd="0" destOrd="0" presId="urn:microsoft.com/office/officeart/2009/3/layout/HorizontalOrganizationChart"/>
    <dgm:cxn modelId="{0A19C78B-5488-4EB3-80E6-1352981BDC1A}" type="presParOf" srcId="{66A567F9-4026-4112-9993-1C836E1EEBD9}" destId="{2B26F757-260F-4F27-B9F1-59954501F431}" srcOrd="0" destOrd="0" presId="urn:microsoft.com/office/officeart/2009/3/layout/HorizontalOrganizationChart"/>
    <dgm:cxn modelId="{9B0E41EE-0061-4374-98A3-6C9CBA23122A}" type="presParOf" srcId="{66A567F9-4026-4112-9993-1C836E1EEBD9}" destId="{486C3D9E-A7D7-4C98-A95B-A92C9DF6CBF7}" srcOrd="1" destOrd="0" presId="urn:microsoft.com/office/officeart/2009/3/layout/HorizontalOrganizationChart"/>
    <dgm:cxn modelId="{5DC07EA5-9B56-4E1C-B978-F0E9E11B1391}" type="presParOf" srcId="{EDD7947A-0FBC-4350-BAE3-BE9FBB3436F2}" destId="{995CB813-B9F8-4609-8CDE-F1271AF63D7E}" srcOrd="1" destOrd="0" presId="urn:microsoft.com/office/officeart/2009/3/layout/HorizontalOrganizationChart"/>
    <dgm:cxn modelId="{1AFEBBA3-F143-40B4-98A9-0D01E2B0A1E6}" type="presParOf" srcId="{995CB813-B9F8-4609-8CDE-F1271AF63D7E}" destId="{C31939BB-1544-43D6-A896-A1FC4F5DEB10}" srcOrd="0" destOrd="0" presId="urn:microsoft.com/office/officeart/2009/3/layout/HorizontalOrganizationChart"/>
    <dgm:cxn modelId="{FE5FDECA-7490-4381-8FC4-691E2096E51A}" type="presParOf" srcId="{995CB813-B9F8-4609-8CDE-F1271AF63D7E}" destId="{B8DF1E2E-0276-45B0-BF48-5033DAD90755}" srcOrd="1" destOrd="0" presId="urn:microsoft.com/office/officeart/2009/3/layout/HorizontalOrganizationChart"/>
    <dgm:cxn modelId="{EA7B39F3-F8FB-4E46-911D-C29B97F60CD8}" type="presParOf" srcId="{B8DF1E2E-0276-45B0-BF48-5033DAD90755}" destId="{98ABAD66-6D39-4959-8208-7782518B6776}" srcOrd="0" destOrd="0" presId="urn:microsoft.com/office/officeart/2009/3/layout/HorizontalOrganizationChart"/>
    <dgm:cxn modelId="{2CE57AF6-922A-41FA-8D07-240AA15C288C}" type="presParOf" srcId="{98ABAD66-6D39-4959-8208-7782518B6776}" destId="{8C201992-DCBE-4396-A08C-864FDF2421CF}" srcOrd="0" destOrd="0" presId="urn:microsoft.com/office/officeart/2009/3/layout/HorizontalOrganizationChart"/>
    <dgm:cxn modelId="{5FA26310-0231-4475-BB08-7EA4DB724502}" type="presParOf" srcId="{98ABAD66-6D39-4959-8208-7782518B6776}" destId="{8253E609-740C-4053-A882-ED91256DF77E}" srcOrd="1" destOrd="0" presId="urn:microsoft.com/office/officeart/2009/3/layout/HorizontalOrganizationChart"/>
    <dgm:cxn modelId="{755D2CB5-EAD0-4ECB-8288-4BDD0AD62AF8}" type="presParOf" srcId="{B8DF1E2E-0276-45B0-BF48-5033DAD90755}" destId="{ED6BC612-E91F-469D-8EDF-DCB93C0FBC04}" srcOrd="1" destOrd="0" presId="urn:microsoft.com/office/officeart/2009/3/layout/HorizontalOrganizationChart"/>
    <dgm:cxn modelId="{B58954BC-B69F-4BBB-8F4A-38A69B44E6D5}" type="presParOf" srcId="{B8DF1E2E-0276-45B0-BF48-5033DAD90755}" destId="{D7E5FC0B-526D-4F1D-B277-80D0458D450A}" srcOrd="2" destOrd="0" presId="urn:microsoft.com/office/officeart/2009/3/layout/HorizontalOrganizationChart"/>
    <dgm:cxn modelId="{6D708001-7491-4C00-ADB6-CDB5F3B133D8}" type="presParOf" srcId="{EDD7947A-0FBC-4350-BAE3-BE9FBB3436F2}" destId="{910F3906-9F66-4E3F-9AD3-CE7D93CCB52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B0936D-7E54-4AC5-84A4-3A9B418624D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54CC0662-D717-4223-BA47-EF88C10D8C10}">
      <dgm:prSet phldrT="[Texte]" custT="1"/>
      <dgm:spPr/>
      <dgm:t>
        <a:bodyPr/>
        <a:lstStyle/>
        <a:p>
          <a:r>
            <a:rPr lang="fr-FR" sz="1400" dirty="0">
              <a:latin typeface="Arial" panose="020B0604020202020204" pitchFamily="34" charset="0"/>
              <a:cs typeface="Arial" panose="020B0604020202020204" pitchFamily="34" charset="0"/>
            </a:rPr>
            <a:t>Coordination à l’hôpital</a:t>
          </a:r>
        </a:p>
      </dgm:t>
    </dgm:pt>
    <dgm:pt modelId="{E8E97DB9-769A-4BEF-AF14-8A7D07708756}" type="parTrans" cxnId="{47B737EC-4FC9-45A8-A27D-2D40B6AA44B0}">
      <dgm:prSet/>
      <dgm:spPr/>
      <dgm:t>
        <a:bodyPr/>
        <a:lstStyle/>
        <a:p>
          <a:endParaRPr lang="fr-FR" sz="1400">
            <a:latin typeface="Arial" panose="020B0604020202020204" pitchFamily="34" charset="0"/>
            <a:cs typeface="Arial" panose="020B0604020202020204" pitchFamily="34" charset="0"/>
          </a:endParaRPr>
        </a:p>
      </dgm:t>
    </dgm:pt>
    <dgm:pt modelId="{7512CC3A-8B1E-4624-A0E6-8C54DE419618}" type="sibTrans" cxnId="{47B737EC-4FC9-45A8-A27D-2D40B6AA44B0}">
      <dgm:prSet/>
      <dgm:spPr/>
      <dgm:t>
        <a:bodyPr/>
        <a:lstStyle/>
        <a:p>
          <a:endParaRPr lang="fr-FR" sz="1400">
            <a:latin typeface="Arial" panose="020B0604020202020204" pitchFamily="34" charset="0"/>
            <a:cs typeface="Arial" panose="020B0604020202020204" pitchFamily="34" charset="0"/>
          </a:endParaRPr>
        </a:p>
      </dgm:t>
    </dgm:pt>
    <dgm:pt modelId="{9DDB49AA-D902-4B05-8376-9E0997E8798D}">
      <dgm:prSet phldrT="[Texte]" custT="1"/>
      <dgm:spPr/>
      <dgm:t>
        <a:bodyPr/>
        <a:lstStyle/>
        <a:p>
          <a:r>
            <a:rPr lang="fr-FR" sz="1400" dirty="0">
              <a:latin typeface="Arial" panose="020B0604020202020204" pitchFamily="34" charset="0"/>
              <a:cs typeface="Arial" panose="020B0604020202020204" pitchFamily="34" charset="0"/>
            </a:rPr>
            <a:t>Relation entre les différents acteurs , professionnels de santé ou non . </a:t>
          </a:r>
        </a:p>
      </dgm:t>
    </dgm:pt>
    <dgm:pt modelId="{78B231E6-9C6B-4EE6-AAFD-618895632959}" type="parTrans" cxnId="{9C1BB47A-1C0C-4535-9B2B-30D04E194D7D}">
      <dgm:prSet/>
      <dgm:spPr/>
      <dgm:t>
        <a:bodyPr/>
        <a:lstStyle/>
        <a:p>
          <a:endParaRPr lang="fr-FR" sz="1400">
            <a:latin typeface="Arial" panose="020B0604020202020204" pitchFamily="34" charset="0"/>
            <a:cs typeface="Arial" panose="020B0604020202020204" pitchFamily="34" charset="0"/>
          </a:endParaRPr>
        </a:p>
      </dgm:t>
    </dgm:pt>
    <dgm:pt modelId="{85D68A87-6F47-40F9-8842-E5082646CB06}" type="sibTrans" cxnId="{9C1BB47A-1C0C-4535-9B2B-30D04E194D7D}">
      <dgm:prSet/>
      <dgm:spPr/>
      <dgm:t>
        <a:bodyPr/>
        <a:lstStyle/>
        <a:p>
          <a:endParaRPr lang="fr-FR" sz="1400">
            <a:latin typeface="Arial" panose="020B0604020202020204" pitchFamily="34" charset="0"/>
            <a:cs typeface="Arial" panose="020B0604020202020204" pitchFamily="34" charset="0"/>
          </a:endParaRPr>
        </a:p>
      </dgm:t>
    </dgm:pt>
    <dgm:pt modelId="{55536046-3F81-45BB-9D2C-5A63BB2054A5}">
      <dgm:prSet custT="1"/>
      <dgm:spPr/>
      <dgm:t>
        <a:bodyPr/>
        <a:lstStyle/>
        <a:p>
          <a:r>
            <a:rPr lang="fr-FR" sz="1400" dirty="0">
              <a:latin typeface="Arial" panose="020B0604020202020204" pitchFamily="34" charset="0"/>
              <a:cs typeface="Arial" panose="020B0604020202020204" pitchFamily="34" charset="0"/>
            </a:rPr>
            <a:t>Prévention des risques, surveillance personnalisée </a:t>
          </a:r>
        </a:p>
      </dgm:t>
    </dgm:pt>
    <dgm:pt modelId="{AAB9952D-A701-4F0C-8116-45CB3C72935E}" type="parTrans" cxnId="{3708B23B-1292-462F-A355-6D38919EB7CD}">
      <dgm:prSet/>
      <dgm:spPr/>
      <dgm:t>
        <a:bodyPr/>
        <a:lstStyle/>
        <a:p>
          <a:endParaRPr lang="fr-FR" sz="1400">
            <a:latin typeface="Arial" panose="020B0604020202020204" pitchFamily="34" charset="0"/>
            <a:cs typeface="Arial" panose="020B0604020202020204" pitchFamily="34" charset="0"/>
          </a:endParaRPr>
        </a:p>
      </dgm:t>
    </dgm:pt>
    <dgm:pt modelId="{D255D409-D996-4720-A0CB-F66BACBFA520}" type="sibTrans" cxnId="{3708B23B-1292-462F-A355-6D38919EB7CD}">
      <dgm:prSet/>
      <dgm:spPr/>
      <dgm:t>
        <a:bodyPr/>
        <a:lstStyle/>
        <a:p>
          <a:endParaRPr lang="fr-FR" sz="1400">
            <a:latin typeface="Arial" panose="020B0604020202020204" pitchFamily="34" charset="0"/>
            <a:cs typeface="Arial" panose="020B0604020202020204" pitchFamily="34" charset="0"/>
          </a:endParaRPr>
        </a:p>
      </dgm:t>
    </dgm:pt>
    <dgm:pt modelId="{133DAC4E-4F41-42B7-A98D-3F6896574762}">
      <dgm:prSet custT="1"/>
      <dgm:spPr/>
      <dgm:t>
        <a:bodyPr/>
        <a:lstStyle/>
        <a:p>
          <a:r>
            <a:rPr lang="fr-FR" sz="1400" dirty="0">
              <a:latin typeface="Arial" panose="020B0604020202020204" pitchFamily="34" charset="0"/>
              <a:cs typeface="Arial" panose="020B0604020202020204" pitchFamily="34" charset="0"/>
            </a:rPr>
            <a:t>Conserver le lien avec les professionnels hospitaliers </a:t>
          </a:r>
        </a:p>
      </dgm:t>
    </dgm:pt>
    <dgm:pt modelId="{2ECEA264-6E58-4CB5-B729-E1805A3979F5}" type="parTrans" cxnId="{A1284D35-0133-42DD-AA94-16F4D52089FD}">
      <dgm:prSet/>
      <dgm:spPr/>
      <dgm:t>
        <a:bodyPr/>
        <a:lstStyle/>
        <a:p>
          <a:endParaRPr lang="fr-FR" sz="1400">
            <a:latin typeface="Arial" panose="020B0604020202020204" pitchFamily="34" charset="0"/>
            <a:cs typeface="Arial" panose="020B0604020202020204" pitchFamily="34" charset="0"/>
          </a:endParaRPr>
        </a:p>
      </dgm:t>
    </dgm:pt>
    <dgm:pt modelId="{13850DA9-BB9F-4AF3-8BFB-C1716DC56741}" type="sibTrans" cxnId="{A1284D35-0133-42DD-AA94-16F4D52089FD}">
      <dgm:prSet/>
      <dgm:spPr/>
      <dgm:t>
        <a:bodyPr/>
        <a:lstStyle/>
        <a:p>
          <a:endParaRPr lang="fr-FR" sz="1400">
            <a:latin typeface="Arial" panose="020B0604020202020204" pitchFamily="34" charset="0"/>
            <a:cs typeface="Arial" panose="020B0604020202020204" pitchFamily="34" charset="0"/>
          </a:endParaRPr>
        </a:p>
      </dgm:t>
    </dgm:pt>
    <dgm:pt modelId="{77DC6F25-CA86-4CF5-954E-3EA6981E6508}">
      <dgm:prSet custT="1"/>
      <dgm:spPr/>
      <dgm:t>
        <a:bodyPr/>
        <a:lstStyle/>
        <a:p>
          <a:r>
            <a:rPr lang="fr-FR" sz="1400" dirty="0">
              <a:latin typeface="Arial" panose="020B0604020202020204" pitchFamily="34" charset="0"/>
              <a:cs typeface="Arial" panose="020B0604020202020204" pitchFamily="34" charset="0"/>
            </a:rPr>
            <a:t>Lien écrit, oral entre les professionnels intervenant auprès du patient </a:t>
          </a:r>
        </a:p>
      </dgm:t>
    </dgm:pt>
    <dgm:pt modelId="{592AA282-0FD9-44B7-9EE9-810D40340415}" type="parTrans" cxnId="{9D5B7D5C-E0CF-40A1-A842-241A8B7156E6}">
      <dgm:prSet/>
      <dgm:spPr/>
      <dgm:t>
        <a:bodyPr/>
        <a:lstStyle/>
        <a:p>
          <a:endParaRPr lang="fr-FR" sz="1400">
            <a:latin typeface="Arial" panose="020B0604020202020204" pitchFamily="34" charset="0"/>
            <a:cs typeface="Arial" panose="020B0604020202020204" pitchFamily="34" charset="0"/>
          </a:endParaRPr>
        </a:p>
      </dgm:t>
    </dgm:pt>
    <dgm:pt modelId="{A6E4DF82-84E9-44B2-B523-933FFE5908AE}" type="sibTrans" cxnId="{9D5B7D5C-E0CF-40A1-A842-241A8B7156E6}">
      <dgm:prSet/>
      <dgm:spPr/>
      <dgm:t>
        <a:bodyPr/>
        <a:lstStyle/>
        <a:p>
          <a:endParaRPr lang="fr-FR" sz="1400">
            <a:latin typeface="Arial" panose="020B0604020202020204" pitchFamily="34" charset="0"/>
            <a:cs typeface="Arial" panose="020B0604020202020204" pitchFamily="34" charset="0"/>
          </a:endParaRPr>
        </a:p>
      </dgm:t>
    </dgm:pt>
    <dgm:pt modelId="{D57B920A-DE8C-4976-A855-8F4C976B23B9}">
      <dgm:prSet phldrT="[Texte]" custT="1"/>
      <dgm:spPr/>
      <dgm:t>
        <a:bodyPr/>
        <a:lstStyle/>
        <a:p>
          <a:r>
            <a:rPr lang="fr-FR" sz="1400" dirty="0">
              <a:latin typeface="Arial" panose="020B0604020202020204" pitchFamily="34" charset="0"/>
              <a:cs typeface="Arial" panose="020B0604020202020204" pitchFamily="34" charset="0"/>
            </a:rPr>
            <a:t>Consultation infirmière </a:t>
          </a:r>
        </a:p>
      </dgm:t>
    </dgm:pt>
    <dgm:pt modelId="{E65C0469-8FB3-416F-8ADD-30D8075F5A1D}" type="parTrans" cxnId="{43E5E1D2-AF92-48B4-8D5E-ED58161C6974}">
      <dgm:prSet/>
      <dgm:spPr/>
      <dgm:t>
        <a:bodyPr/>
        <a:lstStyle/>
        <a:p>
          <a:endParaRPr lang="fr-FR" sz="1400">
            <a:latin typeface="Arial" panose="020B0604020202020204" pitchFamily="34" charset="0"/>
            <a:cs typeface="Arial" panose="020B0604020202020204" pitchFamily="34" charset="0"/>
          </a:endParaRPr>
        </a:p>
      </dgm:t>
    </dgm:pt>
    <dgm:pt modelId="{A4CAE2F7-BF22-4B51-AF8B-EC4EC7BE4552}" type="sibTrans" cxnId="{43E5E1D2-AF92-48B4-8D5E-ED58161C6974}">
      <dgm:prSet/>
      <dgm:spPr/>
      <dgm:t>
        <a:bodyPr/>
        <a:lstStyle/>
        <a:p>
          <a:endParaRPr lang="fr-FR" sz="1400">
            <a:latin typeface="Arial" panose="020B0604020202020204" pitchFamily="34" charset="0"/>
            <a:cs typeface="Arial" panose="020B0604020202020204" pitchFamily="34" charset="0"/>
          </a:endParaRPr>
        </a:p>
      </dgm:t>
    </dgm:pt>
    <dgm:pt modelId="{25FD03A7-111A-43ED-97BF-273D327BFD3A}">
      <dgm:prSet phldrT="[Texte]" custT="1"/>
      <dgm:spPr/>
      <dgm:t>
        <a:bodyPr/>
        <a:lstStyle/>
        <a:p>
          <a:r>
            <a:rPr lang="fr-FR" sz="1400" dirty="0">
              <a:latin typeface="Arial" panose="020B0604020202020204" pitchFamily="34" charset="0"/>
              <a:cs typeface="Arial" panose="020B0604020202020204" pitchFamily="34" charset="0"/>
            </a:rPr>
            <a:t> Premier contact , recueil de donnés, bilan environnemental </a:t>
          </a:r>
        </a:p>
      </dgm:t>
    </dgm:pt>
    <dgm:pt modelId="{6EBEBC9B-F67F-4CEB-A01E-8A8802198C4F}" type="parTrans" cxnId="{B2EFB268-3742-442B-8F78-7CB44801C570}">
      <dgm:prSet/>
      <dgm:spPr/>
      <dgm:t>
        <a:bodyPr/>
        <a:lstStyle/>
        <a:p>
          <a:endParaRPr lang="fr-FR" sz="1400">
            <a:latin typeface="Arial" panose="020B0604020202020204" pitchFamily="34" charset="0"/>
            <a:cs typeface="Arial" panose="020B0604020202020204" pitchFamily="34" charset="0"/>
          </a:endParaRPr>
        </a:p>
      </dgm:t>
    </dgm:pt>
    <dgm:pt modelId="{F3F6113F-8F51-4828-BEDE-08AF410F2678}" type="sibTrans" cxnId="{B2EFB268-3742-442B-8F78-7CB44801C570}">
      <dgm:prSet/>
      <dgm:spPr/>
      <dgm:t>
        <a:bodyPr/>
        <a:lstStyle/>
        <a:p>
          <a:endParaRPr lang="fr-FR" sz="1400">
            <a:latin typeface="Arial" panose="020B0604020202020204" pitchFamily="34" charset="0"/>
            <a:cs typeface="Arial" panose="020B0604020202020204" pitchFamily="34" charset="0"/>
          </a:endParaRPr>
        </a:p>
      </dgm:t>
    </dgm:pt>
    <dgm:pt modelId="{A497E79E-BC7F-4137-83CD-99F0F262C159}">
      <dgm:prSet phldrT="[Texte]" custT="1"/>
      <dgm:spPr/>
      <dgm:t>
        <a:bodyPr/>
        <a:lstStyle/>
        <a:p>
          <a:r>
            <a:rPr lang="fr-FR" sz="1400" dirty="0">
              <a:latin typeface="Arial" panose="020B0604020202020204" pitchFamily="34" charset="0"/>
              <a:cs typeface="Arial" panose="020B0604020202020204" pitchFamily="34" charset="0"/>
            </a:rPr>
            <a:t>Mise en place d’un dossier de suivi </a:t>
          </a:r>
        </a:p>
      </dgm:t>
    </dgm:pt>
    <dgm:pt modelId="{431111A3-7E34-41ED-AF78-6510A58842FD}" type="parTrans" cxnId="{6291A2D1-BCD4-496E-A372-FC2A125AF9EB}">
      <dgm:prSet/>
      <dgm:spPr/>
      <dgm:t>
        <a:bodyPr/>
        <a:lstStyle/>
        <a:p>
          <a:endParaRPr lang="fr-FR" sz="1400">
            <a:latin typeface="Arial" panose="020B0604020202020204" pitchFamily="34" charset="0"/>
            <a:cs typeface="Arial" panose="020B0604020202020204" pitchFamily="34" charset="0"/>
          </a:endParaRPr>
        </a:p>
      </dgm:t>
    </dgm:pt>
    <dgm:pt modelId="{DA7BDCD6-5BD9-4542-9231-416F7A7CF7F7}" type="sibTrans" cxnId="{6291A2D1-BCD4-496E-A372-FC2A125AF9EB}">
      <dgm:prSet/>
      <dgm:spPr/>
      <dgm:t>
        <a:bodyPr/>
        <a:lstStyle/>
        <a:p>
          <a:endParaRPr lang="fr-FR" sz="1400">
            <a:latin typeface="Arial" panose="020B0604020202020204" pitchFamily="34" charset="0"/>
            <a:cs typeface="Arial" panose="020B0604020202020204" pitchFamily="34" charset="0"/>
          </a:endParaRPr>
        </a:p>
      </dgm:t>
    </dgm:pt>
    <dgm:pt modelId="{1C76FB15-989A-453F-AE94-7BA6CF076086}">
      <dgm:prSet phldrT="[Texte]" custT="1"/>
      <dgm:spPr/>
      <dgm:t>
        <a:bodyPr/>
        <a:lstStyle/>
        <a:p>
          <a:r>
            <a:rPr lang="fr-FR" sz="1400" dirty="0">
              <a:latin typeface="Arial" panose="020B0604020202020204" pitchFamily="34" charset="0"/>
              <a:cs typeface="Arial" panose="020B0604020202020204" pitchFamily="34" charset="0"/>
            </a:rPr>
            <a:t>Organisation, prises de rdv pour les consultations , examens et séances de traitement </a:t>
          </a:r>
        </a:p>
      </dgm:t>
    </dgm:pt>
    <dgm:pt modelId="{E104D3DE-CB3A-4E40-AF10-1ADAB50BE16C}" type="parTrans" cxnId="{473E15E9-33CA-46AD-BBB8-85E4F814BA46}">
      <dgm:prSet/>
      <dgm:spPr/>
      <dgm:t>
        <a:bodyPr/>
        <a:lstStyle/>
        <a:p>
          <a:endParaRPr lang="fr-FR" sz="1400">
            <a:latin typeface="Arial" panose="020B0604020202020204" pitchFamily="34" charset="0"/>
            <a:cs typeface="Arial" panose="020B0604020202020204" pitchFamily="34" charset="0"/>
          </a:endParaRPr>
        </a:p>
      </dgm:t>
    </dgm:pt>
    <dgm:pt modelId="{24C2CD44-1E98-4257-BE3D-1322A30B775D}" type="sibTrans" cxnId="{473E15E9-33CA-46AD-BBB8-85E4F814BA46}">
      <dgm:prSet/>
      <dgm:spPr/>
      <dgm:t>
        <a:bodyPr/>
        <a:lstStyle/>
        <a:p>
          <a:endParaRPr lang="fr-FR" sz="1400">
            <a:latin typeface="Arial" panose="020B0604020202020204" pitchFamily="34" charset="0"/>
            <a:cs typeface="Arial" panose="020B0604020202020204" pitchFamily="34" charset="0"/>
          </a:endParaRPr>
        </a:p>
      </dgm:t>
    </dgm:pt>
    <dgm:pt modelId="{640E62B0-F01B-4E28-B341-6E0345710071}">
      <dgm:prSet phldrT="[Texte]" custT="1"/>
      <dgm:spPr/>
      <dgm:t>
        <a:bodyPr/>
        <a:lstStyle/>
        <a:p>
          <a:r>
            <a:rPr lang="fr-FR" sz="1400" dirty="0">
              <a:latin typeface="Arial" panose="020B0604020202020204" pitchFamily="34" charset="0"/>
              <a:cs typeface="Arial" panose="020B0604020202020204" pitchFamily="34" charset="0"/>
            </a:rPr>
            <a:t>Contacter les acteurs de ville </a:t>
          </a:r>
        </a:p>
      </dgm:t>
    </dgm:pt>
    <dgm:pt modelId="{B211569D-D644-40DB-B8D8-87AD8D42347F}" type="parTrans" cxnId="{2E4148E9-201E-47D1-B7A2-10F83C00C43A}">
      <dgm:prSet/>
      <dgm:spPr/>
      <dgm:t>
        <a:bodyPr/>
        <a:lstStyle/>
        <a:p>
          <a:endParaRPr lang="fr-FR" sz="1400">
            <a:latin typeface="Arial" panose="020B0604020202020204" pitchFamily="34" charset="0"/>
            <a:cs typeface="Arial" panose="020B0604020202020204" pitchFamily="34" charset="0"/>
          </a:endParaRPr>
        </a:p>
      </dgm:t>
    </dgm:pt>
    <dgm:pt modelId="{CAD91273-6639-4A88-8A85-0028EE89390C}" type="sibTrans" cxnId="{2E4148E9-201E-47D1-B7A2-10F83C00C43A}">
      <dgm:prSet/>
      <dgm:spPr/>
      <dgm:t>
        <a:bodyPr/>
        <a:lstStyle/>
        <a:p>
          <a:endParaRPr lang="fr-FR" sz="1400">
            <a:latin typeface="Arial" panose="020B0604020202020204" pitchFamily="34" charset="0"/>
            <a:cs typeface="Arial" panose="020B0604020202020204" pitchFamily="34" charset="0"/>
          </a:endParaRPr>
        </a:p>
      </dgm:t>
    </dgm:pt>
    <dgm:pt modelId="{34E87498-F173-4227-BEF6-E1A2EDBC72E0}">
      <dgm:prSet phldrT="[Texte]" custT="1"/>
      <dgm:spPr/>
      <dgm:t>
        <a:bodyPr/>
        <a:lstStyle/>
        <a:p>
          <a:r>
            <a:rPr lang="fr-FR" sz="1400" dirty="0">
              <a:latin typeface="Arial" panose="020B0604020202020204" pitchFamily="34" charset="0"/>
              <a:cs typeface="Arial" panose="020B0604020202020204" pitchFamily="34" charset="0"/>
            </a:rPr>
            <a:t>Faciliter le lien avec les acteurs de ville </a:t>
          </a:r>
        </a:p>
      </dgm:t>
    </dgm:pt>
    <dgm:pt modelId="{72693482-750D-4A93-B78A-0C8D29A2994B}" type="parTrans" cxnId="{E39F6900-4456-4D4C-BF65-FA311773A46D}">
      <dgm:prSet/>
      <dgm:spPr/>
      <dgm:t>
        <a:bodyPr/>
        <a:lstStyle/>
        <a:p>
          <a:endParaRPr lang="fr-FR" sz="1400">
            <a:latin typeface="Arial" panose="020B0604020202020204" pitchFamily="34" charset="0"/>
            <a:cs typeface="Arial" panose="020B0604020202020204" pitchFamily="34" charset="0"/>
          </a:endParaRPr>
        </a:p>
      </dgm:t>
    </dgm:pt>
    <dgm:pt modelId="{D5877E77-B6EC-4A64-8443-1D9E832AD547}" type="sibTrans" cxnId="{E39F6900-4456-4D4C-BF65-FA311773A46D}">
      <dgm:prSet/>
      <dgm:spPr/>
      <dgm:t>
        <a:bodyPr/>
        <a:lstStyle/>
        <a:p>
          <a:endParaRPr lang="fr-FR" sz="1400">
            <a:latin typeface="Arial" panose="020B0604020202020204" pitchFamily="34" charset="0"/>
            <a:cs typeface="Arial" panose="020B0604020202020204" pitchFamily="34" charset="0"/>
          </a:endParaRPr>
        </a:p>
      </dgm:t>
    </dgm:pt>
    <dgm:pt modelId="{B2B214B4-CE47-420F-9316-6C23FC9CBD92}">
      <dgm:prSet phldrT="[Texte]" custT="1"/>
      <dgm:spPr/>
      <dgm:t>
        <a:bodyPr/>
        <a:lstStyle/>
        <a:p>
          <a:r>
            <a:rPr lang="fr-FR" sz="1400">
              <a:latin typeface="Arial" panose="020B0604020202020204" pitchFamily="34" charset="0"/>
              <a:cs typeface="Arial" panose="020B0604020202020204" pitchFamily="34" charset="0"/>
            </a:rPr>
            <a:t>Coordination </a:t>
          </a:r>
          <a:r>
            <a:rPr lang="fr-FR" sz="1400" dirty="0">
              <a:latin typeface="Arial" panose="020B0604020202020204" pitchFamily="34" charset="0"/>
              <a:cs typeface="Arial" panose="020B0604020202020204" pitchFamily="34" charset="0"/>
            </a:rPr>
            <a:t>en ville</a:t>
          </a:r>
        </a:p>
      </dgm:t>
    </dgm:pt>
    <dgm:pt modelId="{A90F7047-4A26-46DF-AA9A-59DD31F7D45F}" type="parTrans" cxnId="{58A6744C-9173-4F28-BD16-CF1D8E90D40C}">
      <dgm:prSet/>
      <dgm:spPr/>
      <dgm:t>
        <a:bodyPr/>
        <a:lstStyle/>
        <a:p>
          <a:endParaRPr lang="fr-FR" sz="1400">
            <a:latin typeface="Arial" panose="020B0604020202020204" pitchFamily="34" charset="0"/>
            <a:cs typeface="Arial" panose="020B0604020202020204" pitchFamily="34" charset="0"/>
          </a:endParaRPr>
        </a:p>
      </dgm:t>
    </dgm:pt>
    <dgm:pt modelId="{04BFA99C-2526-4E0C-96BE-44608FE357A8}" type="sibTrans" cxnId="{58A6744C-9173-4F28-BD16-CF1D8E90D40C}">
      <dgm:prSet/>
      <dgm:spPr/>
      <dgm:t>
        <a:bodyPr/>
        <a:lstStyle/>
        <a:p>
          <a:endParaRPr lang="fr-FR" sz="1400">
            <a:latin typeface="Arial" panose="020B0604020202020204" pitchFamily="34" charset="0"/>
            <a:cs typeface="Arial" panose="020B0604020202020204" pitchFamily="34" charset="0"/>
          </a:endParaRPr>
        </a:p>
      </dgm:t>
    </dgm:pt>
    <dgm:pt modelId="{6CE725D7-68A0-49A2-B55B-3A746E1698AE}" type="pres">
      <dgm:prSet presAssocID="{FBB0936D-7E54-4AC5-84A4-3A9B418624D0}" presName="Name0" presStyleCnt="0">
        <dgm:presLayoutVars>
          <dgm:dir/>
          <dgm:animLvl val="lvl"/>
          <dgm:resizeHandles val="exact"/>
        </dgm:presLayoutVars>
      </dgm:prSet>
      <dgm:spPr/>
    </dgm:pt>
    <dgm:pt modelId="{BBB664AD-2D37-45FC-B12C-E081AA08EBCE}" type="pres">
      <dgm:prSet presAssocID="{54CC0662-D717-4223-BA47-EF88C10D8C10}" presName="composite" presStyleCnt="0"/>
      <dgm:spPr/>
    </dgm:pt>
    <dgm:pt modelId="{BC1A351C-AE54-4147-84A5-BEDAEE365FE4}" type="pres">
      <dgm:prSet presAssocID="{54CC0662-D717-4223-BA47-EF88C10D8C10}" presName="parTx" presStyleLbl="alignNode1" presStyleIdx="0" presStyleCnt="2">
        <dgm:presLayoutVars>
          <dgm:chMax val="0"/>
          <dgm:chPref val="0"/>
          <dgm:bulletEnabled val="1"/>
        </dgm:presLayoutVars>
      </dgm:prSet>
      <dgm:spPr/>
    </dgm:pt>
    <dgm:pt modelId="{E3C8CEC3-D811-4550-9D04-A4B40D38DE21}" type="pres">
      <dgm:prSet presAssocID="{54CC0662-D717-4223-BA47-EF88C10D8C10}" presName="desTx" presStyleLbl="alignAccFollowNode1" presStyleIdx="0" presStyleCnt="2">
        <dgm:presLayoutVars>
          <dgm:bulletEnabled val="1"/>
        </dgm:presLayoutVars>
      </dgm:prSet>
      <dgm:spPr/>
    </dgm:pt>
    <dgm:pt modelId="{F9B5BB9A-63D0-4CAB-852C-2ECD88F338D7}" type="pres">
      <dgm:prSet presAssocID="{7512CC3A-8B1E-4624-A0E6-8C54DE419618}" presName="space" presStyleCnt="0"/>
      <dgm:spPr/>
    </dgm:pt>
    <dgm:pt modelId="{CF3357BF-9FAF-4D17-A648-0A08B3BFBF63}" type="pres">
      <dgm:prSet presAssocID="{B2B214B4-CE47-420F-9316-6C23FC9CBD92}" presName="composite" presStyleCnt="0"/>
      <dgm:spPr/>
    </dgm:pt>
    <dgm:pt modelId="{49AF2F44-25E5-415E-A49D-71A661AA01E9}" type="pres">
      <dgm:prSet presAssocID="{B2B214B4-CE47-420F-9316-6C23FC9CBD92}" presName="parTx" presStyleLbl="alignNode1" presStyleIdx="1" presStyleCnt="2">
        <dgm:presLayoutVars>
          <dgm:chMax val="0"/>
          <dgm:chPref val="0"/>
          <dgm:bulletEnabled val="1"/>
        </dgm:presLayoutVars>
      </dgm:prSet>
      <dgm:spPr/>
    </dgm:pt>
    <dgm:pt modelId="{D7F21189-CB9D-4B42-B844-FA544B370950}" type="pres">
      <dgm:prSet presAssocID="{B2B214B4-CE47-420F-9316-6C23FC9CBD92}" presName="desTx" presStyleLbl="alignAccFollowNode1" presStyleIdx="1" presStyleCnt="2">
        <dgm:presLayoutVars>
          <dgm:bulletEnabled val="1"/>
        </dgm:presLayoutVars>
      </dgm:prSet>
      <dgm:spPr/>
    </dgm:pt>
  </dgm:ptLst>
  <dgm:cxnLst>
    <dgm:cxn modelId="{7AB36400-AA87-4F31-9877-011328DFD250}" type="presOf" srcId="{77DC6F25-CA86-4CF5-954E-3EA6981E6508}" destId="{D7F21189-CB9D-4B42-B844-FA544B370950}" srcOrd="0" destOrd="3" presId="urn:microsoft.com/office/officeart/2005/8/layout/hList1"/>
    <dgm:cxn modelId="{E39F6900-4456-4D4C-BF65-FA311773A46D}" srcId="{54CC0662-D717-4223-BA47-EF88C10D8C10}" destId="{34E87498-F173-4227-BEF6-E1A2EDBC72E0}" srcOrd="5" destOrd="0" parTransId="{72693482-750D-4A93-B78A-0C8D29A2994B}" sibTransId="{D5877E77-B6EC-4A64-8443-1D9E832AD547}"/>
    <dgm:cxn modelId="{314D490E-D3B1-49A5-B882-DD8030B8F4A9}" type="presOf" srcId="{25FD03A7-111A-43ED-97BF-273D327BFD3A}" destId="{E3C8CEC3-D811-4550-9D04-A4B40D38DE21}" srcOrd="0" destOrd="1" presId="urn:microsoft.com/office/officeart/2005/8/layout/hList1"/>
    <dgm:cxn modelId="{44E1D81D-A47C-424D-8B51-118FA9EF5DF6}" type="presOf" srcId="{B2B214B4-CE47-420F-9316-6C23FC9CBD92}" destId="{49AF2F44-25E5-415E-A49D-71A661AA01E9}" srcOrd="0" destOrd="0" presId="urn:microsoft.com/office/officeart/2005/8/layout/hList1"/>
    <dgm:cxn modelId="{A1284D35-0133-42DD-AA94-16F4D52089FD}" srcId="{B2B214B4-CE47-420F-9316-6C23FC9CBD92}" destId="{133DAC4E-4F41-42B7-A98D-3F6896574762}" srcOrd="2" destOrd="0" parTransId="{2ECEA264-6E58-4CB5-B729-E1805A3979F5}" sibTransId="{13850DA9-BB9F-4AF3-8BFB-C1716DC56741}"/>
    <dgm:cxn modelId="{3708B23B-1292-462F-A355-6D38919EB7CD}" srcId="{B2B214B4-CE47-420F-9316-6C23FC9CBD92}" destId="{55536046-3F81-45BB-9D2C-5A63BB2054A5}" srcOrd="1" destOrd="0" parTransId="{AAB9952D-A701-4F0C-8116-45CB3C72935E}" sibTransId="{D255D409-D996-4720-A0CB-F66BACBFA520}"/>
    <dgm:cxn modelId="{003E025B-CFDB-4461-A385-1BBB89659E6C}" type="presOf" srcId="{9DDB49AA-D902-4B05-8376-9E0997E8798D}" destId="{D7F21189-CB9D-4B42-B844-FA544B370950}" srcOrd="0" destOrd="0" presId="urn:microsoft.com/office/officeart/2005/8/layout/hList1"/>
    <dgm:cxn modelId="{9D5B7D5C-E0CF-40A1-A842-241A8B7156E6}" srcId="{B2B214B4-CE47-420F-9316-6C23FC9CBD92}" destId="{77DC6F25-CA86-4CF5-954E-3EA6981E6508}" srcOrd="3" destOrd="0" parTransId="{592AA282-0FD9-44B7-9EE9-810D40340415}" sibTransId="{A6E4DF82-84E9-44B2-B523-933FFE5908AE}"/>
    <dgm:cxn modelId="{B2EFB268-3742-442B-8F78-7CB44801C570}" srcId="{54CC0662-D717-4223-BA47-EF88C10D8C10}" destId="{25FD03A7-111A-43ED-97BF-273D327BFD3A}" srcOrd="1" destOrd="0" parTransId="{6EBEBC9B-F67F-4CEB-A01E-8A8802198C4F}" sibTransId="{F3F6113F-8F51-4828-BEDE-08AF410F2678}"/>
    <dgm:cxn modelId="{58A6744C-9173-4F28-BD16-CF1D8E90D40C}" srcId="{FBB0936D-7E54-4AC5-84A4-3A9B418624D0}" destId="{B2B214B4-CE47-420F-9316-6C23FC9CBD92}" srcOrd="1" destOrd="0" parTransId="{A90F7047-4A26-46DF-AA9A-59DD31F7D45F}" sibTransId="{04BFA99C-2526-4E0C-96BE-44608FE357A8}"/>
    <dgm:cxn modelId="{611C2C53-FB90-4AFC-AAFE-DAB64228BA71}" type="presOf" srcId="{133DAC4E-4F41-42B7-A98D-3F6896574762}" destId="{D7F21189-CB9D-4B42-B844-FA544B370950}" srcOrd="0" destOrd="2" presId="urn:microsoft.com/office/officeart/2005/8/layout/hList1"/>
    <dgm:cxn modelId="{9C1BB47A-1C0C-4535-9B2B-30D04E194D7D}" srcId="{B2B214B4-CE47-420F-9316-6C23FC9CBD92}" destId="{9DDB49AA-D902-4B05-8376-9E0997E8798D}" srcOrd="0" destOrd="0" parTransId="{78B231E6-9C6B-4EE6-AAFD-618895632959}" sibTransId="{85D68A87-6F47-40F9-8842-E5082646CB06}"/>
    <dgm:cxn modelId="{FDD4167C-9791-47F4-9CA4-DEE384E174A7}" type="presOf" srcId="{D57B920A-DE8C-4976-A855-8F4C976B23B9}" destId="{E3C8CEC3-D811-4550-9D04-A4B40D38DE21}" srcOrd="0" destOrd="0" presId="urn:microsoft.com/office/officeart/2005/8/layout/hList1"/>
    <dgm:cxn modelId="{A8AA39B5-DE9A-4A5D-8934-56A863541F5E}" type="presOf" srcId="{FBB0936D-7E54-4AC5-84A4-3A9B418624D0}" destId="{6CE725D7-68A0-49A2-B55B-3A746E1698AE}" srcOrd="0" destOrd="0" presId="urn:microsoft.com/office/officeart/2005/8/layout/hList1"/>
    <dgm:cxn modelId="{F1DA30BE-FC99-4C0D-93F8-E8C080FAF4EA}" type="presOf" srcId="{640E62B0-F01B-4E28-B341-6E0345710071}" destId="{E3C8CEC3-D811-4550-9D04-A4B40D38DE21}" srcOrd="0" destOrd="4" presId="urn:microsoft.com/office/officeart/2005/8/layout/hList1"/>
    <dgm:cxn modelId="{CBD834C3-E9B8-4C17-8301-3E9FFB81375C}" type="presOf" srcId="{A497E79E-BC7F-4137-83CD-99F0F262C159}" destId="{E3C8CEC3-D811-4550-9D04-A4B40D38DE21}" srcOrd="0" destOrd="2" presId="urn:microsoft.com/office/officeart/2005/8/layout/hList1"/>
    <dgm:cxn modelId="{CE4B7AC4-2572-4BF5-8EC0-77B185ED7CD1}" type="presOf" srcId="{34E87498-F173-4227-BEF6-E1A2EDBC72E0}" destId="{E3C8CEC3-D811-4550-9D04-A4B40D38DE21}" srcOrd="0" destOrd="5" presId="urn:microsoft.com/office/officeart/2005/8/layout/hList1"/>
    <dgm:cxn modelId="{CFC6A1C8-9507-4B8A-A5A5-5A9F00A861F4}" type="presOf" srcId="{54CC0662-D717-4223-BA47-EF88C10D8C10}" destId="{BC1A351C-AE54-4147-84A5-BEDAEE365FE4}" srcOrd="0" destOrd="0" presId="urn:microsoft.com/office/officeart/2005/8/layout/hList1"/>
    <dgm:cxn modelId="{6291A2D1-BCD4-496E-A372-FC2A125AF9EB}" srcId="{54CC0662-D717-4223-BA47-EF88C10D8C10}" destId="{A497E79E-BC7F-4137-83CD-99F0F262C159}" srcOrd="2" destOrd="0" parTransId="{431111A3-7E34-41ED-AF78-6510A58842FD}" sibTransId="{DA7BDCD6-5BD9-4542-9231-416F7A7CF7F7}"/>
    <dgm:cxn modelId="{43E5E1D2-AF92-48B4-8D5E-ED58161C6974}" srcId="{54CC0662-D717-4223-BA47-EF88C10D8C10}" destId="{D57B920A-DE8C-4976-A855-8F4C976B23B9}" srcOrd="0" destOrd="0" parTransId="{E65C0469-8FB3-416F-8ADD-30D8075F5A1D}" sibTransId="{A4CAE2F7-BF22-4B51-AF8B-EC4EC7BE4552}"/>
    <dgm:cxn modelId="{473E15E9-33CA-46AD-BBB8-85E4F814BA46}" srcId="{54CC0662-D717-4223-BA47-EF88C10D8C10}" destId="{1C76FB15-989A-453F-AE94-7BA6CF076086}" srcOrd="3" destOrd="0" parTransId="{E104D3DE-CB3A-4E40-AF10-1ADAB50BE16C}" sibTransId="{24C2CD44-1E98-4257-BE3D-1322A30B775D}"/>
    <dgm:cxn modelId="{2E4148E9-201E-47D1-B7A2-10F83C00C43A}" srcId="{54CC0662-D717-4223-BA47-EF88C10D8C10}" destId="{640E62B0-F01B-4E28-B341-6E0345710071}" srcOrd="4" destOrd="0" parTransId="{B211569D-D644-40DB-B8D8-87AD8D42347F}" sibTransId="{CAD91273-6639-4A88-8A85-0028EE89390C}"/>
    <dgm:cxn modelId="{47B737EC-4FC9-45A8-A27D-2D40B6AA44B0}" srcId="{FBB0936D-7E54-4AC5-84A4-3A9B418624D0}" destId="{54CC0662-D717-4223-BA47-EF88C10D8C10}" srcOrd="0" destOrd="0" parTransId="{E8E97DB9-769A-4BEF-AF14-8A7D07708756}" sibTransId="{7512CC3A-8B1E-4624-A0E6-8C54DE419618}"/>
    <dgm:cxn modelId="{D2B8BFF0-F3CF-4B69-A3E3-674FD44A102D}" type="presOf" srcId="{55536046-3F81-45BB-9D2C-5A63BB2054A5}" destId="{D7F21189-CB9D-4B42-B844-FA544B370950}" srcOrd="0" destOrd="1" presId="urn:microsoft.com/office/officeart/2005/8/layout/hList1"/>
    <dgm:cxn modelId="{3424FEF4-35C6-4275-8099-C6E721AADABE}" type="presOf" srcId="{1C76FB15-989A-453F-AE94-7BA6CF076086}" destId="{E3C8CEC3-D811-4550-9D04-A4B40D38DE21}" srcOrd="0" destOrd="3" presId="urn:microsoft.com/office/officeart/2005/8/layout/hList1"/>
    <dgm:cxn modelId="{CB67F7D4-72B3-4017-8FF6-A0298C5411AE}" type="presParOf" srcId="{6CE725D7-68A0-49A2-B55B-3A746E1698AE}" destId="{BBB664AD-2D37-45FC-B12C-E081AA08EBCE}" srcOrd="0" destOrd="0" presId="urn:microsoft.com/office/officeart/2005/8/layout/hList1"/>
    <dgm:cxn modelId="{BC36CB88-AF2E-4B33-8234-E67C5AB25385}" type="presParOf" srcId="{BBB664AD-2D37-45FC-B12C-E081AA08EBCE}" destId="{BC1A351C-AE54-4147-84A5-BEDAEE365FE4}" srcOrd="0" destOrd="0" presId="urn:microsoft.com/office/officeart/2005/8/layout/hList1"/>
    <dgm:cxn modelId="{D4290918-B395-4DDD-B59E-DD86A854381F}" type="presParOf" srcId="{BBB664AD-2D37-45FC-B12C-E081AA08EBCE}" destId="{E3C8CEC3-D811-4550-9D04-A4B40D38DE21}" srcOrd="1" destOrd="0" presId="urn:microsoft.com/office/officeart/2005/8/layout/hList1"/>
    <dgm:cxn modelId="{3FD91504-F6C6-4C1C-8601-A5E72653925E}" type="presParOf" srcId="{6CE725D7-68A0-49A2-B55B-3A746E1698AE}" destId="{F9B5BB9A-63D0-4CAB-852C-2ECD88F338D7}" srcOrd="1" destOrd="0" presId="urn:microsoft.com/office/officeart/2005/8/layout/hList1"/>
    <dgm:cxn modelId="{1B359859-51D9-407C-B9F3-AA511F9E716C}" type="presParOf" srcId="{6CE725D7-68A0-49A2-B55B-3A746E1698AE}" destId="{CF3357BF-9FAF-4D17-A648-0A08B3BFBF63}" srcOrd="2" destOrd="0" presId="urn:microsoft.com/office/officeart/2005/8/layout/hList1"/>
    <dgm:cxn modelId="{EB65CE11-AB24-4036-99CB-DBF53727C928}" type="presParOf" srcId="{CF3357BF-9FAF-4D17-A648-0A08B3BFBF63}" destId="{49AF2F44-25E5-415E-A49D-71A661AA01E9}" srcOrd="0" destOrd="0" presId="urn:microsoft.com/office/officeart/2005/8/layout/hList1"/>
    <dgm:cxn modelId="{2B28D282-A31B-4E3B-9661-2E8B62815B73}" type="presParOf" srcId="{CF3357BF-9FAF-4D17-A648-0A08B3BFBF63}" destId="{D7F21189-CB9D-4B42-B844-FA544B37095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244B32-6C21-4DA6-9D46-5E079BEE126E}"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fr-FR"/>
        </a:p>
      </dgm:t>
    </dgm:pt>
    <dgm:pt modelId="{7EBA35F4-5A63-4E97-BDB2-A079BB1B4420}">
      <dgm:prSet phldrT="[Texte]"/>
      <dgm:spPr/>
      <dgm:t>
        <a:bodyPr/>
        <a:lstStyle/>
        <a:p>
          <a:r>
            <a:rPr lang="fr-FR" dirty="0"/>
            <a:t>Décret de compétence</a:t>
          </a:r>
        </a:p>
        <a:p>
          <a:r>
            <a:rPr lang="fr-FR" dirty="0"/>
            <a:t>Diplôme d’</a:t>
          </a:r>
          <a:r>
            <a:rPr lang="fr-FR" dirty="0" err="1"/>
            <a:t>ETat</a:t>
          </a:r>
          <a:endParaRPr lang="fr-FR" dirty="0"/>
        </a:p>
      </dgm:t>
    </dgm:pt>
    <dgm:pt modelId="{8899BF75-379E-4AFE-AD13-BAD1EF7B4E91}" type="parTrans" cxnId="{8521945E-E27F-4081-9503-0BBFF765F3DE}">
      <dgm:prSet/>
      <dgm:spPr/>
      <dgm:t>
        <a:bodyPr/>
        <a:lstStyle/>
        <a:p>
          <a:endParaRPr lang="fr-FR"/>
        </a:p>
      </dgm:t>
    </dgm:pt>
    <dgm:pt modelId="{A5F74D80-2C5F-45D4-B7A1-32D886A05664}" type="sibTrans" cxnId="{8521945E-E27F-4081-9503-0BBFF765F3DE}">
      <dgm:prSet/>
      <dgm:spPr/>
      <dgm:t>
        <a:bodyPr/>
        <a:lstStyle/>
        <a:p>
          <a:endParaRPr lang="fr-FR"/>
        </a:p>
      </dgm:t>
    </dgm:pt>
    <dgm:pt modelId="{5A6649E4-96D0-42DE-A242-6305747F5809}">
      <dgm:prSet phldrT="[Texte]" custT="1"/>
      <dgm:spPr/>
      <dgm:t>
        <a:bodyPr/>
        <a:lstStyle/>
        <a:p>
          <a:r>
            <a:rPr lang="fr-FR" sz="1400" dirty="0"/>
            <a:t>Visiteuse</a:t>
          </a:r>
        </a:p>
      </dgm:t>
    </dgm:pt>
    <dgm:pt modelId="{C89A0112-3173-4842-9C0C-B482B7581365}" type="parTrans" cxnId="{037D06DD-CA07-4379-BF3F-CD204021D3C3}">
      <dgm:prSet/>
      <dgm:spPr/>
      <dgm:t>
        <a:bodyPr/>
        <a:lstStyle/>
        <a:p>
          <a:endParaRPr lang="fr-FR"/>
        </a:p>
      </dgm:t>
    </dgm:pt>
    <dgm:pt modelId="{2B41D749-C4CB-48CA-8023-1DCD56DB6D42}" type="sibTrans" cxnId="{037D06DD-CA07-4379-BF3F-CD204021D3C3}">
      <dgm:prSet/>
      <dgm:spPr/>
      <dgm:t>
        <a:bodyPr/>
        <a:lstStyle/>
        <a:p>
          <a:endParaRPr lang="fr-FR"/>
        </a:p>
      </dgm:t>
    </dgm:pt>
    <dgm:pt modelId="{39EED515-F7CB-4FC7-B0E7-368C167D0A25}">
      <dgm:prSet phldrT="[Texte]"/>
      <dgm:spPr/>
      <dgm:t>
        <a:bodyPr/>
        <a:lstStyle/>
        <a:p>
          <a:r>
            <a:rPr lang="fr-FR" dirty="0"/>
            <a:t>Code de déontologie</a:t>
          </a:r>
        </a:p>
        <a:p>
          <a:r>
            <a:rPr lang="fr-FR" dirty="0"/>
            <a:t>ONI</a:t>
          </a:r>
        </a:p>
      </dgm:t>
    </dgm:pt>
    <dgm:pt modelId="{A38677DD-F534-40AF-B5CE-2C25078D9AED}" type="parTrans" cxnId="{70381873-A9BD-4ECB-B659-DFB12D9DC631}">
      <dgm:prSet/>
      <dgm:spPr/>
      <dgm:t>
        <a:bodyPr/>
        <a:lstStyle/>
        <a:p>
          <a:endParaRPr lang="fr-FR"/>
        </a:p>
      </dgm:t>
    </dgm:pt>
    <dgm:pt modelId="{E1A07C4E-7632-4278-BC50-4B398330D003}" type="sibTrans" cxnId="{70381873-A9BD-4ECB-B659-DFB12D9DC631}">
      <dgm:prSet/>
      <dgm:spPr/>
      <dgm:t>
        <a:bodyPr/>
        <a:lstStyle/>
        <a:p>
          <a:endParaRPr lang="fr-FR"/>
        </a:p>
      </dgm:t>
    </dgm:pt>
    <dgm:pt modelId="{18966445-BDB0-4815-B207-10830466EA79}">
      <dgm:prSet phldrT="[Texte]" custT="1"/>
      <dgm:spPr/>
      <dgm:t>
        <a:bodyPr/>
        <a:lstStyle/>
        <a:p>
          <a:r>
            <a:rPr lang="fr-FR" sz="1400" dirty="0" err="1"/>
            <a:t>Infirmiere</a:t>
          </a:r>
          <a:r>
            <a:rPr lang="fr-FR" sz="1400" dirty="0"/>
            <a:t> DE</a:t>
          </a:r>
        </a:p>
      </dgm:t>
    </dgm:pt>
    <dgm:pt modelId="{C01673F8-9655-4839-8F00-067735802F13}" type="parTrans" cxnId="{EB329462-2110-4985-AD15-961886D2AFE9}">
      <dgm:prSet/>
      <dgm:spPr/>
      <dgm:t>
        <a:bodyPr/>
        <a:lstStyle/>
        <a:p>
          <a:endParaRPr lang="fr-FR"/>
        </a:p>
      </dgm:t>
    </dgm:pt>
    <dgm:pt modelId="{B8D8D4CA-165F-495B-9B14-4A386B1F43F2}" type="sibTrans" cxnId="{EB329462-2110-4985-AD15-961886D2AFE9}">
      <dgm:prSet/>
      <dgm:spPr/>
      <dgm:t>
        <a:bodyPr/>
        <a:lstStyle/>
        <a:p>
          <a:endParaRPr lang="fr-FR"/>
        </a:p>
      </dgm:t>
    </dgm:pt>
    <dgm:pt modelId="{0DF375C4-EB5F-4350-B8D1-3901EC55E000}">
      <dgm:prSet phldrT="[Texte]" custT="1"/>
      <dgm:spPr/>
      <dgm:t>
        <a:bodyPr/>
        <a:lstStyle/>
        <a:p>
          <a:r>
            <a:rPr lang="fr-FR" sz="1400" dirty="0"/>
            <a:t>IDE consultation</a:t>
          </a:r>
        </a:p>
      </dgm:t>
    </dgm:pt>
    <dgm:pt modelId="{E42A8980-F411-4CD7-BBE7-8DCF78939FAE}" type="parTrans" cxnId="{5D5FF32C-2446-49F4-8123-994821F9C38C}">
      <dgm:prSet/>
      <dgm:spPr/>
      <dgm:t>
        <a:bodyPr/>
        <a:lstStyle/>
        <a:p>
          <a:endParaRPr lang="fr-FR"/>
        </a:p>
      </dgm:t>
    </dgm:pt>
    <dgm:pt modelId="{77FE45E9-3F61-407A-ADFF-81B6C7B03A36}" type="sibTrans" cxnId="{5D5FF32C-2446-49F4-8123-994821F9C38C}">
      <dgm:prSet/>
      <dgm:spPr/>
      <dgm:t>
        <a:bodyPr/>
        <a:lstStyle/>
        <a:p>
          <a:endParaRPr lang="fr-FR"/>
        </a:p>
      </dgm:t>
    </dgm:pt>
    <dgm:pt modelId="{013C12EA-5D08-421F-99B7-6752FA2AB440}">
      <dgm:prSet phldrT="[Texte]" custT="1"/>
      <dgm:spPr/>
      <dgm:t>
        <a:bodyPr/>
        <a:lstStyle/>
        <a:p>
          <a:r>
            <a:rPr lang="fr-FR" sz="1400" dirty="0"/>
            <a:t>Infirmière </a:t>
          </a:r>
          <a:r>
            <a:rPr lang="fr-FR" sz="1400" dirty="0" err="1"/>
            <a:t>hospitaliere</a:t>
          </a:r>
          <a:endParaRPr lang="fr-FR" sz="1400" dirty="0"/>
        </a:p>
      </dgm:t>
    </dgm:pt>
    <dgm:pt modelId="{8DA818AA-B8CE-4EF5-AC34-47713B2DA7F0}" type="parTrans" cxnId="{38CEC387-F5D1-40D2-8A1A-AFD259BD1231}">
      <dgm:prSet/>
      <dgm:spPr/>
      <dgm:t>
        <a:bodyPr/>
        <a:lstStyle/>
        <a:p>
          <a:endParaRPr lang="fr-FR"/>
        </a:p>
      </dgm:t>
    </dgm:pt>
    <dgm:pt modelId="{297E1199-2E42-4C5B-BC6D-1BC01C66B64E}" type="sibTrans" cxnId="{38CEC387-F5D1-40D2-8A1A-AFD259BD1231}">
      <dgm:prSet/>
      <dgm:spPr/>
      <dgm:t>
        <a:bodyPr/>
        <a:lstStyle/>
        <a:p>
          <a:endParaRPr lang="fr-FR"/>
        </a:p>
      </dgm:t>
    </dgm:pt>
    <dgm:pt modelId="{EFB60FC5-44FD-4265-A12B-9809B0BB8A2A}">
      <dgm:prSet phldrT="[Texte]" custT="1"/>
      <dgm:spPr/>
      <dgm:t>
        <a:bodyPr/>
        <a:lstStyle/>
        <a:p>
          <a:r>
            <a:rPr lang="fr-FR" sz="1400" dirty="0"/>
            <a:t>IDE coordinatrice</a:t>
          </a:r>
        </a:p>
      </dgm:t>
    </dgm:pt>
    <dgm:pt modelId="{91EF278A-5D76-4C00-8520-C0BB03FD4E83}" type="parTrans" cxnId="{0F58DE2C-5D9C-454D-B103-6EDC942F30A0}">
      <dgm:prSet/>
      <dgm:spPr/>
      <dgm:t>
        <a:bodyPr/>
        <a:lstStyle/>
        <a:p>
          <a:endParaRPr lang="fr-FR"/>
        </a:p>
      </dgm:t>
    </dgm:pt>
    <dgm:pt modelId="{6A7BE686-AB73-454F-AB72-2AF68A96E87A}" type="sibTrans" cxnId="{0F58DE2C-5D9C-454D-B103-6EDC942F30A0}">
      <dgm:prSet/>
      <dgm:spPr/>
      <dgm:t>
        <a:bodyPr/>
        <a:lstStyle/>
        <a:p>
          <a:endParaRPr lang="fr-FR"/>
        </a:p>
      </dgm:t>
    </dgm:pt>
    <dgm:pt modelId="{4F9AE340-88C9-425A-936D-3A1E5CB3DE11}">
      <dgm:prSet phldrT="[Texte]" custT="1"/>
      <dgm:spPr/>
      <dgm:t>
        <a:bodyPr/>
        <a:lstStyle/>
        <a:p>
          <a:r>
            <a:rPr lang="fr-FR" sz="1400" dirty="0"/>
            <a:t>Assistante à la misère</a:t>
          </a:r>
        </a:p>
      </dgm:t>
    </dgm:pt>
    <dgm:pt modelId="{88013A24-51C4-4571-A2D2-6ECBC925107E}" type="sibTrans" cxnId="{B68A5AA7-71AC-4696-A438-EB6473A30BC4}">
      <dgm:prSet/>
      <dgm:spPr/>
      <dgm:t>
        <a:bodyPr/>
        <a:lstStyle/>
        <a:p>
          <a:endParaRPr lang="fr-FR"/>
        </a:p>
      </dgm:t>
    </dgm:pt>
    <dgm:pt modelId="{C3BD05CC-EB95-49CF-8225-9F32B4D7D04B}" type="parTrans" cxnId="{B68A5AA7-71AC-4696-A438-EB6473A30BC4}">
      <dgm:prSet/>
      <dgm:spPr/>
      <dgm:t>
        <a:bodyPr/>
        <a:lstStyle/>
        <a:p>
          <a:endParaRPr lang="fr-FR"/>
        </a:p>
      </dgm:t>
    </dgm:pt>
    <dgm:pt modelId="{9B27585E-7F2C-46E1-A079-1C7A3F17A1CB}">
      <dgm:prSet phldrT="[Texte]"/>
      <dgm:spPr/>
      <dgm:t>
        <a:bodyPr/>
        <a:lstStyle/>
        <a:p>
          <a:r>
            <a:rPr lang="fr-FR" dirty="0"/>
            <a:t>Femmes</a:t>
          </a:r>
          <a:r>
            <a:rPr lang="fr-FR" baseline="0" dirty="0"/>
            <a:t> consacrées</a:t>
          </a:r>
          <a:endParaRPr lang="fr-FR" dirty="0"/>
        </a:p>
      </dgm:t>
    </dgm:pt>
    <dgm:pt modelId="{583A6E13-5546-42B7-B236-67C8CCA581B5}" type="sibTrans" cxnId="{6F6EFC0C-63E6-48BC-842B-EC68DD75539C}">
      <dgm:prSet/>
      <dgm:spPr/>
      <dgm:t>
        <a:bodyPr/>
        <a:lstStyle/>
        <a:p>
          <a:endParaRPr lang="fr-FR"/>
        </a:p>
      </dgm:t>
    </dgm:pt>
    <dgm:pt modelId="{68944660-B06F-4006-BBFB-6A6511C1DAF7}" type="parTrans" cxnId="{6F6EFC0C-63E6-48BC-842B-EC68DD75539C}">
      <dgm:prSet/>
      <dgm:spPr/>
      <dgm:t>
        <a:bodyPr/>
        <a:lstStyle/>
        <a:p>
          <a:endParaRPr lang="fr-FR"/>
        </a:p>
      </dgm:t>
    </dgm:pt>
    <dgm:pt modelId="{05CC3A0B-7302-46BE-AE9E-E5C969761EF5}">
      <dgm:prSet phldrT="[Texte]" custT="1"/>
      <dgm:spPr/>
      <dgm:t>
        <a:bodyPr/>
        <a:lstStyle/>
        <a:p>
          <a:r>
            <a:rPr lang="fr-FR" sz="1400" dirty="0"/>
            <a:t>Garde malade</a:t>
          </a:r>
        </a:p>
      </dgm:t>
    </dgm:pt>
    <dgm:pt modelId="{3A4C9B95-35F0-4766-8931-82556A6B3EF5}" type="parTrans" cxnId="{7BA927BB-FD70-49C1-9285-D01384F14535}">
      <dgm:prSet/>
      <dgm:spPr/>
      <dgm:t>
        <a:bodyPr/>
        <a:lstStyle/>
        <a:p>
          <a:endParaRPr lang="fr-FR"/>
        </a:p>
      </dgm:t>
    </dgm:pt>
    <dgm:pt modelId="{9B9B432A-B5B0-4F0C-BDA6-7A7C8A431D16}" type="sibTrans" cxnId="{7BA927BB-FD70-49C1-9285-D01384F14535}">
      <dgm:prSet/>
      <dgm:spPr/>
      <dgm:t>
        <a:bodyPr/>
        <a:lstStyle/>
        <a:p>
          <a:endParaRPr lang="fr-FR"/>
        </a:p>
      </dgm:t>
    </dgm:pt>
    <dgm:pt modelId="{63BB4899-103B-42CC-BFF9-1AB750C14273}" type="pres">
      <dgm:prSet presAssocID="{95244B32-6C21-4DA6-9D46-5E079BEE126E}" presName="theList" presStyleCnt="0">
        <dgm:presLayoutVars>
          <dgm:dir/>
          <dgm:animLvl val="lvl"/>
          <dgm:resizeHandles val="exact"/>
        </dgm:presLayoutVars>
      </dgm:prSet>
      <dgm:spPr/>
    </dgm:pt>
    <dgm:pt modelId="{5D24D718-34BF-4824-96A3-B74DD90AE16B}" type="pres">
      <dgm:prSet presAssocID="{9B27585E-7F2C-46E1-A079-1C7A3F17A1CB}" presName="compNode" presStyleCnt="0"/>
      <dgm:spPr/>
    </dgm:pt>
    <dgm:pt modelId="{0FE65AE4-6A43-4618-9E16-0D6271ABC32A}" type="pres">
      <dgm:prSet presAssocID="{9B27585E-7F2C-46E1-A079-1C7A3F17A1CB}" presName="noGeometry" presStyleCnt="0"/>
      <dgm:spPr/>
    </dgm:pt>
    <dgm:pt modelId="{02E90788-E399-4BAD-A36A-F07A5F86240B}" type="pres">
      <dgm:prSet presAssocID="{9B27585E-7F2C-46E1-A079-1C7A3F17A1CB}" presName="childTextVisible" presStyleLbl="bgAccFollowNode1" presStyleIdx="0" presStyleCnt="3" custScaleX="99346" custScaleY="136327" custLinFactNeighborX="-20260" custLinFactNeighborY="-29626">
        <dgm:presLayoutVars>
          <dgm:bulletEnabled val="1"/>
        </dgm:presLayoutVars>
      </dgm:prSet>
      <dgm:spPr/>
    </dgm:pt>
    <dgm:pt modelId="{B3063B41-0BE9-4B83-8F07-3F33449831BF}" type="pres">
      <dgm:prSet presAssocID="{9B27585E-7F2C-46E1-A079-1C7A3F17A1CB}" presName="childTextHidden" presStyleLbl="bgAccFollowNode1" presStyleIdx="0" presStyleCnt="3"/>
      <dgm:spPr/>
    </dgm:pt>
    <dgm:pt modelId="{AB34C06A-C5BC-46FA-A86E-36BF45DEDD90}" type="pres">
      <dgm:prSet presAssocID="{9B27585E-7F2C-46E1-A079-1C7A3F17A1CB}" presName="parentText" presStyleLbl="node1" presStyleIdx="0" presStyleCnt="3" custLinFactY="39594" custLinFactNeighborX="16413" custLinFactNeighborY="100000">
        <dgm:presLayoutVars>
          <dgm:chMax val="1"/>
          <dgm:bulletEnabled val="1"/>
        </dgm:presLayoutVars>
      </dgm:prSet>
      <dgm:spPr/>
    </dgm:pt>
    <dgm:pt modelId="{48F87779-E6FA-47C2-A652-4C2573D512B2}" type="pres">
      <dgm:prSet presAssocID="{9B27585E-7F2C-46E1-A079-1C7A3F17A1CB}" presName="aSpace" presStyleCnt="0"/>
      <dgm:spPr/>
    </dgm:pt>
    <dgm:pt modelId="{333A6A34-8A55-492E-9ACC-95553F0FBA89}" type="pres">
      <dgm:prSet presAssocID="{7EBA35F4-5A63-4E97-BDB2-A079BB1B4420}" presName="compNode" presStyleCnt="0"/>
      <dgm:spPr/>
    </dgm:pt>
    <dgm:pt modelId="{F9409F9A-3BE3-4463-A444-CB80BC3D48F7}" type="pres">
      <dgm:prSet presAssocID="{7EBA35F4-5A63-4E97-BDB2-A079BB1B4420}" presName="noGeometry" presStyleCnt="0"/>
      <dgm:spPr/>
    </dgm:pt>
    <dgm:pt modelId="{14ADDB26-AAB8-407E-B4DF-8C0B8E1B9F94}" type="pres">
      <dgm:prSet presAssocID="{7EBA35F4-5A63-4E97-BDB2-A079BB1B4420}" presName="childTextVisible" presStyleLbl="bgAccFollowNode1" presStyleIdx="1" presStyleCnt="3" custScaleX="114689" custScaleY="137773" custLinFactNeighborX="-66725" custLinFactNeighborY="-30349">
        <dgm:presLayoutVars>
          <dgm:bulletEnabled val="1"/>
        </dgm:presLayoutVars>
      </dgm:prSet>
      <dgm:spPr/>
    </dgm:pt>
    <dgm:pt modelId="{0ABA73FF-0D53-4FB1-A5A0-A0ACA5DEFDAE}" type="pres">
      <dgm:prSet presAssocID="{7EBA35F4-5A63-4E97-BDB2-A079BB1B4420}" presName="childTextHidden" presStyleLbl="bgAccFollowNode1" presStyleIdx="1" presStyleCnt="3"/>
      <dgm:spPr/>
    </dgm:pt>
    <dgm:pt modelId="{7670A5EE-A0DB-49B9-B986-90D0620E286A}" type="pres">
      <dgm:prSet presAssocID="{7EBA35F4-5A63-4E97-BDB2-A079BB1B4420}" presName="parentText" presStyleLbl="node1" presStyleIdx="1" presStyleCnt="3" custScaleX="154758" custLinFactY="35511" custLinFactNeighborX="-51539" custLinFactNeighborY="100000">
        <dgm:presLayoutVars>
          <dgm:chMax val="1"/>
          <dgm:bulletEnabled val="1"/>
        </dgm:presLayoutVars>
      </dgm:prSet>
      <dgm:spPr/>
    </dgm:pt>
    <dgm:pt modelId="{51E940E6-DE23-4383-A702-596108C54C61}" type="pres">
      <dgm:prSet presAssocID="{7EBA35F4-5A63-4E97-BDB2-A079BB1B4420}" presName="aSpace" presStyleCnt="0"/>
      <dgm:spPr/>
    </dgm:pt>
    <dgm:pt modelId="{D22F5E7A-6C82-476D-BB7F-8F65D132A08D}" type="pres">
      <dgm:prSet presAssocID="{39EED515-F7CB-4FC7-B0E7-368C167D0A25}" presName="compNode" presStyleCnt="0"/>
      <dgm:spPr/>
    </dgm:pt>
    <dgm:pt modelId="{82E22A34-56B0-4C3D-A609-FF16DCF73894}" type="pres">
      <dgm:prSet presAssocID="{39EED515-F7CB-4FC7-B0E7-368C167D0A25}" presName="noGeometry" presStyleCnt="0"/>
      <dgm:spPr/>
    </dgm:pt>
    <dgm:pt modelId="{C22BFF08-470E-4568-90EF-0937094CBB9F}" type="pres">
      <dgm:prSet presAssocID="{39EED515-F7CB-4FC7-B0E7-368C167D0A25}" presName="childTextVisible" presStyleLbl="bgAccFollowNode1" presStyleIdx="2" presStyleCnt="3" custScaleX="127368" custScaleY="146704" custLinFactNeighborX="-93264" custLinFactNeighborY="-26327">
        <dgm:presLayoutVars>
          <dgm:bulletEnabled val="1"/>
        </dgm:presLayoutVars>
      </dgm:prSet>
      <dgm:spPr/>
    </dgm:pt>
    <dgm:pt modelId="{EB9BB45F-3FE6-43B6-AA85-051B567B343A}" type="pres">
      <dgm:prSet presAssocID="{39EED515-F7CB-4FC7-B0E7-368C167D0A25}" presName="childTextHidden" presStyleLbl="bgAccFollowNode1" presStyleIdx="2" presStyleCnt="3"/>
      <dgm:spPr/>
    </dgm:pt>
    <dgm:pt modelId="{5A8903D2-0378-4A2B-8FAC-E889E65AAD18}" type="pres">
      <dgm:prSet presAssocID="{39EED515-F7CB-4FC7-B0E7-368C167D0A25}" presName="parentText" presStyleLbl="node1" presStyleIdx="2" presStyleCnt="3" custScaleX="128657" custLinFactX="-3486" custLinFactY="47578" custLinFactNeighborX="-100000" custLinFactNeighborY="100000">
        <dgm:presLayoutVars>
          <dgm:chMax val="1"/>
          <dgm:bulletEnabled val="1"/>
        </dgm:presLayoutVars>
      </dgm:prSet>
      <dgm:spPr/>
    </dgm:pt>
  </dgm:ptLst>
  <dgm:cxnLst>
    <dgm:cxn modelId="{844A7505-A9D1-4ACA-B33C-10393BA2A745}" type="presOf" srcId="{7EBA35F4-5A63-4E97-BDB2-A079BB1B4420}" destId="{7670A5EE-A0DB-49B9-B986-90D0620E286A}" srcOrd="0" destOrd="0" presId="urn:microsoft.com/office/officeart/2005/8/layout/hProcess6"/>
    <dgm:cxn modelId="{6F6EFC0C-63E6-48BC-842B-EC68DD75539C}" srcId="{95244B32-6C21-4DA6-9D46-5E079BEE126E}" destId="{9B27585E-7F2C-46E1-A079-1C7A3F17A1CB}" srcOrd="0" destOrd="0" parTransId="{68944660-B06F-4006-BBFB-6A6511C1DAF7}" sibTransId="{583A6E13-5546-42B7-B236-67C8CCA581B5}"/>
    <dgm:cxn modelId="{A4989C26-ECF9-4936-A026-13CA1553EFA3}" type="presOf" srcId="{5A6649E4-96D0-42DE-A242-6305747F5809}" destId="{14ADDB26-AAB8-407E-B4DF-8C0B8E1B9F94}" srcOrd="0" destOrd="0" presId="urn:microsoft.com/office/officeart/2005/8/layout/hProcess6"/>
    <dgm:cxn modelId="{6188622C-8EB8-44F4-9922-E6115CFCD795}" type="presOf" srcId="{05CC3A0B-7302-46BE-AE9E-E5C969761EF5}" destId="{B3063B41-0BE9-4B83-8F07-3F33449831BF}" srcOrd="1" destOrd="1" presId="urn:microsoft.com/office/officeart/2005/8/layout/hProcess6"/>
    <dgm:cxn modelId="{0F58DE2C-5D9C-454D-B103-6EDC942F30A0}" srcId="{39EED515-F7CB-4FC7-B0E7-368C167D0A25}" destId="{EFB60FC5-44FD-4265-A12B-9809B0BB8A2A}" srcOrd="2" destOrd="0" parTransId="{91EF278A-5D76-4C00-8520-C0BB03FD4E83}" sibTransId="{6A7BE686-AB73-454F-AB72-2AF68A96E87A}"/>
    <dgm:cxn modelId="{5D5FF32C-2446-49F4-8123-994821F9C38C}" srcId="{39EED515-F7CB-4FC7-B0E7-368C167D0A25}" destId="{0DF375C4-EB5F-4350-B8D1-3901EC55E000}" srcOrd="1" destOrd="0" parTransId="{E42A8980-F411-4CD7-BBE7-8DCF78939FAE}" sibTransId="{77FE45E9-3F61-407A-ADFF-81B6C7B03A36}"/>
    <dgm:cxn modelId="{15ACF12D-925F-46A6-B0D9-305DE250A441}" type="presOf" srcId="{013C12EA-5D08-421F-99B7-6752FA2AB440}" destId="{14ADDB26-AAB8-407E-B4DF-8C0B8E1B9F94}" srcOrd="0" destOrd="1" presId="urn:microsoft.com/office/officeart/2005/8/layout/hProcess6"/>
    <dgm:cxn modelId="{8521945E-E27F-4081-9503-0BBFF765F3DE}" srcId="{95244B32-6C21-4DA6-9D46-5E079BEE126E}" destId="{7EBA35F4-5A63-4E97-BDB2-A079BB1B4420}" srcOrd="1" destOrd="0" parTransId="{8899BF75-379E-4AFE-AD13-BAD1EF7B4E91}" sibTransId="{A5F74D80-2C5F-45D4-B7A1-32D886A05664}"/>
    <dgm:cxn modelId="{EB329462-2110-4985-AD15-961886D2AFE9}" srcId="{39EED515-F7CB-4FC7-B0E7-368C167D0A25}" destId="{18966445-BDB0-4815-B207-10830466EA79}" srcOrd="0" destOrd="0" parTransId="{C01673F8-9655-4839-8F00-067735802F13}" sibTransId="{B8D8D4CA-165F-495B-9B14-4A386B1F43F2}"/>
    <dgm:cxn modelId="{6B23DE46-363A-40E4-9E85-9AA761F773EE}" type="presOf" srcId="{18966445-BDB0-4815-B207-10830466EA79}" destId="{C22BFF08-470E-4568-90EF-0937094CBB9F}" srcOrd="0" destOrd="0" presId="urn:microsoft.com/office/officeart/2005/8/layout/hProcess6"/>
    <dgm:cxn modelId="{70381873-A9BD-4ECB-B659-DFB12D9DC631}" srcId="{95244B32-6C21-4DA6-9D46-5E079BEE126E}" destId="{39EED515-F7CB-4FC7-B0E7-368C167D0A25}" srcOrd="2" destOrd="0" parTransId="{A38677DD-F534-40AF-B5CE-2C25078D9AED}" sibTransId="{E1A07C4E-7632-4278-BC50-4B398330D003}"/>
    <dgm:cxn modelId="{38CEC387-F5D1-40D2-8A1A-AFD259BD1231}" srcId="{7EBA35F4-5A63-4E97-BDB2-A079BB1B4420}" destId="{013C12EA-5D08-421F-99B7-6752FA2AB440}" srcOrd="1" destOrd="0" parTransId="{8DA818AA-B8CE-4EF5-AC34-47713B2DA7F0}" sibTransId="{297E1199-2E42-4C5B-BC6D-1BC01C66B64E}"/>
    <dgm:cxn modelId="{5309BE93-4882-44E1-8A63-B932EE51135B}" type="presOf" srcId="{18966445-BDB0-4815-B207-10830466EA79}" destId="{EB9BB45F-3FE6-43B6-AA85-051B567B343A}" srcOrd="1" destOrd="0" presId="urn:microsoft.com/office/officeart/2005/8/layout/hProcess6"/>
    <dgm:cxn modelId="{A9E5E29E-EE99-4C5C-A850-1AAD713E363D}" type="presOf" srcId="{05CC3A0B-7302-46BE-AE9E-E5C969761EF5}" destId="{02E90788-E399-4BAD-A36A-F07A5F86240B}" srcOrd="0" destOrd="1" presId="urn:microsoft.com/office/officeart/2005/8/layout/hProcess6"/>
    <dgm:cxn modelId="{841C45A1-AF04-47FB-8960-C28F04A978D2}" type="presOf" srcId="{4F9AE340-88C9-425A-936D-3A1E5CB3DE11}" destId="{B3063B41-0BE9-4B83-8F07-3F33449831BF}" srcOrd="1" destOrd="0" presId="urn:microsoft.com/office/officeart/2005/8/layout/hProcess6"/>
    <dgm:cxn modelId="{360B85A2-C750-4C1C-8F38-68D24D76E6DF}" type="presOf" srcId="{9B27585E-7F2C-46E1-A079-1C7A3F17A1CB}" destId="{AB34C06A-C5BC-46FA-A86E-36BF45DEDD90}" srcOrd="0" destOrd="0" presId="urn:microsoft.com/office/officeart/2005/8/layout/hProcess6"/>
    <dgm:cxn modelId="{B68A5AA7-71AC-4696-A438-EB6473A30BC4}" srcId="{9B27585E-7F2C-46E1-A079-1C7A3F17A1CB}" destId="{4F9AE340-88C9-425A-936D-3A1E5CB3DE11}" srcOrd="0" destOrd="0" parTransId="{C3BD05CC-EB95-49CF-8225-9F32B4D7D04B}" sibTransId="{88013A24-51C4-4571-A2D2-6ECBC925107E}"/>
    <dgm:cxn modelId="{22A8F1AF-E69C-4AEE-8D0D-503A49EC82BE}" type="presOf" srcId="{95244B32-6C21-4DA6-9D46-5E079BEE126E}" destId="{63BB4899-103B-42CC-BFF9-1AB750C14273}" srcOrd="0" destOrd="0" presId="urn:microsoft.com/office/officeart/2005/8/layout/hProcess6"/>
    <dgm:cxn modelId="{7BA927BB-FD70-49C1-9285-D01384F14535}" srcId="{9B27585E-7F2C-46E1-A079-1C7A3F17A1CB}" destId="{05CC3A0B-7302-46BE-AE9E-E5C969761EF5}" srcOrd="1" destOrd="0" parTransId="{3A4C9B95-35F0-4766-8931-82556A6B3EF5}" sibTransId="{9B9B432A-B5B0-4F0C-BDA6-7A7C8A431D16}"/>
    <dgm:cxn modelId="{DAED8BBF-3090-42D1-ACE7-CD18A008ADF0}" type="presOf" srcId="{EFB60FC5-44FD-4265-A12B-9809B0BB8A2A}" destId="{EB9BB45F-3FE6-43B6-AA85-051B567B343A}" srcOrd="1" destOrd="2" presId="urn:microsoft.com/office/officeart/2005/8/layout/hProcess6"/>
    <dgm:cxn modelId="{454759CC-71D8-419F-AF20-3FC8BCBC6877}" type="presOf" srcId="{0DF375C4-EB5F-4350-B8D1-3901EC55E000}" destId="{EB9BB45F-3FE6-43B6-AA85-051B567B343A}" srcOrd="1" destOrd="1" presId="urn:microsoft.com/office/officeart/2005/8/layout/hProcess6"/>
    <dgm:cxn modelId="{9BA7D3CF-34E7-423D-B7EB-DFCA9611ABFB}" type="presOf" srcId="{0DF375C4-EB5F-4350-B8D1-3901EC55E000}" destId="{C22BFF08-470E-4568-90EF-0937094CBB9F}" srcOrd="0" destOrd="1" presId="urn:microsoft.com/office/officeart/2005/8/layout/hProcess6"/>
    <dgm:cxn modelId="{FD6858D6-E269-46B1-B217-9AF84199AEA4}" type="presOf" srcId="{5A6649E4-96D0-42DE-A242-6305747F5809}" destId="{0ABA73FF-0D53-4FB1-A5A0-A0ACA5DEFDAE}" srcOrd="1" destOrd="0" presId="urn:microsoft.com/office/officeart/2005/8/layout/hProcess6"/>
    <dgm:cxn modelId="{037D06DD-CA07-4379-BF3F-CD204021D3C3}" srcId="{7EBA35F4-5A63-4E97-BDB2-A079BB1B4420}" destId="{5A6649E4-96D0-42DE-A242-6305747F5809}" srcOrd="0" destOrd="0" parTransId="{C89A0112-3173-4842-9C0C-B482B7581365}" sibTransId="{2B41D749-C4CB-48CA-8023-1DCD56DB6D42}"/>
    <dgm:cxn modelId="{FC8AE4E0-DA80-4D7F-AA82-60AA771A6EDD}" type="presOf" srcId="{EFB60FC5-44FD-4265-A12B-9809B0BB8A2A}" destId="{C22BFF08-470E-4568-90EF-0937094CBB9F}" srcOrd="0" destOrd="2" presId="urn:microsoft.com/office/officeart/2005/8/layout/hProcess6"/>
    <dgm:cxn modelId="{C944F6E6-9256-4B44-B86A-6C4E865FA5AB}" type="presOf" srcId="{013C12EA-5D08-421F-99B7-6752FA2AB440}" destId="{0ABA73FF-0D53-4FB1-A5A0-A0ACA5DEFDAE}" srcOrd="1" destOrd="1" presId="urn:microsoft.com/office/officeart/2005/8/layout/hProcess6"/>
    <dgm:cxn modelId="{18E1E4E9-3F67-462B-B55E-7684D84CD68B}" type="presOf" srcId="{39EED515-F7CB-4FC7-B0E7-368C167D0A25}" destId="{5A8903D2-0378-4A2B-8FAC-E889E65AAD18}" srcOrd="0" destOrd="0" presId="urn:microsoft.com/office/officeart/2005/8/layout/hProcess6"/>
    <dgm:cxn modelId="{ABF4C6F6-F232-4618-9563-4F88F840340F}" type="presOf" srcId="{4F9AE340-88C9-425A-936D-3A1E5CB3DE11}" destId="{02E90788-E399-4BAD-A36A-F07A5F86240B}" srcOrd="0" destOrd="0" presId="urn:microsoft.com/office/officeart/2005/8/layout/hProcess6"/>
    <dgm:cxn modelId="{7BCB579D-AC56-4662-BAFE-FC0338E1F9C6}" type="presParOf" srcId="{63BB4899-103B-42CC-BFF9-1AB750C14273}" destId="{5D24D718-34BF-4824-96A3-B74DD90AE16B}" srcOrd="0" destOrd="0" presId="urn:microsoft.com/office/officeart/2005/8/layout/hProcess6"/>
    <dgm:cxn modelId="{80F0FD1A-0E9D-4BAF-9EC3-D04D2280B325}" type="presParOf" srcId="{5D24D718-34BF-4824-96A3-B74DD90AE16B}" destId="{0FE65AE4-6A43-4618-9E16-0D6271ABC32A}" srcOrd="0" destOrd="0" presId="urn:microsoft.com/office/officeart/2005/8/layout/hProcess6"/>
    <dgm:cxn modelId="{AB6E7D77-FA28-408A-A150-E7A674DB3D46}" type="presParOf" srcId="{5D24D718-34BF-4824-96A3-B74DD90AE16B}" destId="{02E90788-E399-4BAD-A36A-F07A5F86240B}" srcOrd="1" destOrd="0" presId="urn:microsoft.com/office/officeart/2005/8/layout/hProcess6"/>
    <dgm:cxn modelId="{12010999-1141-4BC6-AC24-9EA26616ED3C}" type="presParOf" srcId="{5D24D718-34BF-4824-96A3-B74DD90AE16B}" destId="{B3063B41-0BE9-4B83-8F07-3F33449831BF}" srcOrd="2" destOrd="0" presId="urn:microsoft.com/office/officeart/2005/8/layout/hProcess6"/>
    <dgm:cxn modelId="{41FF4366-C1F3-456D-9C32-00A665008879}" type="presParOf" srcId="{5D24D718-34BF-4824-96A3-B74DD90AE16B}" destId="{AB34C06A-C5BC-46FA-A86E-36BF45DEDD90}" srcOrd="3" destOrd="0" presId="urn:microsoft.com/office/officeart/2005/8/layout/hProcess6"/>
    <dgm:cxn modelId="{11709912-BD1C-44F2-AE4A-30538158583C}" type="presParOf" srcId="{63BB4899-103B-42CC-BFF9-1AB750C14273}" destId="{48F87779-E6FA-47C2-A652-4C2573D512B2}" srcOrd="1" destOrd="0" presId="urn:microsoft.com/office/officeart/2005/8/layout/hProcess6"/>
    <dgm:cxn modelId="{62DCB18E-4D22-4B9F-A222-4BC181FEF3C3}" type="presParOf" srcId="{63BB4899-103B-42CC-BFF9-1AB750C14273}" destId="{333A6A34-8A55-492E-9ACC-95553F0FBA89}" srcOrd="2" destOrd="0" presId="urn:microsoft.com/office/officeart/2005/8/layout/hProcess6"/>
    <dgm:cxn modelId="{7A3EC5E0-49FE-4910-8C89-60011F246945}" type="presParOf" srcId="{333A6A34-8A55-492E-9ACC-95553F0FBA89}" destId="{F9409F9A-3BE3-4463-A444-CB80BC3D48F7}" srcOrd="0" destOrd="0" presId="urn:microsoft.com/office/officeart/2005/8/layout/hProcess6"/>
    <dgm:cxn modelId="{5CD2E7E5-567C-45E3-8408-39D8F665AC16}" type="presParOf" srcId="{333A6A34-8A55-492E-9ACC-95553F0FBA89}" destId="{14ADDB26-AAB8-407E-B4DF-8C0B8E1B9F94}" srcOrd="1" destOrd="0" presId="urn:microsoft.com/office/officeart/2005/8/layout/hProcess6"/>
    <dgm:cxn modelId="{C53C7A85-F2E2-42F9-A9E2-768334E6BE5C}" type="presParOf" srcId="{333A6A34-8A55-492E-9ACC-95553F0FBA89}" destId="{0ABA73FF-0D53-4FB1-A5A0-A0ACA5DEFDAE}" srcOrd="2" destOrd="0" presId="urn:microsoft.com/office/officeart/2005/8/layout/hProcess6"/>
    <dgm:cxn modelId="{9D4CCD03-9F7D-4897-9F11-3FAC8217829B}" type="presParOf" srcId="{333A6A34-8A55-492E-9ACC-95553F0FBA89}" destId="{7670A5EE-A0DB-49B9-B986-90D0620E286A}" srcOrd="3" destOrd="0" presId="urn:microsoft.com/office/officeart/2005/8/layout/hProcess6"/>
    <dgm:cxn modelId="{2AB7F16C-1852-442F-8EFA-F61CD23401BA}" type="presParOf" srcId="{63BB4899-103B-42CC-BFF9-1AB750C14273}" destId="{51E940E6-DE23-4383-A702-596108C54C61}" srcOrd="3" destOrd="0" presId="urn:microsoft.com/office/officeart/2005/8/layout/hProcess6"/>
    <dgm:cxn modelId="{15BC7B02-F1F6-4620-85C1-D2CCA19FDE0A}" type="presParOf" srcId="{63BB4899-103B-42CC-BFF9-1AB750C14273}" destId="{D22F5E7A-6C82-476D-BB7F-8F65D132A08D}" srcOrd="4" destOrd="0" presId="urn:microsoft.com/office/officeart/2005/8/layout/hProcess6"/>
    <dgm:cxn modelId="{69B3D1D0-B773-407D-97E3-F8A99F5573E5}" type="presParOf" srcId="{D22F5E7A-6C82-476D-BB7F-8F65D132A08D}" destId="{82E22A34-56B0-4C3D-A609-FF16DCF73894}" srcOrd="0" destOrd="0" presId="urn:microsoft.com/office/officeart/2005/8/layout/hProcess6"/>
    <dgm:cxn modelId="{356B4295-4951-4CAC-A3AB-030F905E57F4}" type="presParOf" srcId="{D22F5E7A-6C82-476D-BB7F-8F65D132A08D}" destId="{C22BFF08-470E-4568-90EF-0937094CBB9F}" srcOrd="1" destOrd="0" presId="urn:microsoft.com/office/officeart/2005/8/layout/hProcess6"/>
    <dgm:cxn modelId="{264FFDDA-5C80-4E9F-90A5-FE4393829713}" type="presParOf" srcId="{D22F5E7A-6C82-476D-BB7F-8F65D132A08D}" destId="{EB9BB45F-3FE6-43B6-AA85-051B567B343A}" srcOrd="2" destOrd="0" presId="urn:microsoft.com/office/officeart/2005/8/layout/hProcess6"/>
    <dgm:cxn modelId="{148D9D29-C582-4730-9969-8FB7EACD9C20}" type="presParOf" srcId="{D22F5E7A-6C82-476D-BB7F-8F65D132A08D}" destId="{5A8903D2-0378-4A2B-8FAC-E889E65AAD18}"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04DC17-9945-4A2C-B5D8-383340AA35F0}" type="doc">
      <dgm:prSet loTypeId="urn:microsoft.com/office/officeart/2005/8/layout/chevron1" loCatId="process" qsTypeId="urn:microsoft.com/office/officeart/2005/8/quickstyle/simple1" qsCatId="simple" csTypeId="urn:microsoft.com/office/officeart/2005/8/colors/accent1_2" csCatId="accent1" phldr="1"/>
      <dgm:spPr/>
    </dgm:pt>
    <dgm:pt modelId="{D23F274E-4DE5-4C8E-9C33-F1B11A8F4719}">
      <dgm:prSet phldrT="[Texte]"/>
      <dgm:spPr/>
      <dgm:t>
        <a:bodyPr/>
        <a:lstStyle/>
        <a:p>
          <a:r>
            <a:rPr lang="fr-FR" dirty="0"/>
            <a:t>Moyen âge au 19 e siècle</a:t>
          </a:r>
        </a:p>
      </dgm:t>
    </dgm:pt>
    <dgm:pt modelId="{C8C7579B-EBD5-4CC9-ADFF-B25EBB8C6AF3}" type="parTrans" cxnId="{732B2742-76AC-4F22-83B3-797B3730D4DF}">
      <dgm:prSet/>
      <dgm:spPr/>
      <dgm:t>
        <a:bodyPr/>
        <a:lstStyle/>
        <a:p>
          <a:endParaRPr lang="fr-FR"/>
        </a:p>
      </dgm:t>
    </dgm:pt>
    <dgm:pt modelId="{F5840E6E-929E-4A3C-B855-DD2B6E4E0AF7}" type="sibTrans" cxnId="{732B2742-76AC-4F22-83B3-797B3730D4DF}">
      <dgm:prSet/>
      <dgm:spPr/>
      <dgm:t>
        <a:bodyPr/>
        <a:lstStyle/>
        <a:p>
          <a:endParaRPr lang="fr-FR"/>
        </a:p>
      </dgm:t>
    </dgm:pt>
    <dgm:pt modelId="{446D96C1-AD65-460E-A2F9-3BB3CF2E2070}">
      <dgm:prSet phldrT="[Texte]"/>
      <dgm:spPr/>
      <dgm:t>
        <a:bodyPr/>
        <a:lstStyle/>
        <a:p>
          <a:r>
            <a:rPr lang="fr-FR" dirty="0"/>
            <a:t>20 e  siècle</a:t>
          </a:r>
        </a:p>
      </dgm:t>
    </dgm:pt>
    <dgm:pt modelId="{C2514268-D69F-43A6-A44B-7618C1DA7518}" type="parTrans" cxnId="{C627BD11-AE1D-4A59-B39A-D6D7ADB333E5}">
      <dgm:prSet/>
      <dgm:spPr/>
      <dgm:t>
        <a:bodyPr/>
        <a:lstStyle/>
        <a:p>
          <a:endParaRPr lang="fr-FR"/>
        </a:p>
      </dgm:t>
    </dgm:pt>
    <dgm:pt modelId="{1ECF8173-B35F-44D6-90B7-42AB575C31E1}" type="sibTrans" cxnId="{C627BD11-AE1D-4A59-B39A-D6D7ADB333E5}">
      <dgm:prSet/>
      <dgm:spPr/>
      <dgm:t>
        <a:bodyPr/>
        <a:lstStyle/>
        <a:p>
          <a:endParaRPr lang="fr-FR"/>
        </a:p>
      </dgm:t>
    </dgm:pt>
    <dgm:pt modelId="{E2695C2B-7D90-4E6E-B72D-75A83A9B29C0}">
      <dgm:prSet phldrT="[Texte]"/>
      <dgm:spPr/>
      <dgm:t>
        <a:bodyPr/>
        <a:lstStyle/>
        <a:p>
          <a:r>
            <a:rPr lang="fr-FR" dirty="0"/>
            <a:t>21 e siècle</a:t>
          </a:r>
        </a:p>
      </dgm:t>
    </dgm:pt>
    <dgm:pt modelId="{6D74E4ED-CFBF-4CE8-AE52-06757F93371B}" type="parTrans" cxnId="{E5CAAF14-5B84-44E9-952A-BFF6DAFC44A8}">
      <dgm:prSet/>
      <dgm:spPr/>
      <dgm:t>
        <a:bodyPr/>
        <a:lstStyle/>
        <a:p>
          <a:endParaRPr lang="fr-FR"/>
        </a:p>
      </dgm:t>
    </dgm:pt>
    <dgm:pt modelId="{1B0003FE-22B0-4183-BC9E-7FE76899000D}" type="sibTrans" cxnId="{E5CAAF14-5B84-44E9-952A-BFF6DAFC44A8}">
      <dgm:prSet/>
      <dgm:spPr/>
      <dgm:t>
        <a:bodyPr/>
        <a:lstStyle/>
        <a:p>
          <a:endParaRPr lang="fr-FR"/>
        </a:p>
      </dgm:t>
    </dgm:pt>
    <dgm:pt modelId="{C7A67F04-B3BF-4EAC-B60D-37B8270F88EF}" type="pres">
      <dgm:prSet presAssocID="{6404DC17-9945-4A2C-B5D8-383340AA35F0}" presName="Name0" presStyleCnt="0">
        <dgm:presLayoutVars>
          <dgm:dir/>
          <dgm:animLvl val="lvl"/>
          <dgm:resizeHandles val="exact"/>
        </dgm:presLayoutVars>
      </dgm:prSet>
      <dgm:spPr/>
    </dgm:pt>
    <dgm:pt modelId="{60E16C0A-E7F8-49E7-8257-01C05DA58B5B}" type="pres">
      <dgm:prSet presAssocID="{D23F274E-4DE5-4C8E-9C33-F1B11A8F4719}" presName="parTxOnly" presStyleLbl="node1" presStyleIdx="0" presStyleCnt="3">
        <dgm:presLayoutVars>
          <dgm:chMax val="0"/>
          <dgm:chPref val="0"/>
          <dgm:bulletEnabled val="1"/>
        </dgm:presLayoutVars>
      </dgm:prSet>
      <dgm:spPr/>
    </dgm:pt>
    <dgm:pt modelId="{6B907536-CD68-4F63-8490-F8F8A67DF9C3}" type="pres">
      <dgm:prSet presAssocID="{F5840E6E-929E-4A3C-B855-DD2B6E4E0AF7}" presName="parTxOnlySpace" presStyleCnt="0"/>
      <dgm:spPr/>
    </dgm:pt>
    <dgm:pt modelId="{42590A9F-DBE6-4EC1-9ADE-B48D6A84284C}" type="pres">
      <dgm:prSet presAssocID="{446D96C1-AD65-460E-A2F9-3BB3CF2E2070}" presName="parTxOnly" presStyleLbl="node1" presStyleIdx="1" presStyleCnt="3">
        <dgm:presLayoutVars>
          <dgm:chMax val="0"/>
          <dgm:chPref val="0"/>
          <dgm:bulletEnabled val="1"/>
        </dgm:presLayoutVars>
      </dgm:prSet>
      <dgm:spPr/>
    </dgm:pt>
    <dgm:pt modelId="{3B0DD87E-D669-44DB-B3A9-B26A8F5953E8}" type="pres">
      <dgm:prSet presAssocID="{1ECF8173-B35F-44D6-90B7-42AB575C31E1}" presName="parTxOnlySpace" presStyleCnt="0"/>
      <dgm:spPr/>
    </dgm:pt>
    <dgm:pt modelId="{989EC942-7FE2-4D38-8944-0E763179620D}" type="pres">
      <dgm:prSet presAssocID="{E2695C2B-7D90-4E6E-B72D-75A83A9B29C0}" presName="parTxOnly" presStyleLbl="node1" presStyleIdx="2" presStyleCnt="3">
        <dgm:presLayoutVars>
          <dgm:chMax val="0"/>
          <dgm:chPref val="0"/>
          <dgm:bulletEnabled val="1"/>
        </dgm:presLayoutVars>
      </dgm:prSet>
      <dgm:spPr/>
    </dgm:pt>
  </dgm:ptLst>
  <dgm:cxnLst>
    <dgm:cxn modelId="{C627BD11-AE1D-4A59-B39A-D6D7ADB333E5}" srcId="{6404DC17-9945-4A2C-B5D8-383340AA35F0}" destId="{446D96C1-AD65-460E-A2F9-3BB3CF2E2070}" srcOrd="1" destOrd="0" parTransId="{C2514268-D69F-43A6-A44B-7618C1DA7518}" sibTransId="{1ECF8173-B35F-44D6-90B7-42AB575C31E1}"/>
    <dgm:cxn modelId="{E5CAAF14-5B84-44E9-952A-BFF6DAFC44A8}" srcId="{6404DC17-9945-4A2C-B5D8-383340AA35F0}" destId="{E2695C2B-7D90-4E6E-B72D-75A83A9B29C0}" srcOrd="2" destOrd="0" parTransId="{6D74E4ED-CFBF-4CE8-AE52-06757F93371B}" sibTransId="{1B0003FE-22B0-4183-BC9E-7FE76899000D}"/>
    <dgm:cxn modelId="{5126BA3E-F588-4D8F-B89D-D99A7B884BED}" type="presOf" srcId="{D23F274E-4DE5-4C8E-9C33-F1B11A8F4719}" destId="{60E16C0A-E7F8-49E7-8257-01C05DA58B5B}" srcOrd="0" destOrd="0" presId="urn:microsoft.com/office/officeart/2005/8/layout/chevron1"/>
    <dgm:cxn modelId="{0A106F5B-CB8C-4791-B51A-8E3DC180B764}" type="presOf" srcId="{6404DC17-9945-4A2C-B5D8-383340AA35F0}" destId="{C7A67F04-B3BF-4EAC-B60D-37B8270F88EF}" srcOrd="0" destOrd="0" presId="urn:microsoft.com/office/officeart/2005/8/layout/chevron1"/>
    <dgm:cxn modelId="{732B2742-76AC-4F22-83B3-797B3730D4DF}" srcId="{6404DC17-9945-4A2C-B5D8-383340AA35F0}" destId="{D23F274E-4DE5-4C8E-9C33-F1B11A8F4719}" srcOrd="0" destOrd="0" parTransId="{C8C7579B-EBD5-4CC9-ADFF-B25EBB8C6AF3}" sibTransId="{F5840E6E-929E-4A3C-B855-DD2B6E4E0AF7}"/>
    <dgm:cxn modelId="{1949B6A1-F30B-4176-B231-9E70A00F63A0}" type="presOf" srcId="{E2695C2B-7D90-4E6E-B72D-75A83A9B29C0}" destId="{989EC942-7FE2-4D38-8944-0E763179620D}" srcOrd="0" destOrd="0" presId="urn:microsoft.com/office/officeart/2005/8/layout/chevron1"/>
    <dgm:cxn modelId="{707A79F7-183E-41CD-B23C-3F9A1E0F7558}" type="presOf" srcId="{446D96C1-AD65-460E-A2F9-3BB3CF2E2070}" destId="{42590A9F-DBE6-4EC1-9ADE-B48D6A84284C}" srcOrd="0" destOrd="0" presId="urn:microsoft.com/office/officeart/2005/8/layout/chevron1"/>
    <dgm:cxn modelId="{6CB5CBDC-B486-43EB-A642-8D1F706C1871}" type="presParOf" srcId="{C7A67F04-B3BF-4EAC-B60D-37B8270F88EF}" destId="{60E16C0A-E7F8-49E7-8257-01C05DA58B5B}" srcOrd="0" destOrd="0" presId="urn:microsoft.com/office/officeart/2005/8/layout/chevron1"/>
    <dgm:cxn modelId="{E9C6D0B2-3B72-4C5D-AB0D-119A44C3BE2A}" type="presParOf" srcId="{C7A67F04-B3BF-4EAC-B60D-37B8270F88EF}" destId="{6B907536-CD68-4F63-8490-F8F8A67DF9C3}" srcOrd="1" destOrd="0" presId="urn:microsoft.com/office/officeart/2005/8/layout/chevron1"/>
    <dgm:cxn modelId="{D7DFB087-2F3E-4F09-A0F5-FB15328C873F}" type="presParOf" srcId="{C7A67F04-B3BF-4EAC-B60D-37B8270F88EF}" destId="{42590A9F-DBE6-4EC1-9ADE-B48D6A84284C}" srcOrd="2" destOrd="0" presId="urn:microsoft.com/office/officeart/2005/8/layout/chevron1"/>
    <dgm:cxn modelId="{D65F82AF-F78D-4419-B070-54CB55BB5483}" type="presParOf" srcId="{C7A67F04-B3BF-4EAC-B60D-37B8270F88EF}" destId="{3B0DD87E-D669-44DB-B3A9-B26A8F5953E8}" srcOrd="3" destOrd="0" presId="urn:microsoft.com/office/officeart/2005/8/layout/chevron1"/>
    <dgm:cxn modelId="{FC5EA7AA-DB5B-4666-9FE2-AAFCF838E0D7}" type="presParOf" srcId="{C7A67F04-B3BF-4EAC-B60D-37B8270F88EF}" destId="{989EC942-7FE2-4D38-8944-0E763179620D}"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27759D-861C-441C-B46D-AA439788C77F}" type="doc">
      <dgm:prSet loTypeId="urn:microsoft.com/office/officeart/2005/8/layout/radial5" loCatId="cycle" qsTypeId="urn:microsoft.com/office/officeart/2005/8/quickstyle/simple1" qsCatId="simple" csTypeId="urn:microsoft.com/office/officeart/2005/8/colors/accent0_1" csCatId="mainScheme" phldr="1"/>
      <dgm:spPr/>
      <dgm:t>
        <a:bodyPr/>
        <a:lstStyle/>
        <a:p>
          <a:endParaRPr lang="fr-FR"/>
        </a:p>
      </dgm:t>
    </dgm:pt>
    <dgm:pt modelId="{2F7EAD12-0493-4ED6-AC9B-B9C8054FDE25}">
      <dgm:prSet phldrT="[Texte]"/>
      <dgm:spPr/>
      <dgm:t>
        <a:bodyPr/>
        <a:lstStyle/>
        <a:p>
          <a:r>
            <a:rPr lang="fr-FR" dirty="0">
              <a:latin typeface="Arial" panose="020B0604020202020204" pitchFamily="34" charset="0"/>
              <a:cs typeface="Arial" panose="020B0604020202020204" pitchFamily="34" charset="0"/>
            </a:rPr>
            <a:t>INFIRMIER</a:t>
          </a:r>
        </a:p>
      </dgm:t>
    </dgm:pt>
    <dgm:pt modelId="{AC7FA3B3-0107-4BF8-A13B-D0323E26E9BB}" type="parTrans" cxnId="{4A770612-AD12-40FF-9DD9-CECC8ACD4F3B}">
      <dgm:prSet/>
      <dgm:spPr/>
      <dgm:t>
        <a:bodyPr/>
        <a:lstStyle/>
        <a:p>
          <a:endParaRPr lang="fr-FR">
            <a:latin typeface="Arial" panose="020B0604020202020204" pitchFamily="34" charset="0"/>
            <a:cs typeface="Arial" panose="020B0604020202020204" pitchFamily="34" charset="0"/>
          </a:endParaRPr>
        </a:p>
      </dgm:t>
    </dgm:pt>
    <dgm:pt modelId="{8A982308-3C2B-4A12-976E-BE8501614DC1}" type="sibTrans" cxnId="{4A770612-AD12-40FF-9DD9-CECC8ACD4F3B}">
      <dgm:prSet/>
      <dgm:spPr/>
      <dgm:t>
        <a:bodyPr/>
        <a:lstStyle/>
        <a:p>
          <a:endParaRPr lang="fr-FR">
            <a:latin typeface="Arial" panose="020B0604020202020204" pitchFamily="34" charset="0"/>
            <a:cs typeface="Arial" panose="020B0604020202020204" pitchFamily="34" charset="0"/>
          </a:endParaRPr>
        </a:p>
      </dgm:t>
    </dgm:pt>
    <dgm:pt modelId="{7966597A-1C06-4D2E-B526-E273022FA313}">
      <dgm:prSet phldrT="[Texte]"/>
      <dgm:spPr/>
      <dgm:t>
        <a:bodyPr/>
        <a:lstStyle/>
        <a:p>
          <a:r>
            <a:rPr lang="fr-FR" dirty="0">
              <a:latin typeface="Arial" panose="020B0604020202020204" pitchFamily="34" charset="0"/>
              <a:cs typeface="Arial" panose="020B0604020202020204" pitchFamily="34" charset="0"/>
            </a:rPr>
            <a:t>Secteur hospitalier</a:t>
          </a:r>
        </a:p>
      </dgm:t>
    </dgm:pt>
    <dgm:pt modelId="{E72638F7-AADC-42E7-99FB-F057F205049A}" type="parTrans" cxnId="{AB385913-EF28-468F-AFF6-8F487FE22838}">
      <dgm:prSet/>
      <dgm:spPr/>
      <dgm:t>
        <a:bodyPr/>
        <a:lstStyle/>
        <a:p>
          <a:endParaRPr lang="fr-FR">
            <a:latin typeface="Arial" panose="020B0604020202020204" pitchFamily="34" charset="0"/>
            <a:cs typeface="Arial" panose="020B0604020202020204" pitchFamily="34" charset="0"/>
          </a:endParaRPr>
        </a:p>
      </dgm:t>
    </dgm:pt>
    <dgm:pt modelId="{C07892A3-A7F2-4C3A-9EC4-348D028AE1F6}" type="sibTrans" cxnId="{AB385913-EF28-468F-AFF6-8F487FE22838}">
      <dgm:prSet/>
      <dgm:spPr/>
      <dgm:t>
        <a:bodyPr/>
        <a:lstStyle/>
        <a:p>
          <a:endParaRPr lang="fr-FR">
            <a:latin typeface="Arial" panose="020B0604020202020204" pitchFamily="34" charset="0"/>
            <a:cs typeface="Arial" panose="020B0604020202020204" pitchFamily="34" charset="0"/>
          </a:endParaRPr>
        </a:p>
      </dgm:t>
    </dgm:pt>
    <dgm:pt modelId="{B32866C1-A8B8-4156-AEA7-268C0FC4F1A9}">
      <dgm:prSet phldrT="[Texte]"/>
      <dgm:spPr/>
      <dgm:t>
        <a:bodyPr/>
        <a:lstStyle/>
        <a:p>
          <a:r>
            <a:rPr lang="fr-FR" dirty="0">
              <a:latin typeface="Arial" panose="020B0604020202020204" pitchFamily="34" charset="0"/>
              <a:cs typeface="Arial" panose="020B0604020202020204" pitchFamily="34" charset="0"/>
            </a:rPr>
            <a:t>Secteur libéral</a:t>
          </a:r>
        </a:p>
      </dgm:t>
    </dgm:pt>
    <dgm:pt modelId="{A628BF3A-A406-44DA-9E7B-81821ECFF357}" type="parTrans" cxnId="{6893C86F-16DF-489D-BCA5-7AB0573E12A6}">
      <dgm:prSet/>
      <dgm:spPr/>
      <dgm:t>
        <a:bodyPr/>
        <a:lstStyle/>
        <a:p>
          <a:endParaRPr lang="fr-FR">
            <a:latin typeface="Arial" panose="020B0604020202020204" pitchFamily="34" charset="0"/>
            <a:cs typeface="Arial" panose="020B0604020202020204" pitchFamily="34" charset="0"/>
          </a:endParaRPr>
        </a:p>
      </dgm:t>
    </dgm:pt>
    <dgm:pt modelId="{C454C95C-C7C6-4C0D-8A81-6D3AB27AD156}" type="sibTrans" cxnId="{6893C86F-16DF-489D-BCA5-7AB0573E12A6}">
      <dgm:prSet/>
      <dgm:spPr/>
      <dgm:t>
        <a:bodyPr/>
        <a:lstStyle/>
        <a:p>
          <a:endParaRPr lang="fr-FR">
            <a:latin typeface="Arial" panose="020B0604020202020204" pitchFamily="34" charset="0"/>
            <a:cs typeface="Arial" panose="020B0604020202020204" pitchFamily="34" charset="0"/>
          </a:endParaRPr>
        </a:p>
      </dgm:t>
    </dgm:pt>
    <dgm:pt modelId="{7B5F1D03-366C-461B-8392-248AF13C157F}">
      <dgm:prSet phldrT="[Texte]"/>
      <dgm:spPr/>
      <dgm:t>
        <a:bodyPr/>
        <a:lstStyle/>
        <a:p>
          <a:r>
            <a:rPr lang="fr-FR" dirty="0">
              <a:latin typeface="Arial" panose="020B0604020202020204" pitchFamily="34" charset="0"/>
              <a:cs typeface="Arial" panose="020B0604020202020204" pitchFamily="34" charset="0"/>
            </a:rPr>
            <a:t>Secteur professionnel</a:t>
          </a:r>
        </a:p>
      </dgm:t>
    </dgm:pt>
    <dgm:pt modelId="{07236FB5-E87D-4B76-9186-05B7B1855E70}" type="parTrans" cxnId="{C47A58D8-149F-4813-8427-F1DD1B304E4C}">
      <dgm:prSet/>
      <dgm:spPr/>
      <dgm:t>
        <a:bodyPr/>
        <a:lstStyle/>
        <a:p>
          <a:endParaRPr lang="fr-FR">
            <a:latin typeface="Arial" panose="020B0604020202020204" pitchFamily="34" charset="0"/>
            <a:cs typeface="Arial" panose="020B0604020202020204" pitchFamily="34" charset="0"/>
          </a:endParaRPr>
        </a:p>
      </dgm:t>
    </dgm:pt>
    <dgm:pt modelId="{F1F42726-AE70-4889-A1DE-685FD5F56BB8}" type="sibTrans" cxnId="{C47A58D8-149F-4813-8427-F1DD1B304E4C}">
      <dgm:prSet/>
      <dgm:spPr/>
      <dgm:t>
        <a:bodyPr/>
        <a:lstStyle/>
        <a:p>
          <a:endParaRPr lang="fr-FR">
            <a:latin typeface="Arial" panose="020B0604020202020204" pitchFamily="34" charset="0"/>
            <a:cs typeface="Arial" panose="020B0604020202020204" pitchFamily="34" charset="0"/>
          </a:endParaRPr>
        </a:p>
      </dgm:t>
    </dgm:pt>
    <dgm:pt modelId="{2727F44D-354E-4FA9-A3F6-4B744A42B7DC}">
      <dgm:prSet phldrT="[Texte]"/>
      <dgm:spPr/>
      <dgm:t>
        <a:bodyPr/>
        <a:lstStyle/>
        <a:p>
          <a:r>
            <a:rPr lang="fr-FR" dirty="0">
              <a:latin typeface="Arial" panose="020B0604020202020204" pitchFamily="34" charset="0"/>
              <a:cs typeface="Arial" panose="020B0604020202020204" pitchFamily="34" charset="0"/>
            </a:rPr>
            <a:t>Secteur social</a:t>
          </a:r>
        </a:p>
      </dgm:t>
    </dgm:pt>
    <dgm:pt modelId="{85EC2B1E-3728-46D2-9906-7EC35A608396}" type="parTrans" cxnId="{21288382-5E38-46F7-9619-BAAD384B168E}">
      <dgm:prSet/>
      <dgm:spPr/>
      <dgm:t>
        <a:bodyPr/>
        <a:lstStyle/>
        <a:p>
          <a:endParaRPr lang="fr-FR">
            <a:latin typeface="Arial" panose="020B0604020202020204" pitchFamily="34" charset="0"/>
            <a:cs typeface="Arial" panose="020B0604020202020204" pitchFamily="34" charset="0"/>
          </a:endParaRPr>
        </a:p>
      </dgm:t>
    </dgm:pt>
    <dgm:pt modelId="{9CEF8C64-89B4-40F6-ABC7-AAEE546E08BD}" type="sibTrans" cxnId="{21288382-5E38-46F7-9619-BAAD384B168E}">
      <dgm:prSet/>
      <dgm:spPr/>
      <dgm:t>
        <a:bodyPr/>
        <a:lstStyle/>
        <a:p>
          <a:endParaRPr lang="fr-FR">
            <a:latin typeface="Arial" panose="020B0604020202020204" pitchFamily="34" charset="0"/>
            <a:cs typeface="Arial" panose="020B0604020202020204" pitchFamily="34" charset="0"/>
          </a:endParaRPr>
        </a:p>
      </dgm:t>
    </dgm:pt>
    <dgm:pt modelId="{3BC5F31A-BF0F-4F2E-A7EB-16210008C852}" type="pres">
      <dgm:prSet presAssocID="{9627759D-861C-441C-B46D-AA439788C77F}" presName="Name0" presStyleCnt="0">
        <dgm:presLayoutVars>
          <dgm:chMax val="1"/>
          <dgm:dir/>
          <dgm:animLvl val="ctr"/>
          <dgm:resizeHandles val="exact"/>
        </dgm:presLayoutVars>
      </dgm:prSet>
      <dgm:spPr/>
    </dgm:pt>
    <dgm:pt modelId="{900E8EC6-B28A-4CFA-912C-E336E4071E57}" type="pres">
      <dgm:prSet presAssocID="{2F7EAD12-0493-4ED6-AC9B-B9C8054FDE25}" presName="centerShape" presStyleLbl="node0" presStyleIdx="0" presStyleCnt="1"/>
      <dgm:spPr/>
    </dgm:pt>
    <dgm:pt modelId="{E21BC38D-D794-4575-A1A3-29900F7E8F19}" type="pres">
      <dgm:prSet presAssocID="{E72638F7-AADC-42E7-99FB-F057F205049A}" presName="parTrans" presStyleLbl="sibTrans2D1" presStyleIdx="0" presStyleCnt="4"/>
      <dgm:spPr/>
    </dgm:pt>
    <dgm:pt modelId="{ED96C53B-3C32-4660-808F-8F934642B7C8}" type="pres">
      <dgm:prSet presAssocID="{E72638F7-AADC-42E7-99FB-F057F205049A}" presName="connectorText" presStyleLbl="sibTrans2D1" presStyleIdx="0" presStyleCnt="4"/>
      <dgm:spPr/>
    </dgm:pt>
    <dgm:pt modelId="{06D9B913-718A-4843-BB34-A55584902BE0}" type="pres">
      <dgm:prSet presAssocID="{7966597A-1C06-4D2E-B526-E273022FA313}" presName="node" presStyleLbl="node1" presStyleIdx="0" presStyleCnt="4">
        <dgm:presLayoutVars>
          <dgm:bulletEnabled val="1"/>
        </dgm:presLayoutVars>
      </dgm:prSet>
      <dgm:spPr/>
    </dgm:pt>
    <dgm:pt modelId="{D185BAB7-FCC7-4838-966A-44D4B13926AE}" type="pres">
      <dgm:prSet presAssocID="{A628BF3A-A406-44DA-9E7B-81821ECFF357}" presName="parTrans" presStyleLbl="sibTrans2D1" presStyleIdx="1" presStyleCnt="4"/>
      <dgm:spPr/>
    </dgm:pt>
    <dgm:pt modelId="{78D5588D-D8EA-40FB-BBD0-6CCC46EFB116}" type="pres">
      <dgm:prSet presAssocID="{A628BF3A-A406-44DA-9E7B-81821ECFF357}" presName="connectorText" presStyleLbl="sibTrans2D1" presStyleIdx="1" presStyleCnt="4"/>
      <dgm:spPr/>
    </dgm:pt>
    <dgm:pt modelId="{5456C741-1208-4DCE-AE3C-FE944A865D10}" type="pres">
      <dgm:prSet presAssocID="{B32866C1-A8B8-4156-AEA7-268C0FC4F1A9}" presName="node" presStyleLbl="node1" presStyleIdx="1" presStyleCnt="4">
        <dgm:presLayoutVars>
          <dgm:bulletEnabled val="1"/>
        </dgm:presLayoutVars>
      </dgm:prSet>
      <dgm:spPr/>
    </dgm:pt>
    <dgm:pt modelId="{7DBBE120-DAC6-4017-9F7D-DC9110C28EA7}" type="pres">
      <dgm:prSet presAssocID="{07236FB5-E87D-4B76-9186-05B7B1855E70}" presName="parTrans" presStyleLbl="sibTrans2D1" presStyleIdx="2" presStyleCnt="4"/>
      <dgm:spPr/>
    </dgm:pt>
    <dgm:pt modelId="{BB1DA237-CCD7-494D-B81D-0A2C381569E8}" type="pres">
      <dgm:prSet presAssocID="{07236FB5-E87D-4B76-9186-05B7B1855E70}" presName="connectorText" presStyleLbl="sibTrans2D1" presStyleIdx="2" presStyleCnt="4"/>
      <dgm:spPr/>
    </dgm:pt>
    <dgm:pt modelId="{710F00F9-1CDD-4D9F-AA48-463133CD497E}" type="pres">
      <dgm:prSet presAssocID="{7B5F1D03-366C-461B-8392-248AF13C157F}" presName="node" presStyleLbl="node1" presStyleIdx="2" presStyleCnt="4">
        <dgm:presLayoutVars>
          <dgm:bulletEnabled val="1"/>
        </dgm:presLayoutVars>
      </dgm:prSet>
      <dgm:spPr/>
    </dgm:pt>
    <dgm:pt modelId="{267D83ED-9AC8-47FF-9874-56A5EC0BF8A8}" type="pres">
      <dgm:prSet presAssocID="{85EC2B1E-3728-46D2-9906-7EC35A608396}" presName="parTrans" presStyleLbl="sibTrans2D1" presStyleIdx="3" presStyleCnt="4"/>
      <dgm:spPr/>
    </dgm:pt>
    <dgm:pt modelId="{433C5844-3B09-4DBC-8902-1CEE5B044C57}" type="pres">
      <dgm:prSet presAssocID="{85EC2B1E-3728-46D2-9906-7EC35A608396}" presName="connectorText" presStyleLbl="sibTrans2D1" presStyleIdx="3" presStyleCnt="4"/>
      <dgm:spPr/>
    </dgm:pt>
    <dgm:pt modelId="{A63DC1C2-C6DC-4673-B230-79995D0DE93D}" type="pres">
      <dgm:prSet presAssocID="{2727F44D-354E-4FA9-A3F6-4B744A42B7DC}" presName="node" presStyleLbl="node1" presStyleIdx="3" presStyleCnt="4">
        <dgm:presLayoutVars>
          <dgm:bulletEnabled val="1"/>
        </dgm:presLayoutVars>
      </dgm:prSet>
      <dgm:spPr/>
    </dgm:pt>
  </dgm:ptLst>
  <dgm:cxnLst>
    <dgm:cxn modelId="{4A770612-AD12-40FF-9DD9-CECC8ACD4F3B}" srcId="{9627759D-861C-441C-B46D-AA439788C77F}" destId="{2F7EAD12-0493-4ED6-AC9B-B9C8054FDE25}" srcOrd="0" destOrd="0" parTransId="{AC7FA3B3-0107-4BF8-A13B-D0323E26E9BB}" sibTransId="{8A982308-3C2B-4A12-976E-BE8501614DC1}"/>
    <dgm:cxn modelId="{AB385913-EF28-468F-AFF6-8F487FE22838}" srcId="{2F7EAD12-0493-4ED6-AC9B-B9C8054FDE25}" destId="{7966597A-1C06-4D2E-B526-E273022FA313}" srcOrd="0" destOrd="0" parTransId="{E72638F7-AADC-42E7-99FB-F057F205049A}" sibTransId="{C07892A3-A7F2-4C3A-9EC4-348D028AE1F6}"/>
    <dgm:cxn modelId="{25CDB33E-0386-49E0-82FA-2BC9C6CF93A8}" type="presOf" srcId="{85EC2B1E-3728-46D2-9906-7EC35A608396}" destId="{267D83ED-9AC8-47FF-9874-56A5EC0BF8A8}" srcOrd="0" destOrd="0" presId="urn:microsoft.com/office/officeart/2005/8/layout/radial5"/>
    <dgm:cxn modelId="{B63A9540-87AA-45A7-B12F-E98F082D222A}" type="presOf" srcId="{A628BF3A-A406-44DA-9E7B-81821ECFF357}" destId="{D185BAB7-FCC7-4838-966A-44D4B13926AE}" srcOrd="0" destOrd="0" presId="urn:microsoft.com/office/officeart/2005/8/layout/radial5"/>
    <dgm:cxn modelId="{3B089A4E-F5A4-49B9-B0EC-3FFBEF340FBE}" type="presOf" srcId="{E72638F7-AADC-42E7-99FB-F057F205049A}" destId="{E21BC38D-D794-4575-A1A3-29900F7E8F19}" srcOrd="0" destOrd="0" presId="urn:microsoft.com/office/officeart/2005/8/layout/radial5"/>
    <dgm:cxn modelId="{6893C86F-16DF-489D-BCA5-7AB0573E12A6}" srcId="{2F7EAD12-0493-4ED6-AC9B-B9C8054FDE25}" destId="{B32866C1-A8B8-4156-AEA7-268C0FC4F1A9}" srcOrd="1" destOrd="0" parTransId="{A628BF3A-A406-44DA-9E7B-81821ECFF357}" sibTransId="{C454C95C-C7C6-4C0D-8A81-6D3AB27AD156}"/>
    <dgm:cxn modelId="{5B7A6150-66B3-424A-B519-69A7236572E2}" type="presOf" srcId="{2F7EAD12-0493-4ED6-AC9B-B9C8054FDE25}" destId="{900E8EC6-B28A-4CFA-912C-E336E4071E57}" srcOrd="0" destOrd="0" presId="urn:microsoft.com/office/officeart/2005/8/layout/radial5"/>
    <dgm:cxn modelId="{352F0756-DAD8-4FCC-9343-E948C201535B}" type="presOf" srcId="{B32866C1-A8B8-4156-AEA7-268C0FC4F1A9}" destId="{5456C741-1208-4DCE-AE3C-FE944A865D10}" srcOrd="0" destOrd="0" presId="urn:microsoft.com/office/officeart/2005/8/layout/radial5"/>
    <dgm:cxn modelId="{21288382-5E38-46F7-9619-BAAD384B168E}" srcId="{2F7EAD12-0493-4ED6-AC9B-B9C8054FDE25}" destId="{2727F44D-354E-4FA9-A3F6-4B744A42B7DC}" srcOrd="3" destOrd="0" parTransId="{85EC2B1E-3728-46D2-9906-7EC35A608396}" sibTransId="{9CEF8C64-89B4-40F6-ABC7-AAEE546E08BD}"/>
    <dgm:cxn modelId="{ECE8C498-A5D4-47D8-9604-824F4EB395A8}" type="presOf" srcId="{85EC2B1E-3728-46D2-9906-7EC35A608396}" destId="{433C5844-3B09-4DBC-8902-1CEE5B044C57}" srcOrd="1" destOrd="0" presId="urn:microsoft.com/office/officeart/2005/8/layout/radial5"/>
    <dgm:cxn modelId="{893B4BA9-B4DD-4823-8087-5D0D4D7A833D}" type="presOf" srcId="{2727F44D-354E-4FA9-A3F6-4B744A42B7DC}" destId="{A63DC1C2-C6DC-4673-B230-79995D0DE93D}" srcOrd="0" destOrd="0" presId="urn:microsoft.com/office/officeart/2005/8/layout/radial5"/>
    <dgm:cxn modelId="{03298EB3-016D-4961-9BF3-22D70F8E3282}" type="presOf" srcId="{7966597A-1C06-4D2E-B526-E273022FA313}" destId="{06D9B913-718A-4843-BB34-A55584902BE0}" srcOrd="0" destOrd="0" presId="urn:microsoft.com/office/officeart/2005/8/layout/radial5"/>
    <dgm:cxn modelId="{6DB884BE-FAF5-45BA-9547-60C464E0EA76}" type="presOf" srcId="{9627759D-861C-441C-B46D-AA439788C77F}" destId="{3BC5F31A-BF0F-4F2E-A7EB-16210008C852}" srcOrd="0" destOrd="0" presId="urn:microsoft.com/office/officeart/2005/8/layout/radial5"/>
    <dgm:cxn modelId="{0FCFB1CD-3227-4146-922C-B986E7B2BF68}" type="presOf" srcId="{7B5F1D03-366C-461B-8392-248AF13C157F}" destId="{710F00F9-1CDD-4D9F-AA48-463133CD497E}" srcOrd="0" destOrd="0" presId="urn:microsoft.com/office/officeart/2005/8/layout/radial5"/>
    <dgm:cxn modelId="{68EF16CE-9C16-4DE4-AB46-85850B947F87}" type="presOf" srcId="{A628BF3A-A406-44DA-9E7B-81821ECFF357}" destId="{78D5588D-D8EA-40FB-BBD0-6CCC46EFB116}" srcOrd="1" destOrd="0" presId="urn:microsoft.com/office/officeart/2005/8/layout/radial5"/>
    <dgm:cxn modelId="{C47A58D8-149F-4813-8427-F1DD1B304E4C}" srcId="{2F7EAD12-0493-4ED6-AC9B-B9C8054FDE25}" destId="{7B5F1D03-366C-461B-8392-248AF13C157F}" srcOrd="2" destOrd="0" parTransId="{07236FB5-E87D-4B76-9186-05B7B1855E70}" sibTransId="{F1F42726-AE70-4889-A1DE-685FD5F56BB8}"/>
    <dgm:cxn modelId="{7C7322EB-5EA0-4AAA-A1B7-117B3629EEEB}" type="presOf" srcId="{E72638F7-AADC-42E7-99FB-F057F205049A}" destId="{ED96C53B-3C32-4660-808F-8F934642B7C8}" srcOrd="1" destOrd="0" presId="urn:microsoft.com/office/officeart/2005/8/layout/radial5"/>
    <dgm:cxn modelId="{EF6616ED-794A-45DE-A807-7C62F08D3B52}" type="presOf" srcId="{07236FB5-E87D-4B76-9186-05B7B1855E70}" destId="{BB1DA237-CCD7-494D-B81D-0A2C381569E8}" srcOrd="1" destOrd="0" presId="urn:microsoft.com/office/officeart/2005/8/layout/radial5"/>
    <dgm:cxn modelId="{1E9D68FB-8DE0-491E-A7B9-A12B7B7F2447}" type="presOf" srcId="{07236FB5-E87D-4B76-9186-05B7B1855E70}" destId="{7DBBE120-DAC6-4017-9F7D-DC9110C28EA7}" srcOrd="0" destOrd="0" presId="urn:microsoft.com/office/officeart/2005/8/layout/radial5"/>
    <dgm:cxn modelId="{8E04BB12-0614-4039-912E-DC84DF837386}" type="presParOf" srcId="{3BC5F31A-BF0F-4F2E-A7EB-16210008C852}" destId="{900E8EC6-B28A-4CFA-912C-E336E4071E57}" srcOrd="0" destOrd="0" presId="urn:microsoft.com/office/officeart/2005/8/layout/radial5"/>
    <dgm:cxn modelId="{301C9FF0-B7B2-4335-A911-65F55865813E}" type="presParOf" srcId="{3BC5F31A-BF0F-4F2E-A7EB-16210008C852}" destId="{E21BC38D-D794-4575-A1A3-29900F7E8F19}" srcOrd="1" destOrd="0" presId="urn:microsoft.com/office/officeart/2005/8/layout/radial5"/>
    <dgm:cxn modelId="{39DA08B4-E6E8-477D-9A95-518A387A0EFA}" type="presParOf" srcId="{E21BC38D-D794-4575-A1A3-29900F7E8F19}" destId="{ED96C53B-3C32-4660-808F-8F934642B7C8}" srcOrd="0" destOrd="0" presId="urn:microsoft.com/office/officeart/2005/8/layout/radial5"/>
    <dgm:cxn modelId="{324891C0-D508-4608-9931-A11DB0244F99}" type="presParOf" srcId="{3BC5F31A-BF0F-4F2E-A7EB-16210008C852}" destId="{06D9B913-718A-4843-BB34-A55584902BE0}" srcOrd="2" destOrd="0" presId="urn:microsoft.com/office/officeart/2005/8/layout/radial5"/>
    <dgm:cxn modelId="{DC04CA7C-9F07-49F8-B630-9F15DB6ED9A4}" type="presParOf" srcId="{3BC5F31A-BF0F-4F2E-A7EB-16210008C852}" destId="{D185BAB7-FCC7-4838-966A-44D4B13926AE}" srcOrd="3" destOrd="0" presId="urn:microsoft.com/office/officeart/2005/8/layout/radial5"/>
    <dgm:cxn modelId="{8D307320-2CED-48BE-8AD6-C5A849140420}" type="presParOf" srcId="{D185BAB7-FCC7-4838-966A-44D4B13926AE}" destId="{78D5588D-D8EA-40FB-BBD0-6CCC46EFB116}" srcOrd="0" destOrd="0" presId="urn:microsoft.com/office/officeart/2005/8/layout/radial5"/>
    <dgm:cxn modelId="{6994B078-E7C7-4ECC-B84C-B582E48CF91B}" type="presParOf" srcId="{3BC5F31A-BF0F-4F2E-A7EB-16210008C852}" destId="{5456C741-1208-4DCE-AE3C-FE944A865D10}" srcOrd="4" destOrd="0" presId="urn:microsoft.com/office/officeart/2005/8/layout/radial5"/>
    <dgm:cxn modelId="{A0C976DC-AAD0-4D5D-946F-EB0D67AAD2FC}" type="presParOf" srcId="{3BC5F31A-BF0F-4F2E-A7EB-16210008C852}" destId="{7DBBE120-DAC6-4017-9F7D-DC9110C28EA7}" srcOrd="5" destOrd="0" presId="urn:microsoft.com/office/officeart/2005/8/layout/radial5"/>
    <dgm:cxn modelId="{F4E2EF7E-DF87-4B6B-A21D-B956262414F3}" type="presParOf" srcId="{7DBBE120-DAC6-4017-9F7D-DC9110C28EA7}" destId="{BB1DA237-CCD7-494D-B81D-0A2C381569E8}" srcOrd="0" destOrd="0" presId="urn:microsoft.com/office/officeart/2005/8/layout/radial5"/>
    <dgm:cxn modelId="{724C2DA6-DE08-44E4-B117-EF1BDD73B64E}" type="presParOf" srcId="{3BC5F31A-BF0F-4F2E-A7EB-16210008C852}" destId="{710F00F9-1CDD-4D9F-AA48-463133CD497E}" srcOrd="6" destOrd="0" presId="urn:microsoft.com/office/officeart/2005/8/layout/radial5"/>
    <dgm:cxn modelId="{8800AB77-146D-4B64-AD9A-19A74B902805}" type="presParOf" srcId="{3BC5F31A-BF0F-4F2E-A7EB-16210008C852}" destId="{267D83ED-9AC8-47FF-9874-56A5EC0BF8A8}" srcOrd="7" destOrd="0" presId="urn:microsoft.com/office/officeart/2005/8/layout/radial5"/>
    <dgm:cxn modelId="{44470C0A-78B6-4324-BB1E-9C4ED65782E1}" type="presParOf" srcId="{267D83ED-9AC8-47FF-9874-56A5EC0BF8A8}" destId="{433C5844-3B09-4DBC-8902-1CEE5B044C57}" srcOrd="0" destOrd="0" presId="urn:microsoft.com/office/officeart/2005/8/layout/radial5"/>
    <dgm:cxn modelId="{DBF4D6DC-5792-4F16-9090-52FC0230071B}" type="presParOf" srcId="{3BC5F31A-BF0F-4F2E-A7EB-16210008C852}" destId="{A63DC1C2-C6DC-4673-B230-79995D0DE93D}"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9625F6-3A22-4FA2-9FCF-E33437015351}" type="doc">
      <dgm:prSet loTypeId="urn:microsoft.com/office/officeart/2005/8/layout/cycle7" loCatId="cycle" qsTypeId="urn:microsoft.com/office/officeart/2005/8/quickstyle/3d3" qsCatId="3D" csTypeId="urn:microsoft.com/office/officeart/2005/8/colors/accent0_2" csCatId="mainScheme" phldr="1"/>
      <dgm:spPr/>
      <dgm:t>
        <a:bodyPr/>
        <a:lstStyle/>
        <a:p>
          <a:endParaRPr lang="fr-FR"/>
        </a:p>
      </dgm:t>
    </dgm:pt>
    <dgm:pt modelId="{46269B0A-B4C9-46E6-B8E9-4CA66226751F}">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2000" b="1" dirty="0">
              <a:solidFill>
                <a:schemeClr val="bg1"/>
              </a:solidFill>
              <a:latin typeface="Arial" panose="020B0604020202020204" pitchFamily="34" charset="0"/>
              <a:cs typeface="Arial" panose="020B0604020202020204" pitchFamily="34" charset="0"/>
            </a:rPr>
            <a:t>Savoirs</a:t>
          </a:r>
        </a:p>
      </dgm:t>
    </dgm:pt>
    <dgm:pt modelId="{0523611A-3F26-46EF-9286-4DA5ABA4A6B9}" type="parTrans" cxnId="{FAADB060-C0A1-4364-8061-D86023583066}">
      <dgm:prSet/>
      <dgm:spPr/>
      <dgm:t>
        <a:bodyPr/>
        <a:lstStyle/>
        <a:p>
          <a:endParaRPr lang="fr-FR"/>
        </a:p>
      </dgm:t>
    </dgm:pt>
    <dgm:pt modelId="{E6653741-EEDE-47DF-883A-51BF05B04F57}" type="sibTrans" cxnId="{FAADB060-C0A1-4364-8061-D86023583066}">
      <dgm:prSet>
        <dgm:style>
          <a:lnRef idx="1">
            <a:schemeClr val="accent2"/>
          </a:lnRef>
          <a:fillRef idx="2">
            <a:schemeClr val="accent2"/>
          </a:fillRef>
          <a:effectRef idx="1">
            <a:schemeClr val="accent2"/>
          </a:effectRef>
          <a:fontRef idx="minor">
            <a:schemeClr val="dk1"/>
          </a:fontRef>
        </dgm:style>
      </dgm:prSet>
      <dgm:spPr/>
      <dgm:t>
        <a:bodyPr/>
        <a:lstStyle/>
        <a:p>
          <a:endParaRPr lang="fr-FR"/>
        </a:p>
      </dgm:t>
    </dgm:pt>
    <dgm:pt modelId="{BE5A9C27-1B36-491B-A4BC-573471E35150}">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marL="0" lvl="0" indent="0" algn="ctr" defTabSz="1600200">
            <a:lnSpc>
              <a:spcPct val="90000"/>
            </a:lnSpc>
            <a:spcBef>
              <a:spcPct val="0"/>
            </a:spcBef>
            <a:spcAft>
              <a:spcPct val="35000"/>
            </a:spcAft>
            <a:buNone/>
          </a:pPr>
          <a:r>
            <a:rPr lang="fr-FR" sz="2000" b="1" kern="1200" dirty="0">
              <a:solidFill>
                <a:schemeClr val="bg1"/>
              </a:solidFill>
              <a:latin typeface="Arial" panose="020B0604020202020204" pitchFamily="34" charset="0"/>
              <a:ea typeface="+mn-ea"/>
              <a:cs typeface="Arial" panose="020B0604020202020204" pitchFamily="34" charset="0"/>
            </a:rPr>
            <a:t>Savoir faire</a:t>
          </a:r>
        </a:p>
      </dgm:t>
    </dgm:pt>
    <dgm:pt modelId="{166536DA-9612-418F-B930-11C9DB7D7716}" type="parTrans" cxnId="{115FF47C-D219-446B-8118-58C6CF1DEB3A}">
      <dgm:prSet/>
      <dgm:spPr/>
      <dgm:t>
        <a:bodyPr/>
        <a:lstStyle/>
        <a:p>
          <a:endParaRPr lang="fr-FR"/>
        </a:p>
      </dgm:t>
    </dgm:pt>
    <dgm:pt modelId="{ACDE9ADC-7C3C-47E0-ADFC-DE3926FC5509}" type="sibTrans" cxnId="{115FF47C-D219-446B-8118-58C6CF1DEB3A}">
      <dgm:prSet>
        <dgm:style>
          <a:lnRef idx="1">
            <a:schemeClr val="accent2"/>
          </a:lnRef>
          <a:fillRef idx="2">
            <a:schemeClr val="accent2"/>
          </a:fillRef>
          <a:effectRef idx="1">
            <a:schemeClr val="accent2"/>
          </a:effectRef>
          <a:fontRef idx="minor">
            <a:schemeClr val="dk1"/>
          </a:fontRef>
        </dgm:style>
      </dgm:prSet>
      <dgm:spPr/>
      <dgm:t>
        <a:bodyPr/>
        <a:lstStyle/>
        <a:p>
          <a:endParaRPr lang="fr-FR"/>
        </a:p>
      </dgm:t>
    </dgm:pt>
    <dgm:pt modelId="{2177B46F-93FD-4361-B23E-F9E770A46411}">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marL="0" lvl="0" indent="0" algn="ctr" defTabSz="1600200">
            <a:lnSpc>
              <a:spcPct val="90000"/>
            </a:lnSpc>
            <a:spcBef>
              <a:spcPct val="0"/>
            </a:spcBef>
            <a:spcAft>
              <a:spcPct val="35000"/>
            </a:spcAft>
            <a:buNone/>
          </a:pPr>
          <a:r>
            <a:rPr lang="fr-FR" sz="2000" b="1" kern="1200" dirty="0">
              <a:solidFill>
                <a:schemeClr val="bg1"/>
              </a:solidFill>
              <a:latin typeface="Arial" panose="020B0604020202020204" pitchFamily="34" charset="0"/>
              <a:ea typeface="+mn-ea"/>
              <a:cs typeface="Arial" panose="020B0604020202020204" pitchFamily="34" charset="0"/>
            </a:rPr>
            <a:t>Savoir être</a:t>
          </a:r>
        </a:p>
      </dgm:t>
    </dgm:pt>
    <dgm:pt modelId="{1A14B4E0-80E2-4DCA-B99E-A05711AD90B5}" type="parTrans" cxnId="{50AFF3DC-3923-4BB8-8064-FD9A3C68116F}">
      <dgm:prSet/>
      <dgm:spPr/>
      <dgm:t>
        <a:bodyPr/>
        <a:lstStyle/>
        <a:p>
          <a:endParaRPr lang="fr-FR"/>
        </a:p>
      </dgm:t>
    </dgm:pt>
    <dgm:pt modelId="{B6FC4A68-26EE-45C8-9EB3-AB5A94541DA1}" type="sibTrans" cxnId="{50AFF3DC-3923-4BB8-8064-FD9A3C68116F}">
      <dgm:prSet>
        <dgm:style>
          <a:lnRef idx="1">
            <a:schemeClr val="accent2"/>
          </a:lnRef>
          <a:fillRef idx="2">
            <a:schemeClr val="accent2"/>
          </a:fillRef>
          <a:effectRef idx="1">
            <a:schemeClr val="accent2"/>
          </a:effectRef>
          <a:fontRef idx="minor">
            <a:schemeClr val="dk1"/>
          </a:fontRef>
        </dgm:style>
      </dgm:prSet>
      <dgm:spPr/>
      <dgm:t>
        <a:bodyPr/>
        <a:lstStyle/>
        <a:p>
          <a:endParaRPr lang="fr-FR">
            <a:effectLst/>
          </a:endParaRPr>
        </a:p>
      </dgm:t>
    </dgm:pt>
    <dgm:pt modelId="{18BBC408-E821-40A3-BA14-4D309A75E4B9}" type="pres">
      <dgm:prSet presAssocID="{E99625F6-3A22-4FA2-9FCF-E33437015351}" presName="Name0" presStyleCnt="0">
        <dgm:presLayoutVars>
          <dgm:dir/>
          <dgm:resizeHandles val="exact"/>
        </dgm:presLayoutVars>
      </dgm:prSet>
      <dgm:spPr/>
    </dgm:pt>
    <dgm:pt modelId="{938D335C-ED0E-4292-8764-2C24FE7D270F}" type="pres">
      <dgm:prSet presAssocID="{46269B0A-B4C9-46E6-B8E9-4CA66226751F}" presName="node" presStyleLbl="node1" presStyleIdx="0" presStyleCnt="3" custScaleX="77045" custScaleY="66330" custRadScaleRad="113633" custRadScaleInc="-4381">
        <dgm:presLayoutVars>
          <dgm:bulletEnabled val="1"/>
        </dgm:presLayoutVars>
      </dgm:prSet>
      <dgm:spPr>
        <a:prstGeom prst="roundRect">
          <a:avLst/>
        </a:prstGeom>
      </dgm:spPr>
    </dgm:pt>
    <dgm:pt modelId="{85CFBCAF-8969-4EBB-88DB-35DB0E253714}" type="pres">
      <dgm:prSet presAssocID="{E6653741-EEDE-47DF-883A-51BF05B04F57}" presName="sibTrans" presStyleLbl="sibTrans2D1" presStyleIdx="0" presStyleCnt="3" custLinFactNeighborX="7664" custLinFactNeighborY="-54332"/>
      <dgm:spPr/>
    </dgm:pt>
    <dgm:pt modelId="{1DBB0472-E87D-4F06-ACBF-6D5E0F104E53}" type="pres">
      <dgm:prSet presAssocID="{E6653741-EEDE-47DF-883A-51BF05B04F57}" presName="connectorText" presStyleLbl="sibTrans2D1" presStyleIdx="0" presStyleCnt="3"/>
      <dgm:spPr/>
    </dgm:pt>
    <dgm:pt modelId="{D1291A67-9CA2-4896-8008-6085364EF498}" type="pres">
      <dgm:prSet presAssocID="{BE5A9C27-1B36-491B-A4BC-573471E35150}" presName="node" presStyleLbl="node1" presStyleIdx="1" presStyleCnt="3" custScaleY="63737" custRadScaleRad="82031" custRadScaleInc="-30093">
        <dgm:presLayoutVars>
          <dgm:bulletEnabled val="1"/>
        </dgm:presLayoutVars>
      </dgm:prSet>
      <dgm:spPr/>
    </dgm:pt>
    <dgm:pt modelId="{1B36CB39-2818-4471-AF4F-BC848446718C}" type="pres">
      <dgm:prSet presAssocID="{ACDE9ADC-7C3C-47E0-ADFC-DE3926FC5509}" presName="sibTrans" presStyleLbl="sibTrans2D1" presStyleIdx="1" presStyleCnt="3"/>
      <dgm:spPr/>
    </dgm:pt>
    <dgm:pt modelId="{F408DCAD-E91B-4624-B2BC-4120C9BFFBAE}" type="pres">
      <dgm:prSet presAssocID="{ACDE9ADC-7C3C-47E0-ADFC-DE3926FC5509}" presName="connectorText" presStyleLbl="sibTrans2D1" presStyleIdx="1" presStyleCnt="3"/>
      <dgm:spPr/>
    </dgm:pt>
    <dgm:pt modelId="{D82CDE8B-26C8-4C28-AC11-40523BE1A6B2}" type="pres">
      <dgm:prSet presAssocID="{2177B46F-93FD-4361-B23E-F9E770A46411}" presName="node" presStyleLbl="node1" presStyleIdx="2" presStyleCnt="3" custScaleX="88351" custScaleY="64773" custRadScaleRad="92164" custRadScaleInc="31496">
        <dgm:presLayoutVars>
          <dgm:bulletEnabled val="1"/>
        </dgm:presLayoutVars>
      </dgm:prSet>
      <dgm:spPr/>
    </dgm:pt>
    <dgm:pt modelId="{72B0E01E-C2C3-48B7-85B6-080DDC9185C9}" type="pres">
      <dgm:prSet presAssocID="{B6FC4A68-26EE-45C8-9EB3-AB5A94541DA1}" presName="sibTrans" presStyleLbl="sibTrans2D1" presStyleIdx="2" presStyleCnt="3" custAng="21466436" custLinFactNeighborX="-5724" custLinFactNeighborY="-59521"/>
      <dgm:spPr/>
    </dgm:pt>
    <dgm:pt modelId="{FB9FBFAA-2272-4530-B429-D9457CB088B8}" type="pres">
      <dgm:prSet presAssocID="{B6FC4A68-26EE-45C8-9EB3-AB5A94541DA1}" presName="connectorText" presStyleLbl="sibTrans2D1" presStyleIdx="2" presStyleCnt="3"/>
      <dgm:spPr/>
    </dgm:pt>
  </dgm:ptLst>
  <dgm:cxnLst>
    <dgm:cxn modelId="{60ABCC31-D6C7-4477-A014-193FA1726769}" type="presOf" srcId="{E99625F6-3A22-4FA2-9FCF-E33437015351}" destId="{18BBC408-E821-40A3-BA14-4D309A75E4B9}" srcOrd="0" destOrd="0" presId="urn:microsoft.com/office/officeart/2005/8/layout/cycle7"/>
    <dgm:cxn modelId="{FAADB060-C0A1-4364-8061-D86023583066}" srcId="{E99625F6-3A22-4FA2-9FCF-E33437015351}" destId="{46269B0A-B4C9-46E6-B8E9-4CA66226751F}" srcOrd="0" destOrd="0" parTransId="{0523611A-3F26-46EF-9286-4DA5ABA4A6B9}" sibTransId="{E6653741-EEDE-47DF-883A-51BF05B04F57}"/>
    <dgm:cxn modelId="{E090E561-F22F-43F1-B04B-6430E3089658}" type="presOf" srcId="{B6FC4A68-26EE-45C8-9EB3-AB5A94541DA1}" destId="{FB9FBFAA-2272-4530-B429-D9457CB088B8}" srcOrd="1" destOrd="0" presId="urn:microsoft.com/office/officeart/2005/8/layout/cycle7"/>
    <dgm:cxn modelId="{FDE90A50-D077-45C4-AD09-5D467475EDD6}" type="presOf" srcId="{46269B0A-B4C9-46E6-B8E9-4CA66226751F}" destId="{938D335C-ED0E-4292-8764-2C24FE7D270F}" srcOrd="0" destOrd="0" presId="urn:microsoft.com/office/officeart/2005/8/layout/cycle7"/>
    <dgm:cxn modelId="{04FD2C7A-E525-4020-A7C5-0755CDB0FA4B}" type="presOf" srcId="{E6653741-EEDE-47DF-883A-51BF05B04F57}" destId="{85CFBCAF-8969-4EBB-88DB-35DB0E253714}" srcOrd="0" destOrd="0" presId="urn:microsoft.com/office/officeart/2005/8/layout/cycle7"/>
    <dgm:cxn modelId="{115FF47C-D219-446B-8118-58C6CF1DEB3A}" srcId="{E99625F6-3A22-4FA2-9FCF-E33437015351}" destId="{BE5A9C27-1B36-491B-A4BC-573471E35150}" srcOrd="1" destOrd="0" parTransId="{166536DA-9612-418F-B930-11C9DB7D7716}" sibTransId="{ACDE9ADC-7C3C-47E0-ADFC-DE3926FC5509}"/>
    <dgm:cxn modelId="{8F66EE87-A901-4C34-B96C-CB8ED8F42300}" type="presOf" srcId="{ACDE9ADC-7C3C-47E0-ADFC-DE3926FC5509}" destId="{1B36CB39-2818-4471-AF4F-BC848446718C}" srcOrd="0" destOrd="0" presId="urn:microsoft.com/office/officeart/2005/8/layout/cycle7"/>
    <dgm:cxn modelId="{7C58F988-E4E3-42CE-B6E0-CAD5CE519F50}" type="presOf" srcId="{E6653741-EEDE-47DF-883A-51BF05B04F57}" destId="{1DBB0472-E87D-4F06-ACBF-6D5E0F104E53}" srcOrd="1" destOrd="0" presId="urn:microsoft.com/office/officeart/2005/8/layout/cycle7"/>
    <dgm:cxn modelId="{38CF0290-FC6C-490B-8F27-045591617325}" type="presOf" srcId="{BE5A9C27-1B36-491B-A4BC-573471E35150}" destId="{D1291A67-9CA2-4896-8008-6085364EF498}" srcOrd="0" destOrd="0" presId="urn:microsoft.com/office/officeart/2005/8/layout/cycle7"/>
    <dgm:cxn modelId="{B324CCC9-1F8B-49DB-B3F6-E18D4F9941D4}" type="presOf" srcId="{B6FC4A68-26EE-45C8-9EB3-AB5A94541DA1}" destId="{72B0E01E-C2C3-48B7-85B6-080DDC9185C9}" srcOrd="0" destOrd="0" presId="urn:microsoft.com/office/officeart/2005/8/layout/cycle7"/>
    <dgm:cxn modelId="{50AFF3DC-3923-4BB8-8064-FD9A3C68116F}" srcId="{E99625F6-3A22-4FA2-9FCF-E33437015351}" destId="{2177B46F-93FD-4361-B23E-F9E770A46411}" srcOrd="2" destOrd="0" parTransId="{1A14B4E0-80E2-4DCA-B99E-A05711AD90B5}" sibTransId="{B6FC4A68-26EE-45C8-9EB3-AB5A94541DA1}"/>
    <dgm:cxn modelId="{5FCD4BED-DDBA-47EF-ACA0-996F3E78DA9E}" type="presOf" srcId="{ACDE9ADC-7C3C-47E0-ADFC-DE3926FC5509}" destId="{F408DCAD-E91B-4624-B2BC-4120C9BFFBAE}" srcOrd="1" destOrd="0" presId="urn:microsoft.com/office/officeart/2005/8/layout/cycle7"/>
    <dgm:cxn modelId="{649944F0-4071-44AC-B54F-94B322B6C01D}" type="presOf" srcId="{2177B46F-93FD-4361-B23E-F9E770A46411}" destId="{D82CDE8B-26C8-4C28-AC11-40523BE1A6B2}" srcOrd="0" destOrd="0" presId="urn:microsoft.com/office/officeart/2005/8/layout/cycle7"/>
    <dgm:cxn modelId="{C2435292-32F8-48DE-9F39-9B439E59E38D}" type="presParOf" srcId="{18BBC408-E821-40A3-BA14-4D309A75E4B9}" destId="{938D335C-ED0E-4292-8764-2C24FE7D270F}" srcOrd="0" destOrd="0" presId="urn:microsoft.com/office/officeart/2005/8/layout/cycle7"/>
    <dgm:cxn modelId="{98509AD9-576A-413F-88A8-6307D8197DB0}" type="presParOf" srcId="{18BBC408-E821-40A3-BA14-4D309A75E4B9}" destId="{85CFBCAF-8969-4EBB-88DB-35DB0E253714}" srcOrd="1" destOrd="0" presId="urn:microsoft.com/office/officeart/2005/8/layout/cycle7"/>
    <dgm:cxn modelId="{5DA3F570-935F-4875-8325-A56742A3CF50}" type="presParOf" srcId="{85CFBCAF-8969-4EBB-88DB-35DB0E253714}" destId="{1DBB0472-E87D-4F06-ACBF-6D5E0F104E53}" srcOrd="0" destOrd="0" presId="urn:microsoft.com/office/officeart/2005/8/layout/cycle7"/>
    <dgm:cxn modelId="{D2E535BA-CFE2-454A-ADC4-ED87E25E46E9}" type="presParOf" srcId="{18BBC408-E821-40A3-BA14-4D309A75E4B9}" destId="{D1291A67-9CA2-4896-8008-6085364EF498}" srcOrd="2" destOrd="0" presId="urn:microsoft.com/office/officeart/2005/8/layout/cycle7"/>
    <dgm:cxn modelId="{791FF883-F528-4708-A4BB-35E38624A079}" type="presParOf" srcId="{18BBC408-E821-40A3-BA14-4D309A75E4B9}" destId="{1B36CB39-2818-4471-AF4F-BC848446718C}" srcOrd="3" destOrd="0" presId="urn:microsoft.com/office/officeart/2005/8/layout/cycle7"/>
    <dgm:cxn modelId="{85377FC2-3DFB-4544-9EF5-149ABA96D6AF}" type="presParOf" srcId="{1B36CB39-2818-4471-AF4F-BC848446718C}" destId="{F408DCAD-E91B-4624-B2BC-4120C9BFFBAE}" srcOrd="0" destOrd="0" presId="urn:microsoft.com/office/officeart/2005/8/layout/cycle7"/>
    <dgm:cxn modelId="{81DA84EB-8105-483E-80CD-B1A0BD1572BF}" type="presParOf" srcId="{18BBC408-E821-40A3-BA14-4D309A75E4B9}" destId="{D82CDE8B-26C8-4C28-AC11-40523BE1A6B2}" srcOrd="4" destOrd="0" presId="urn:microsoft.com/office/officeart/2005/8/layout/cycle7"/>
    <dgm:cxn modelId="{06F795EF-F3F9-482C-AAAD-B6F5321CDC48}" type="presParOf" srcId="{18BBC408-E821-40A3-BA14-4D309A75E4B9}" destId="{72B0E01E-C2C3-48B7-85B6-080DDC9185C9}" srcOrd="5" destOrd="0" presId="urn:microsoft.com/office/officeart/2005/8/layout/cycle7"/>
    <dgm:cxn modelId="{D48E599B-7879-4DB6-A7AD-F7428C9917A9}" type="presParOf" srcId="{72B0E01E-C2C3-48B7-85B6-080DDC9185C9}" destId="{FB9FBFAA-2272-4530-B429-D9457CB088B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047E01-08E8-4D38-9D80-3A72C50C1A7E}"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FR"/>
        </a:p>
      </dgm:t>
    </dgm:pt>
    <dgm:pt modelId="{BF65E006-6517-40A6-B7B1-721F2C44DD5C}">
      <dgm:prSet phldrT="[Texte]"/>
      <dgm:spPr/>
      <dgm:t>
        <a:bodyPr/>
        <a:lstStyle/>
        <a:p>
          <a:r>
            <a:rPr lang="fr-FR" dirty="0"/>
            <a:t>Consultation</a:t>
          </a:r>
        </a:p>
      </dgm:t>
    </dgm:pt>
    <dgm:pt modelId="{EB5A2ED1-762B-4EC7-B4EE-CB1BBF779DBE}" type="parTrans" cxnId="{8339E4C9-6DDC-4055-8887-F23E315622F3}">
      <dgm:prSet/>
      <dgm:spPr/>
      <dgm:t>
        <a:bodyPr/>
        <a:lstStyle/>
        <a:p>
          <a:endParaRPr lang="fr-FR"/>
        </a:p>
      </dgm:t>
    </dgm:pt>
    <dgm:pt modelId="{BEFF6347-4B65-4FB4-896F-30A3B356EA11}" type="sibTrans" cxnId="{8339E4C9-6DDC-4055-8887-F23E315622F3}">
      <dgm:prSet/>
      <dgm:spPr/>
      <dgm:t>
        <a:bodyPr/>
        <a:lstStyle/>
        <a:p>
          <a:endParaRPr lang="fr-FR"/>
        </a:p>
      </dgm:t>
    </dgm:pt>
    <dgm:pt modelId="{AED35107-0531-45E1-AEA2-15B20228F1DF}">
      <dgm:prSet phldrT="[Texte]"/>
      <dgm:spPr/>
      <dgm:t>
        <a:bodyPr/>
        <a:lstStyle/>
        <a:p>
          <a:r>
            <a:rPr lang="fr-FR" dirty="0"/>
            <a:t>Traitements</a:t>
          </a:r>
        </a:p>
      </dgm:t>
    </dgm:pt>
    <dgm:pt modelId="{A43E9DDD-43F4-40F9-8B92-160CEB91A00C}" type="parTrans" cxnId="{9A79A802-A393-4919-BE24-804EBC16E47B}">
      <dgm:prSet/>
      <dgm:spPr/>
      <dgm:t>
        <a:bodyPr/>
        <a:lstStyle/>
        <a:p>
          <a:endParaRPr lang="fr-FR"/>
        </a:p>
      </dgm:t>
    </dgm:pt>
    <dgm:pt modelId="{6BBCEA5E-B1D4-470F-92E3-29AC40526C16}" type="sibTrans" cxnId="{9A79A802-A393-4919-BE24-804EBC16E47B}">
      <dgm:prSet/>
      <dgm:spPr/>
      <dgm:t>
        <a:bodyPr/>
        <a:lstStyle/>
        <a:p>
          <a:endParaRPr lang="fr-FR"/>
        </a:p>
      </dgm:t>
    </dgm:pt>
    <dgm:pt modelId="{C0FF79D4-C555-4827-8782-B4A6EFFB0302}">
      <dgm:prSet phldrT="[Texte]"/>
      <dgm:spPr/>
      <dgm:t>
        <a:bodyPr/>
        <a:lstStyle/>
        <a:p>
          <a:r>
            <a:rPr lang="fr-FR" dirty="0"/>
            <a:t>Soins palliatifs</a:t>
          </a:r>
        </a:p>
      </dgm:t>
    </dgm:pt>
    <dgm:pt modelId="{8EF9D437-C3CF-4377-BCD9-1C9FDFD3A733}" type="parTrans" cxnId="{B0CB9584-8169-4EE2-942F-E9C44614AB9C}">
      <dgm:prSet/>
      <dgm:spPr/>
      <dgm:t>
        <a:bodyPr/>
        <a:lstStyle/>
        <a:p>
          <a:endParaRPr lang="fr-FR"/>
        </a:p>
      </dgm:t>
    </dgm:pt>
    <dgm:pt modelId="{5815A730-6795-4D88-A6FB-836F46415E21}" type="sibTrans" cxnId="{B0CB9584-8169-4EE2-942F-E9C44614AB9C}">
      <dgm:prSet/>
      <dgm:spPr/>
      <dgm:t>
        <a:bodyPr/>
        <a:lstStyle/>
        <a:p>
          <a:endParaRPr lang="fr-FR"/>
        </a:p>
      </dgm:t>
    </dgm:pt>
    <dgm:pt modelId="{38E11D50-4604-4572-863D-777C88F2F4CE}">
      <dgm:prSet phldrT="[Texte]"/>
      <dgm:spPr/>
      <dgm:t>
        <a:bodyPr/>
        <a:lstStyle/>
        <a:p>
          <a:r>
            <a:rPr lang="fr-FR" dirty="0"/>
            <a:t>Après cancer</a:t>
          </a:r>
        </a:p>
      </dgm:t>
    </dgm:pt>
    <dgm:pt modelId="{0BF2A240-5030-4372-9285-72B6793449CA}" type="parTrans" cxnId="{5EDE3723-6F05-4F36-87AA-C8438DD0CCA3}">
      <dgm:prSet/>
      <dgm:spPr/>
      <dgm:t>
        <a:bodyPr/>
        <a:lstStyle/>
        <a:p>
          <a:endParaRPr lang="fr-FR"/>
        </a:p>
      </dgm:t>
    </dgm:pt>
    <dgm:pt modelId="{538163A6-0462-4172-97E1-BA37867C723B}" type="sibTrans" cxnId="{5EDE3723-6F05-4F36-87AA-C8438DD0CCA3}">
      <dgm:prSet/>
      <dgm:spPr/>
      <dgm:t>
        <a:bodyPr/>
        <a:lstStyle/>
        <a:p>
          <a:endParaRPr lang="fr-FR"/>
        </a:p>
      </dgm:t>
    </dgm:pt>
    <dgm:pt modelId="{8599A458-E04A-4D3F-863C-09D13AE3F135}">
      <dgm:prSet phldrT="[Texte]"/>
      <dgm:spPr/>
      <dgm:t>
        <a:bodyPr/>
        <a:lstStyle/>
        <a:p>
          <a:r>
            <a:rPr lang="fr-FR" dirty="0"/>
            <a:t>Dépistage</a:t>
          </a:r>
        </a:p>
      </dgm:t>
    </dgm:pt>
    <dgm:pt modelId="{F0D4BEDD-8FB3-42EA-9AF7-110C1196914D}" type="sibTrans" cxnId="{EBF8B922-046C-4017-8EE3-1E02BDC19647}">
      <dgm:prSet/>
      <dgm:spPr/>
      <dgm:t>
        <a:bodyPr/>
        <a:lstStyle/>
        <a:p>
          <a:endParaRPr lang="fr-FR"/>
        </a:p>
      </dgm:t>
    </dgm:pt>
    <dgm:pt modelId="{745F75EF-FE21-4D83-A1F9-51FCE88CAC79}" type="parTrans" cxnId="{EBF8B922-046C-4017-8EE3-1E02BDC19647}">
      <dgm:prSet/>
      <dgm:spPr/>
      <dgm:t>
        <a:bodyPr/>
        <a:lstStyle/>
        <a:p>
          <a:endParaRPr lang="fr-FR"/>
        </a:p>
      </dgm:t>
    </dgm:pt>
    <dgm:pt modelId="{D9471BEB-A4CC-4C79-AD35-DF4E518709FA}">
      <dgm:prSet phldrT="[Texte]"/>
      <dgm:spPr/>
      <dgm:t>
        <a:bodyPr/>
        <a:lstStyle/>
        <a:p>
          <a:r>
            <a:rPr lang="fr-FR" dirty="0"/>
            <a:t>Bilan pré-thérapeutique</a:t>
          </a:r>
        </a:p>
      </dgm:t>
    </dgm:pt>
    <dgm:pt modelId="{0B6FFE72-E443-4E54-B165-33015E1C57FA}" type="parTrans" cxnId="{60CF5D0F-0A66-4947-B075-D83FD52A439D}">
      <dgm:prSet/>
      <dgm:spPr/>
      <dgm:t>
        <a:bodyPr/>
        <a:lstStyle/>
        <a:p>
          <a:endParaRPr lang="fr-FR"/>
        </a:p>
      </dgm:t>
    </dgm:pt>
    <dgm:pt modelId="{3D0DFD0C-A31A-4155-8FE8-18E976D6114C}" type="sibTrans" cxnId="{60CF5D0F-0A66-4947-B075-D83FD52A439D}">
      <dgm:prSet/>
      <dgm:spPr/>
      <dgm:t>
        <a:bodyPr/>
        <a:lstStyle/>
        <a:p>
          <a:endParaRPr lang="fr-FR"/>
        </a:p>
      </dgm:t>
    </dgm:pt>
    <dgm:pt modelId="{8030A847-F7B1-4C7D-A9C7-08C230831620}">
      <dgm:prSet phldrT="[Texte]"/>
      <dgm:spPr/>
      <dgm:t>
        <a:bodyPr/>
        <a:lstStyle/>
        <a:p>
          <a:r>
            <a:rPr lang="fr-FR" dirty="0"/>
            <a:t>Diagnostic</a:t>
          </a:r>
        </a:p>
      </dgm:t>
    </dgm:pt>
    <dgm:pt modelId="{91874B28-1C7A-4EAD-9684-BB8FBCAD38E8}" type="sibTrans" cxnId="{85370009-397A-40C7-A229-8BDC94C9A3D5}">
      <dgm:prSet/>
      <dgm:spPr/>
      <dgm:t>
        <a:bodyPr/>
        <a:lstStyle/>
        <a:p>
          <a:endParaRPr lang="fr-FR"/>
        </a:p>
      </dgm:t>
    </dgm:pt>
    <dgm:pt modelId="{4FEB9746-2645-4A16-BECE-039F3E365CBA}" type="parTrans" cxnId="{85370009-397A-40C7-A229-8BDC94C9A3D5}">
      <dgm:prSet/>
      <dgm:spPr/>
      <dgm:t>
        <a:bodyPr/>
        <a:lstStyle/>
        <a:p>
          <a:endParaRPr lang="fr-FR"/>
        </a:p>
      </dgm:t>
    </dgm:pt>
    <dgm:pt modelId="{D44167BF-6913-4308-98E1-1887CC2E3C67}" type="pres">
      <dgm:prSet presAssocID="{17047E01-08E8-4D38-9D80-3A72C50C1A7E}" presName="Name0" presStyleCnt="0">
        <dgm:presLayoutVars>
          <dgm:chPref val="1"/>
          <dgm:dir/>
          <dgm:animOne val="branch"/>
          <dgm:animLvl val="lvl"/>
          <dgm:resizeHandles/>
        </dgm:presLayoutVars>
      </dgm:prSet>
      <dgm:spPr/>
    </dgm:pt>
    <dgm:pt modelId="{28C5DFCB-4155-4C25-A552-30FA2529F0EA}" type="pres">
      <dgm:prSet presAssocID="{8599A458-E04A-4D3F-863C-09D13AE3F135}" presName="vertOne" presStyleCnt="0"/>
      <dgm:spPr/>
    </dgm:pt>
    <dgm:pt modelId="{1CD26259-6248-4D33-85BE-2AD3FA17FDA6}" type="pres">
      <dgm:prSet presAssocID="{8599A458-E04A-4D3F-863C-09D13AE3F135}" presName="txOne" presStyleLbl="node0" presStyleIdx="0" presStyleCnt="7" custScaleY="48000" custLinFactNeighborX="-5854">
        <dgm:presLayoutVars>
          <dgm:chPref val="3"/>
        </dgm:presLayoutVars>
      </dgm:prSet>
      <dgm:spPr/>
    </dgm:pt>
    <dgm:pt modelId="{6881DFC7-329F-41D9-9532-98B0ACF81008}" type="pres">
      <dgm:prSet presAssocID="{8599A458-E04A-4D3F-863C-09D13AE3F135}" presName="horzOne" presStyleCnt="0"/>
      <dgm:spPr/>
    </dgm:pt>
    <dgm:pt modelId="{B1384E0A-E651-41C5-9C7B-7AE60009148B}" type="pres">
      <dgm:prSet presAssocID="{F0D4BEDD-8FB3-42EA-9AF7-110C1196914D}" presName="sibSpaceOne" presStyleCnt="0"/>
      <dgm:spPr/>
    </dgm:pt>
    <dgm:pt modelId="{30FED925-B86D-472E-874F-9EC53D485A6D}" type="pres">
      <dgm:prSet presAssocID="{BF65E006-6517-40A6-B7B1-721F2C44DD5C}" presName="vertOne" presStyleCnt="0"/>
      <dgm:spPr/>
    </dgm:pt>
    <dgm:pt modelId="{3EF1DD64-0311-49E8-9410-73C256C0CAB5}" type="pres">
      <dgm:prSet presAssocID="{BF65E006-6517-40A6-B7B1-721F2C44DD5C}" presName="txOne" presStyleLbl="node0" presStyleIdx="1" presStyleCnt="7" custScaleY="48158" custLinFactX="-17183" custLinFactNeighborX="-100000" custLinFactNeighborY="51831">
        <dgm:presLayoutVars>
          <dgm:chPref val="3"/>
        </dgm:presLayoutVars>
      </dgm:prSet>
      <dgm:spPr/>
    </dgm:pt>
    <dgm:pt modelId="{13D13BF3-4846-4E7C-8C53-006D807E0EC4}" type="pres">
      <dgm:prSet presAssocID="{BF65E006-6517-40A6-B7B1-721F2C44DD5C}" presName="horzOne" presStyleCnt="0"/>
      <dgm:spPr/>
    </dgm:pt>
    <dgm:pt modelId="{AFAA1E9D-5855-4226-A13E-5B44BD99F949}" type="pres">
      <dgm:prSet presAssocID="{BEFF6347-4B65-4FB4-896F-30A3B356EA11}" presName="sibSpaceOne" presStyleCnt="0"/>
      <dgm:spPr/>
    </dgm:pt>
    <dgm:pt modelId="{098FF448-C33A-4835-8487-4919CA82F37F}" type="pres">
      <dgm:prSet presAssocID="{8030A847-F7B1-4C7D-A9C7-08C230831620}" presName="vertOne" presStyleCnt="0"/>
      <dgm:spPr/>
    </dgm:pt>
    <dgm:pt modelId="{DD79EFF6-62B2-49F4-A5B4-A033C06558E6}" type="pres">
      <dgm:prSet presAssocID="{8030A847-F7B1-4C7D-A9C7-08C230831620}" presName="txOne" presStyleLbl="node0" presStyleIdx="2" presStyleCnt="7" custLinFactNeighborX="-95842">
        <dgm:presLayoutVars>
          <dgm:chPref val="3"/>
        </dgm:presLayoutVars>
      </dgm:prSet>
      <dgm:spPr/>
    </dgm:pt>
    <dgm:pt modelId="{29DFA11D-6669-47A9-B2A7-7E37092510AA}" type="pres">
      <dgm:prSet presAssocID="{8030A847-F7B1-4C7D-A9C7-08C230831620}" presName="horzOne" presStyleCnt="0"/>
      <dgm:spPr/>
    </dgm:pt>
    <dgm:pt modelId="{12289F4C-FD64-4B91-A176-48206765AC93}" type="pres">
      <dgm:prSet presAssocID="{91874B28-1C7A-4EAD-9684-BB8FBCAD38E8}" presName="sibSpaceOne" presStyleCnt="0"/>
      <dgm:spPr/>
    </dgm:pt>
    <dgm:pt modelId="{C14FBF73-2ABF-44A2-AF68-F20BCC96279F}" type="pres">
      <dgm:prSet presAssocID="{D9471BEB-A4CC-4C79-AD35-DF4E518709FA}" presName="vertOne" presStyleCnt="0"/>
      <dgm:spPr/>
    </dgm:pt>
    <dgm:pt modelId="{3A9D12AF-CBDA-4C29-9E49-B850A4F04B18}" type="pres">
      <dgm:prSet presAssocID="{D9471BEB-A4CC-4C79-AD35-DF4E518709FA}" presName="txOne" presStyleLbl="node0" presStyleIdx="3" presStyleCnt="7" custLinFactNeighborX="-66415">
        <dgm:presLayoutVars>
          <dgm:chPref val="3"/>
        </dgm:presLayoutVars>
      </dgm:prSet>
      <dgm:spPr/>
    </dgm:pt>
    <dgm:pt modelId="{1656E9DA-F8B9-4319-83DE-B0B3F03F6098}" type="pres">
      <dgm:prSet presAssocID="{D9471BEB-A4CC-4C79-AD35-DF4E518709FA}" presName="horzOne" presStyleCnt="0"/>
      <dgm:spPr/>
    </dgm:pt>
    <dgm:pt modelId="{CF15FBBF-94AA-4A74-9EE8-822D5EE29875}" type="pres">
      <dgm:prSet presAssocID="{3D0DFD0C-A31A-4155-8FE8-18E976D6114C}" presName="sibSpaceOne" presStyleCnt="0"/>
      <dgm:spPr/>
    </dgm:pt>
    <dgm:pt modelId="{40DE94B7-636D-4938-9F99-FA78F44FEEC2}" type="pres">
      <dgm:prSet presAssocID="{AED35107-0531-45E1-AEA2-15B20228F1DF}" presName="vertOne" presStyleCnt="0"/>
      <dgm:spPr/>
    </dgm:pt>
    <dgm:pt modelId="{2B773B4E-9871-488C-9BC6-D1BCFC90E414}" type="pres">
      <dgm:prSet presAssocID="{AED35107-0531-45E1-AEA2-15B20228F1DF}" presName="txOne" presStyleLbl="node0" presStyleIdx="4" presStyleCnt="7" custLinFactNeighborX="-33970">
        <dgm:presLayoutVars>
          <dgm:chPref val="3"/>
        </dgm:presLayoutVars>
      </dgm:prSet>
      <dgm:spPr/>
    </dgm:pt>
    <dgm:pt modelId="{0EE042E0-9C88-4535-8B85-17DA4F9FA050}" type="pres">
      <dgm:prSet presAssocID="{AED35107-0531-45E1-AEA2-15B20228F1DF}" presName="horzOne" presStyleCnt="0"/>
      <dgm:spPr/>
    </dgm:pt>
    <dgm:pt modelId="{F0A5EC5F-69B5-483A-A840-6C31EAD38661}" type="pres">
      <dgm:prSet presAssocID="{6BBCEA5E-B1D4-470F-92E3-29AC40526C16}" presName="sibSpaceOne" presStyleCnt="0"/>
      <dgm:spPr/>
    </dgm:pt>
    <dgm:pt modelId="{263787CF-B71D-42F6-8B4B-343C12A8022D}" type="pres">
      <dgm:prSet presAssocID="{C0FF79D4-C555-4827-8782-B4A6EFFB0302}" presName="vertOne" presStyleCnt="0"/>
      <dgm:spPr/>
    </dgm:pt>
    <dgm:pt modelId="{F0F4716F-DF8A-45BC-993E-2185D53352A6}" type="pres">
      <dgm:prSet presAssocID="{C0FF79D4-C555-4827-8782-B4A6EFFB0302}" presName="txOne" presStyleLbl="node0" presStyleIdx="5" presStyleCnt="7" custScaleY="48000" custLinFactNeighborX="-8506">
        <dgm:presLayoutVars>
          <dgm:chPref val="3"/>
        </dgm:presLayoutVars>
      </dgm:prSet>
      <dgm:spPr/>
    </dgm:pt>
    <dgm:pt modelId="{8864270F-29FA-43C1-A8CC-DB3612723721}" type="pres">
      <dgm:prSet presAssocID="{C0FF79D4-C555-4827-8782-B4A6EFFB0302}" presName="horzOne" presStyleCnt="0"/>
      <dgm:spPr/>
    </dgm:pt>
    <dgm:pt modelId="{BDB9AAFF-C87C-40D8-88C7-8C6356B5C951}" type="pres">
      <dgm:prSet presAssocID="{5815A730-6795-4D88-A6FB-836F46415E21}" presName="sibSpaceOne" presStyleCnt="0"/>
      <dgm:spPr/>
    </dgm:pt>
    <dgm:pt modelId="{0F5B3016-5F95-4878-947F-9DF4122665F6}" type="pres">
      <dgm:prSet presAssocID="{38E11D50-4604-4572-863D-777C88F2F4CE}" presName="vertOne" presStyleCnt="0"/>
      <dgm:spPr/>
    </dgm:pt>
    <dgm:pt modelId="{73B99F19-58B7-44CE-8AAB-C01EA3AE7CFF}" type="pres">
      <dgm:prSet presAssocID="{38E11D50-4604-4572-863D-777C88F2F4CE}" presName="txOne" presStyleLbl="node0" presStyleIdx="6" presStyleCnt="7" custScaleY="48000" custLinFactX="-25306" custLinFactNeighborX="-100000" custLinFactNeighborY="52000">
        <dgm:presLayoutVars>
          <dgm:chPref val="3"/>
        </dgm:presLayoutVars>
      </dgm:prSet>
      <dgm:spPr/>
    </dgm:pt>
    <dgm:pt modelId="{551BB6B9-17BE-434A-A24F-B54E7AC53D1B}" type="pres">
      <dgm:prSet presAssocID="{38E11D50-4604-4572-863D-777C88F2F4CE}" presName="horzOne" presStyleCnt="0"/>
      <dgm:spPr/>
    </dgm:pt>
  </dgm:ptLst>
  <dgm:cxnLst>
    <dgm:cxn modelId="{9A79A802-A393-4919-BE24-804EBC16E47B}" srcId="{17047E01-08E8-4D38-9D80-3A72C50C1A7E}" destId="{AED35107-0531-45E1-AEA2-15B20228F1DF}" srcOrd="4" destOrd="0" parTransId="{A43E9DDD-43F4-40F9-8B92-160CEB91A00C}" sibTransId="{6BBCEA5E-B1D4-470F-92E3-29AC40526C16}"/>
    <dgm:cxn modelId="{FAC90B08-F832-4DAE-82B0-6BAE4838EEE3}" type="presOf" srcId="{8030A847-F7B1-4C7D-A9C7-08C230831620}" destId="{DD79EFF6-62B2-49F4-A5B4-A033C06558E6}" srcOrd="0" destOrd="0" presId="urn:microsoft.com/office/officeart/2005/8/layout/hierarchy4"/>
    <dgm:cxn modelId="{85370009-397A-40C7-A229-8BDC94C9A3D5}" srcId="{17047E01-08E8-4D38-9D80-3A72C50C1A7E}" destId="{8030A847-F7B1-4C7D-A9C7-08C230831620}" srcOrd="2" destOrd="0" parTransId="{4FEB9746-2645-4A16-BECE-039F3E365CBA}" sibTransId="{91874B28-1C7A-4EAD-9684-BB8FBCAD38E8}"/>
    <dgm:cxn modelId="{60CF5D0F-0A66-4947-B075-D83FD52A439D}" srcId="{17047E01-08E8-4D38-9D80-3A72C50C1A7E}" destId="{D9471BEB-A4CC-4C79-AD35-DF4E518709FA}" srcOrd="3" destOrd="0" parTransId="{0B6FFE72-E443-4E54-B165-33015E1C57FA}" sibTransId="{3D0DFD0C-A31A-4155-8FE8-18E976D6114C}"/>
    <dgm:cxn modelId="{EBF8B922-046C-4017-8EE3-1E02BDC19647}" srcId="{17047E01-08E8-4D38-9D80-3A72C50C1A7E}" destId="{8599A458-E04A-4D3F-863C-09D13AE3F135}" srcOrd="0" destOrd="0" parTransId="{745F75EF-FE21-4D83-A1F9-51FCE88CAC79}" sibTransId="{F0D4BEDD-8FB3-42EA-9AF7-110C1196914D}"/>
    <dgm:cxn modelId="{5EDE3723-6F05-4F36-87AA-C8438DD0CCA3}" srcId="{17047E01-08E8-4D38-9D80-3A72C50C1A7E}" destId="{38E11D50-4604-4572-863D-777C88F2F4CE}" srcOrd="6" destOrd="0" parTransId="{0BF2A240-5030-4372-9285-72B6793449CA}" sibTransId="{538163A6-0462-4172-97E1-BA37867C723B}"/>
    <dgm:cxn modelId="{F9598E3B-F832-42C0-BF9B-B3604204B42C}" type="presOf" srcId="{BF65E006-6517-40A6-B7B1-721F2C44DD5C}" destId="{3EF1DD64-0311-49E8-9410-73C256C0CAB5}" srcOrd="0" destOrd="0" presId="urn:microsoft.com/office/officeart/2005/8/layout/hierarchy4"/>
    <dgm:cxn modelId="{3EECE282-6141-4E4A-9E31-5FD664A86B2C}" type="presOf" srcId="{D9471BEB-A4CC-4C79-AD35-DF4E518709FA}" destId="{3A9D12AF-CBDA-4C29-9E49-B850A4F04B18}" srcOrd="0" destOrd="0" presId="urn:microsoft.com/office/officeart/2005/8/layout/hierarchy4"/>
    <dgm:cxn modelId="{B0CB9584-8169-4EE2-942F-E9C44614AB9C}" srcId="{17047E01-08E8-4D38-9D80-3A72C50C1A7E}" destId="{C0FF79D4-C555-4827-8782-B4A6EFFB0302}" srcOrd="5" destOrd="0" parTransId="{8EF9D437-C3CF-4377-BCD9-1C9FDFD3A733}" sibTransId="{5815A730-6795-4D88-A6FB-836F46415E21}"/>
    <dgm:cxn modelId="{F40C3988-9A50-42D5-B1F7-8FF979BE34E3}" type="presOf" srcId="{AED35107-0531-45E1-AEA2-15B20228F1DF}" destId="{2B773B4E-9871-488C-9BC6-D1BCFC90E414}" srcOrd="0" destOrd="0" presId="urn:microsoft.com/office/officeart/2005/8/layout/hierarchy4"/>
    <dgm:cxn modelId="{353DC6C5-5F78-440E-9100-D4F4B204163F}" type="presOf" srcId="{38E11D50-4604-4572-863D-777C88F2F4CE}" destId="{73B99F19-58B7-44CE-8AAB-C01EA3AE7CFF}" srcOrd="0" destOrd="0" presId="urn:microsoft.com/office/officeart/2005/8/layout/hierarchy4"/>
    <dgm:cxn modelId="{366E0AC8-3E34-49C7-83DF-56660B98E7C3}" type="presOf" srcId="{17047E01-08E8-4D38-9D80-3A72C50C1A7E}" destId="{D44167BF-6913-4308-98E1-1887CC2E3C67}" srcOrd="0" destOrd="0" presId="urn:microsoft.com/office/officeart/2005/8/layout/hierarchy4"/>
    <dgm:cxn modelId="{8339E4C9-6DDC-4055-8887-F23E315622F3}" srcId="{17047E01-08E8-4D38-9D80-3A72C50C1A7E}" destId="{BF65E006-6517-40A6-B7B1-721F2C44DD5C}" srcOrd="1" destOrd="0" parTransId="{EB5A2ED1-762B-4EC7-B4EE-CB1BBF779DBE}" sibTransId="{BEFF6347-4B65-4FB4-896F-30A3B356EA11}"/>
    <dgm:cxn modelId="{A74B95DD-D5EB-4C96-B3BA-D674366B442C}" type="presOf" srcId="{8599A458-E04A-4D3F-863C-09D13AE3F135}" destId="{1CD26259-6248-4D33-85BE-2AD3FA17FDA6}" srcOrd="0" destOrd="0" presId="urn:microsoft.com/office/officeart/2005/8/layout/hierarchy4"/>
    <dgm:cxn modelId="{E3A952FD-E837-45CA-98E7-115B02C0A6F7}" type="presOf" srcId="{C0FF79D4-C555-4827-8782-B4A6EFFB0302}" destId="{F0F4716F-DF8A-45BC-993E-2185D53352A6}" srcOrd="0" destOrd="0" presId="urn:microsoft.com/office/officeart/2005/8/layout/hierarchy4"/>
    <dgm:cxn modelId="{B32291C6-C18F-4E71-AB8E-F1D6EFA20FD3}" type="presParOf" srcId="{D44167BF-6913-4308-98E1-1887CC2E3C67}" destId="{28C5DFCB-4155-4C25-A552-30FA2529F0EA}" srcOrd="0" destOrd="0" presId="urn:microsoft.com/office/officeart/2005/8/layout/hierarchy4"/>
    <dgm:cxn modelId="{3EFC76B8-602A-4142-8B20-7DB647280732}" type="presParOf" srcId="{28C5DFCB-4155-4C25-A552-30FA2529F0EA}" destId="{1CD26259-6248-4D33-85BE-2AD3FA17FDA6}" srcOrd="0" destOrd="0" presId="urn:microsoft.com/office/officeart/2005/8/layout/hierarchy4"/>
    <dgm:cxn modelId="{D64D1E3A-D34B-46FB-89C4-E8C54A2B1F62}" type="presParOf" srcId="{28C5DFCB-4155-4C25-A552-30FA2529F0EA}" destId="{6881DFC7-329F-41D9-9532-98B0ACF81008}" srcOrd="1" destOrd="0" presId="urn:microsoft.com/office/officeart/2005/8/layout/hierarchy4"/>
    <dgm:cxn modelId="{0CBE00D6-03BD-41AF-BA5C-29C06744E93C}" type="presParOf" srcId="{D44167BF-6913-4308-98E1-1887CC2E3C67}" destId="{B1384E0A-E651-41C5-9C7B-7AE60009148B}" srcOrd="1" destOrd="0" presId="urn:microsoft.com/office/officeart/2005/8/layout/hierarchy4"/>
    <dgm:cxn modelId="{F838AB83-8BDF-4C43-A719-04EBD83D5668}" type="presParOf" srcId="{D44167BF-6913-4308-98E1-1887CC2E3C67}" destId="{30FED925-B86D-472E-874F-9EC53D485A6D}" srcOrd="2" destOrd="0" presId="urn:microsoft.com/office/officeart/2005/8/layout/hierarchy4"/>
    <dgm:cxn modelId="{0B870781-93C5-4406-87E4-C237B87234C1}" type="presParOf" srcId="{30FED925-B86D-472E-874F-9EC53D485A6D}" destId="{3EF1DD64-0311-49E8-9410-73C256C0CAB5}" srcOrd="0" destOrd="0" presId="urn:microsoft.com/office/officeart/2005/8/layout/hierarchy4"/>
    <dgm:cxn modelId="{60A08AD6-F9E0-4FEB-8985-5CBDAC55B02A}" type="presParOf" srcId="{30FED925-B86D-472E-874F-9EC53D485A6D}" destId="{13D13BF3-4846-4E7C-8C53-006D807E0EC4}" srcOrd="1" destOrd="0" presId="urn:microsoft.com/office/officeart/2005/8/layout/hierarchy4"/>
    <dgm:cxn modelId="{517ACCDF-AB9B-4E5C-B0EC-9022CDE2027E}" type="presParOf" srcId="{D44167BF-6913-4308-98E1-1887CC2E3C67}" destId="{AFAA1E9D-5855-4226-A13E-5B44BD99F949}" srcOrd="3" destOrd="0" presId="urn:microsoft.com/office/officeart/2005/8/layout/hierarchy4"/>
    <dgm:cxn modelId="{CCE69138-E79A-42F5-9664-1EDFAD64B7BD}" type="presParOf" srcId="{D44167BF-6913-4308-98E1-1887CC2E3C67}" destId="{098FF448-C33A-4835-8487-4919CA82F37F}" srcOrd="4" destOrd="0" presId="urn:microsoft.com/office/officeart/2005/8/layout/hierarchy4"/>
    <dgm:cxn modelId="{E256369C-AC88-4A8C-BA7C-CCD98F880234}" type="presParOf" srcId="{098FF448-C33A-4835-8487-4919CA82F37F}" destId="{DD79EFF6-62B2-49F4-A5B4-A033C06558E6}" srcOrd="0" destOrd="0" presId="urn:microsoft.com/office/officeart/2005/8/layout/hierarchy4"/>
    <dgm:cxn modelId="{530C7E58-DEB3-48FE-87AA-6E0AC2DD3C07}" type="presParOf" srcId="{098FF448-C33A-4835-8487-4919CA82F37F}" destId="{29DFA11D-6669-47A9-B2A7-7E37092510AA}" srcOrd="1" destOrd="0" presId="urn:microsoft.com/office/officeart/2005/8/layout/hierarchy4"/>
    <dgm:cxn modelId="{683F7AC9-E94E-45D0-AF3F-B0036373E330}" type="presParOf" srcId="{D44167BF-6913-4308-98E1-1887CC2E3C67}" destId="{12289F4C-FD64-4B91-A176-48206765AC93}" srcOrd="5" destOrd="0" presId="urn:microsoft.com/office/officeart/2005/8/layout/hierarchy4"/>
    <dgm:cxn modelId="{A17BBABE-7138-4FBD-BF16-D1E45AEF07E5}" type="presParOf" srcId="{D44167BF-6913-4308-98E1-1887CC2E3C67}" destId="{C14FBF73-2ABF-44A2-AF68-F20BCC96279F}" srcOrd="6" destOrd="0" presId="urn:microsoft.com/office/officeart/2005/8/layout/hierarchy4"/>
    <dgm:cxn modelId="{D2357F37-637F-4464-A3A6-E193B7283BEE}" type="presParOf" srcId="{C14FBF73-2ABF-44A2-AF68-F20BCC96279F}" destId="{3A9D12AF-CBDA-4C29-9E49-B850A4F04B18}" srcOrd="0" destOrd="0" presId="urn:microsoft.com/office/officeart/2005/8/layout/hierarchy4"/>
    <dgm:cxn modelId="{40E49A05-6C50-4FCB-9C7B-D0BA40C9DEC5}" type="presParOf" srcId="{C14FBF73-2ABF-44A2-AF68-F20BCC96279F}" destId="{1656E9DA-F8B9-4319-83DE-B0B3F03F6098}" srcOrd="1" destOrd="0" presId="urn:microsoft.com/office/officeart/2005/8/layout/hierarchy4"/>
    <dgm:cxn modelId="{B76FDDE1-D15D-438B-B76D-5CAB6A60A13B}" type="presParOf" srcId="{D44167BF-6913-4308-98E1-1887CC2E3C67}" destId="{CF15FBBF-94AA-4A74-9EE8-822D5EE29875}" srcOrd="7" destOrd="0" presId="urn:microsoft.com/office/officeart/2005/8/layout/hierarchy4"/>
    <dgm:cxn modelId="{B7586794-A825-49F6-A641-A38BD8EB0E49}" type="presParOf" srcId="{D44167BF-6913-4308-98E1-1887CC2E3C67}" destId="{40DE94B7-636D-4938-9F99-FA78F44FEEC2}" srcOrd="8" destOrd="0" presId="urn:microsoft.com/office/officeart/2005/8/layout/hierarchy4"/>
    <dgm:cxn modelId="{87546253-1F77-45D1-A95F-DFF1ED8A2E7E}" type="presParOf" srcId="{40DE94B7-636D-4938-9F99-FA78F44FEEC2}" destId="{2B773B4E-9871-488C-9BC6-D1BCFC90E414}" srcOrd="0" destOrd="0" presId="urn:microsoft.com/office/officeart/2005/8/layout/hierarchy4"/>
    <dgm:cxn modelId="{121173BE-4A94-4A42-8A4A-3FB5D7E7E16F}" type="presParOf" srcId="{40DE94B7-636D-4938-9F99-FA78F44FEEC2}" destId="{0EE042E0-9C88-4535-8B85-17DA4F9FA050}" srcOrd="1" destOrd="0" presId="urn:microsoft.com/office/officeart/2005/8/layout/hierarchy4"/>
    <dgm:cxn modelId="{3389D428-3591-443D-ADED-A8F8DC6142E3}" type="presParOf" srcId="{D44167BF-6913-4308-98E1-1887CC2E3C67}" destId="{F0A5EC5F-69B5-483A-A840-6C31EAD38661}" srcOrd="9" destOrd="0" presId="urn:microsoft.com/office/officeart/2005/8/layout/hierarchy4"/>
    <dgm:cxn modelId="{39E26C5B-77CC-48E4-9DE2-9CA5F545B5D3}" type="presParOf" srcId="{D44167BF-6913-4308-98E1-1887CC2E3C67}" destId="{263787CF-B71D-42F6-8B4B-343C12A8022D}" srcOrd="10" destOrd="0" presId="urn:microsoft.com/office/officeart/2005/8/layout/hierarchy4"/>
    <dgm:cxn modelId="{69A08A21-97D7-4702-AA4A-45C3F970BE87}" type="presParOf" srcId="{263787CF-B71D-42F6-8B4B-343C12A8022D}" destId="{F0F4716F-DF8A-45BC-993E-2185D53352A6}" srcOrd="0" destOrd="0" presId="urn:microsoft.com/office/officeart/2005/8/layout/hierarchy4"/>
    <dgm:cxn modelId="{1B6464B9-94DD-4674-9469-182FC5CAEBF9}" type="presParOf" srcId="{263787CF-B71D-42F6-8B4B-343C12A8022D}" destId="{8864270F-29FA-43C1-A8CC-DB3612723721}" srcOrd="1" destOrd="0" presId="urn:microsoft.com/office/officeart/2005/8/layout/hierarchy4"/>
    <dgm:cxn modelId="{7171AE62-82B0-4211-8F34-3D6271F348EF}" type="presParOf" srcId="{D44167BF-6913-4308-98E1-1887CC2E3C67}" destId="{BDB9AAFF-C87C-40D8-88C7-8C6356B5C951}" srcOrd="11" destOrd="0" presId="urn:microsoft.com/office/officeart/2005/8/layout/hierarchy4"/>
    <dgm:cxn modelId="{2C75138E-B8EA-4AAC-87B4-2B5729465D83}" type="presParOf" srcId="{D44167BF-6913-4308-98E1-1887CC2E3C67}" destId="{0F5B3016-5F95-4878-947F-9DF4122665F6}" srcOrd="12" destOrd="0" presId="urn:microsoft.com/office/officeart/2005/8/layout/hierarchy4"/>
    <dgm:cxn modelId="{4FB53588-9C17-43D2-81FF-06BFF4CCEDBB}" type="presParOf" srcId="{0F5B3016-5F95-4878-947F-9DF4122665F6}" destId="{73B99F19-58B7-44CE-8AAB-C01EA3AE7CFF}" srcOrd="0" destOrd="0" presId="urn:microsoft.com/office/officeart/2005/8/layout/hierarchy4"/>
    <dgm:cxn modelId="{2A0BD353-63E9-43C9-8651-92B9D0AAC822}" type="presParOf" srcId="{0F5B3016-5F95-4878-947F-9DF4122665F6}" destId="{551BB6B9-17BE-434A-A24F-B54E7AC53D1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FF9936-4146-4A70-A95C-95648717F7E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2DC77C6C-A9E9-417D-AF38-7A14201B0BEA}">
      <dgm:prSet phldrT="[Texte]" custT="1"/>
      <dgm:spPr/>
      <dgm:t>
        <a:bodyPr/>
        <a:lstStyle/>
        <a:p>
          <a:r>
            <a:rPr lang="fr-FR" sz="1200" dirty="0"/>
            <a:t>IDEL</a:t>
          </a:r>
        </a:p>
      </dgm:t>
    </dgm:pt>
    <dgm:pt modelId="{52DDC7C5-97B6-470F-9207-1CC432F80F71}" type="parTrans" cxnId="{650B5905-A56F-4122-82CE-CE6E5DCC04D1}">
      <dgm:prSet/>
      <dgm:spPr/>
      <dgm:t>
        <a:bodyPr/>
        <a:lstStyle/>
        <a:p>
          <a:endParaRPr lang="fr-FR" sz="1200"/>
        </a:p>
      </dgm:t>
    </dgm:pt>
    <dgm:pt modelId="{F75EF0CB-3F28-4049-B5FB-C4C206592FCC}" type="sibTrans" cxnId="{650B5905-A56F-4122-82CE-CE6E5DCC04D1}">
      <dgm:prSet/>
      <dgm:spPr/>
      <dgm:t>
        <a:bodyPr/>
        <a:lstStyle/>
        <a:p>
          <a:endParaRPr lang="fr-FR" sz="1200"/>
        </a:p>
      </dgm:t>
    </dgm:pt>
    <dgm:pt modelId="{B4A334B0-7322-48DF-9DC1-554ABB39D944}">
      <dgm:prSet phldrT="[Texte]" custT="1"/>
      <dgm:spPr/>
      <dgm:t>
        <a:bodyPr/>
        <a:lstStyle/>
        <a:p>
          <a:r>
            <a:rPr lang="fr-FR" sz="1200" dirty="0"/>
            <a:t>Coordination</a:t>
          </a:r>
        </a:p>
      </dgm:t>
    </dgm:pt>
    <dgm:pt modelId="{90349F72-C4B3-479E-BFEF-60CA149BECD2}" type="parTrans" cxnId="{2DAC4C39-74F9-4670-9B9E-23C1E873900C}">
      <dgm:prSet custT="1"/>
      <dgm:spPr/>
      <dgm:t>
        <a:bodyPr/>
        <a:lstStyle/>
        <a:p>
          <a:endParaRPr lang="fr-FR" sz="1200"/>
        </a:p>
      </dgm:t>
    </dgm:pt>
    <dgm:pt modelId="{1F081803-B5DE-47DC-B6E0-4E9667F91D7E}" type="sibTrans" cxnId="{2DAC4C39-74F9-4670-9B9E-23C1E873900C}">
      <dgm:prSet/>
      <dgm:spPr/>
      <dgm:t>
        <a:bodyPr/>
        <a:lstStyle/>
        <a:p>
          <a:endParaRPr lang="fr-FR" sz="1200"/>
        </a:p>
      </dgm:t>
    </dgm:pt>
    <dgm:pt modelId="{B1B6D456-2B01-438E-8C3D-24308A1E57FF}">
      <dgm:prSet phldrT="[Texte]" custT="1"/>
      <dgm:spPr/>
      <dgm:t>
        <a:bodyPr/>
        <a:lstStyle/>
        <a:p>
          <a:r>
            <a:rPr lang="fr-FR" sz="1200" dirty="0"/>
            <a:t>information</a:t>
          </a:r>
        </a:p>
      </dgm:t>
    </dgm:pt>
    <dgm:pt modelId="{D4FD6B59-1A0D-4FBE-B4ED-CA13C4A29BD1}" type="parTrans" cxnId="{79A0DD5C-D14F-4AB6-91BF-098F2D3FFDB3}">
      <dgm:prSet custT="1"/>
      <dgm:spPr/>
      <dgm:t>
        <a:bodyPr/>
        <a:lstStyle/>
        <a:p>
          <a:endParaRPr lang="fr-FR" sz="1200"/>
        </a:p>
      </dgm:t>
    </dgm:pt>
    <dgm:pt modelId="{BE6AE5A2-F900-4980-8B64-AF854700310C}" type="sibTrans" cxnId="{79A0DD5C-D14F-4AB6-91BF-098F2D3FFDB3}">
      <dgm:prSet/>
      <dgm:spPr/>
      <dgm:t>
        <a:bodyPr/>
        <a:lstStyle/>
        <a:p>
          <a:endParaRPr lang="fr-FR" sz="1200"/>
        </a:p>
      </dgm:t>
    </dgm:pt>
    <dgm:pt modelId="{A8A4DC7F-F0FE-40BB-8106-BAA651947504}">
      <dgm:prSet phldrT="[Texte]" custT="1"/>
      <dgm:spPr/>
      <dgm:t>
        <a:bodyPr/>
        <a:lstStyle/>
        <a:p>
          <a:r>
            <a:rPr lang="fr-FR" sz="1200" dirty="0"/>
            <a:t>Accompagnement  social</a:t>
          </a:r>
        </a:p>
      </dgm:t>
    </dgm:pt>
    <dgm:pt modelId="{45B4523D-2EFE-4896-BF35-036113ADC252}" type="parTrans" cxnId="{FDB388A1-C4E3-448D-B2B4-E3993C7364DB}">
      <dgm:prSet custT="1"/>
      <dgm:spPr/>
      <dgm:t>
        <a:bodyPr/>
        <a:lstStyle/>
        <a:p>
          <a:endParaRPr lang="fr-FR" sz="1200"/>
        </a:p>
      </dgm:t>
    </dgm:pt>
    <dgm:pt modelId="{3891F43E-8624-4020-A620-ED928917167D}" type="sibTrans" cxnId="{FDB388A1-C4E3-448D-B2B4-E3993C7364DB}">
      <dgm:prSet/>
      <dgm:spPr/>
      <dgm:t>
        <a:bodyPr/>
        <a:lstStyle/>
        <a:p>
          <a:endParaRPr lang="fr-FR" sz="1200"/>
        </a:p>
      </dgm:t>
    </dgm:pt>
    <dgm:pt modelId="{59D105D9-C778-4936-A5D6-92CEE7945EC5}">
      <dgm:prSet phldrT="[Texte]" custT="1"/>
      <dgm:spPr/>
      <dgm:t>
        <a:bodyPr/>
        <a:lstStyle/>
        <a:p>
          <a:r>
            <a:rPr lang="fr-FR" sz="1200" dirty="0"/>
            <a:t>Soutien psychologique</a:t>
          </a:r>
        </a:p>
      </dgm:t>
    </dgm:pt>
    <dgm:pt modelId="{D577C859-5822-4FF0-BD29-B15CAA41AFC3}" type="parTrans" cxnId="{E98F8157-A810-4778-AAC5-D562C2FA58C4}">
      <dgm:prSet custT="1"/>
      <dgm:spPr/>
      <dgm:t>
        <a:bodyPr/>
        <a:lstStyle/>
        <a:p>
          <a:endParaRPr lang="fr-FR" sz="1200"/>
        </a:p>
      </dgm:t>
    </dgm:pt>
    <dgm:pt modelId="{1CDA521C-3576-4156-994F-565A1C7EC48B}" type="sibTrans" cxnId="{E98F8157-A810-4778-AAC5-D562C2FA58C4}">
      <dgm:prSet/>
      <dgm:spPr/>
      <dgm:t>
        <a:bodyPr/>
        <a:lstStyle/>
        <a:p>
          <a:endParaRPr lang="fr-FR" sz="1200"/>
        </a:p>
      </dgm:t>
    </dgm:pt>
    <dgm:pt modelId="{4FD6888D-3925-459E-BF07-C8EAC6336110}">
      <dgm:prSet phldrT="[Texte]" custT="1"/>
      <dgm:spPr/>
      <dgm:t>
        <a:bodyPr/>
        <a:lstStyle/>
        <a:p>
          <a:r>
            <a:rPr lang="fr-FR" sz="1200" dirty="0"/>
            <a:t>Soins</a:t>
          </a:r>
        </a:p>
      </dgm:t>
    </dgm:pt>
    <dgm:pt modelId="{285492E5-56B4-4E00-8B43-9012231C5FF1}" type="parTrans" cxnId="{A0D10D6C-1019-47E4-A065-3269427B9477}">
      <dgm:prSet custT="1"/>
      <dgm:spPr/>
      <dgm:t>
        <a:bodyPr/>
        <a:lstStyle/>
        <a:p>
          <a:endParaRPr lang="fr-FR" sz="1200"/>
        </a:p>
      </dgm:t>
    </dgm:pt>
    <dgm:pt modelId="{787B642E-9DA8-4A4C-A47A-5C52C9871A77}" type="sibTrans" cxnId="{A0D10D6C-1019-47E4-A065-3269427B9477}">
      <dgm:prSet/>
      <dgm:spPr/>
      <dgm:t>
        <a:bodyPr/>
        <a:lstStyle/>
        <a:p>
          <a:endParaRPr lang="fr-FR" sz="1200"/>
        </a:p>
      </dgm:t>
    </dgm:pt>
    <dgm:pt modelId="{84A271BF-B810-4589-87FA-3070C5230BB9}" type="pres">
      <dgm:prSet presAssocID="{99FF9936-4146-4A70-A95C-95648717F7E3}" presName="Name0" presStyleCnt="0">
        <dgm:presLayoutVars>
          <dgm:chMax val="1"/>
          <dgm:dir/>
          <dgm:animLvl val="ctr"/>
          <dgm:resizeHandles val="exact"/>
        </dgm:presLayoutVars>
      </dgm:prSet>
      <dgm:spPr/>
    </dgm:pt>
    <dgm:pt modelId="{333044FF-A90A-49CA-80B9-DF433628AD6F}" type="pres">
      <dgm:prSet presAssocID="{2DC77C6C-A9E9-417D-AF38-7A14201B0BEA}" presName="centerShape" presStyleLbl="node0" presStyleIdx="0" presStyleCnt="1"/>
      <dgm:spPr/>
    </dgm:pt>
    <dgm:pt modelId="{09FA94AB-671D-4230-9611-1C94B966FE70}" type="pres">
      <dgm:prSet presAssocID="{90349F72-C4B3-479E-BFEF-60CA149BECD2}" presName="parTrans" presStyleLbl="sibTrans2D1" presStyleIdx="0" presStyleCnt="5"/>
      <dgm:spPr/>
    </dgm:pt>
    <dgm:pt modelId="{809EDB88-F5A8-476A-9553-CB6A428EF4AE}" type="pres">
      <dgm:prSet presAssocID="{90349F72-C4B3-479E-BFEF-60CA149BECD2}" presName="connectorText" presStyleLbl="sibTrans2D1" presStyleIdx="0" presStyleCnt="5"/>
      <dgm:spPr/>
    </dgm:pt>
    <dgm:pt modelId="{DDCC9EDC-2052-491F-A2D1-03879C1D62EA}" type="pres">
      <dgm:prSet presAssocID="{B4A334B0-7322-48DF-9DC1-554ABB39D944}" presName="node" presStyleLbl="node1" presStyleIdx="0" presStyleCnt="5">
        <dgm:presLayoutVars>
          <dgm:bulletEnabled val="1"/>
        </dgm:presLayoutVars>
      </dgm:prSet>
      <dgm:spPr/>
    </dgm:pt>
    <dgm:pt modelId="{661BC4D5-0FE3-449C-860C-8FF9289E8FFB}" type="pres">
      <dgm:prSet presAssocID="{D4FD6B59-1A0D-4FBE-B4ED-CA13C4A29BD1}" presName="parTrans" presStyleLbl="sibTrans2D1" presStyleIdx="1" presStyleCnt="5"/>
      <dgm:spPr/>
    </dgm:pt>
    <dgm:pt modelId="{70D53564-1A8F-408A-BC28-B6C72818F5F8}" type="pres">
      <dgm:prSet presAssocID="{D4FD6B59-1A0D-4FBE-B4ED-CA13C4A29BD1}" presName="connectorText" presStyleLbl="sibTrans2D1" presStyleIdx="1" presStyleCnt="5"/>
      <dgm:spPr/>
    </dgm:pt>
    <dgm:pt modelId="{B869D05B-63E0-4B41-BC6E-8EC4E10D2894}" type="pres">
      <dgm:prSet presAssocID="{B1B6D456-2B01-438E-8C3D-24308A1E57FF}" presName="node" presStyleLbl="node1" presStyleIdx="1" presStyleCnt="5">
        <dgm:presLayoutVars>
          <dgm:bulletEnabled val="1"/>
        </dgm:presLayoutVars>
      </dgm:prSet>
      <dgm:spPr/>
    </dgm:pt>
    <dgm:pt modelId="{81171FAC-26EE-449D-9741-CEBF5DFC2E93}" type="pres">
      <dgm:prSet presAssocID="{45B4523D-2EFE-4896-BF35-036113ADC252}" presName="parTrans" presStyleLbl="sibTrans2D1" presStyleIdx="2" presStyleCnt="5"/>
      <dgm:spPr/>
    </dgm:pt>
    <dgm:pt modelId="{23E49D77-8733-4F8D-A73D-C3862C8F4428}" type="pres">
      <dgm:prSet presAssocID="{45B4523D-2EFE-4896-BF35-036113ADC252}" presName="connectorText" presStyleLbl="sibTrans2D1" presStyleIdx="2" presStyleCnt="5"/>
      <dgm:spPr/>
    </dgm:pt>
    <dgm:pt modelId="{7143307C-D48B-4AB1-8F5F-2E885BEB6859}" type="pres">
      <dgm:prSet presAssocID="{A8A4DC7F-F0FE-40BB-8106-BAA651947504}" presName="node" presStyleLbl="node1" presStyleIdx="2" presStyleCnt="5">
        <dgm:presLayoutVars>
          <dgm:bulletEnabled val="1"/>
        </dgm:presLayoutVars>
      </dgm:prSet>
      <dgm:spPr/>
    </dgm:pt>
    <dgm:pt modelId="{3C38BE42-B920-4ED6-A21B-AEA4F40F2C1C}" type="pres">
      <dgm:prSet presAssocID="{D577C859-5822-4FF0-BD29-B15CAA41AFC3}" presName="parTrans" presStyleLbl="sibTrans2D1" presStyleIdx="3" presStyleCnt="5"/>
      <dgm:spPr/>
    </dgm:pt>
    <dgm:pt modelId="{9FC52B46-AE25-4E15-8537-B9AF08B62534}" type="pres">
      <dgm:prSet presAssocID="{D577C859-5822-4FF0-BD29-B15CAA41AFC3}" presName="connectorText" presStyleLbl="sibTrans2D1" presStyleIdx="3" presStyleCnt="5"/>
      <dgm:spPr/>
    </dgm:pt>
    <dgm:pt modelId="{496E6595-A9A8-471F-96EF-EC5CC0C84C11}" type="pres">
      <dgm:prSet presAssocID="{59D105D9-C778-4936-A5D6-92CEE7945EC5}" presName="node" presStyleLbl="node1" presStyleIdx="3" presStyleCnt="5">
        <dgm:presLayoutVars>
          <dgm:bulletEnabled val="1"/>
        </dgm:presLayoutVars>
      </dgm:prSet>
      <dgm:spPr/>
    </dgm:pt>
    <dgm:pt modelId="{60E21A5A-625A-48AE-ADBF-C7833669B1E6}" type="pres">
      <dgm:prSet presAssocID="{285492E5-56B4-4E00-8B43-9012231C5FF1}" presName="parTrans" presStyleLbl="sibTrans2D1" presStyleIdx="4" presStyleCnt="5"/>
      <dgm:spPr/>
    </dgm:pt>
    <dgm:pt modelId="{8C15343D-6206-44FB-9C61-E0E7D09C9D61}" type="pres">
      <dgm:prSet presAssocID="{285492E5-56B4-4E00-8B43-9012231C5FF1}" presName="connectorText" presStyleLbl="sibTrans2D1" presStyleIdx="4" presStyleCnt="5"/>
      <dgm:spPr/>
    </dgm:pt>
    <dgm:pt modelId="{D3E527AE-DB55-43FB-A241-D57DD591281E}" type="pres">
      <dgm:prSet presAssocID="{4FD6888D-3925-459E-BF07-C8EAC6336110}" presName="node" presStyleLbl="node1" presStyleIdx="4" presStyleCnt="5">
        <dgm:presLayoutVars>
          <dgm:bulletEnabled val="1"/>
        </dgm:presLayoutVars>
      </dgm:prSet>
      <dgm:spPr/>
    </dgm:pt>
  </dgm:ptLst>
  <dgm:cxnLst>
    <dgm:cxn modelId="{0D23B502-1A3A-4758-AE6D-A64DDB00F6CD}" type="presOf" srcId="{90349F72-C4B3-479E-BFEF-60CA149BECD2}" destId="{809EDB88-F5A8-476A-9553-CB6A428EF4AE}" srcOrd="1" destOrd="0" presId="urn:microsoft.com/office/officeart/2005/8/layout/radial5"/>
    <dgm:cxn modelId="{650B5905-A56F-4122-82CE-CE6E5DCC04D1}" srcId="{99FF9936-4146-4A70-A95C-95648717F7E3}" destId="{2DC77C6C-A9E9-417D-AF38-7A14201B0BEA}" srcOrd="0" destOrd="0" parTransId="{52DDC7C5-97B6-470F-9207-1CC432F80F71}" sibTransId="{F75EF0CB-3F28-4049-B5FB-C4C206592FCC}"/>
    <dgm:cxn modelId="{8197610D-A009-45B9-AA94-92C09FD051FA}" type="presOf" srcId="{99FF9936-4146-4A70-A95C-95648717F7E3}" destId="{84A271BF-B810-4589-87FA-3070C5230BB9}" srcOrd="0" destOrd="0" presId="urn:microsoft.com/office/officeart/2005/8/layout/radial5"/>
    <dgm:cxn modelId="{38E16A0F-E945-4EEB-99C0-5ABD9ECBEB2A}" type="presOf" srcId="{B4A334B0-7322-48DF-9DC1-554ABB39D944}" destId="{DDCC9EDC-2052-491F-A2D1-03879C1D62EA}" srcOrd="0" destOrd="0" presId="urn:microsoft.com/office/officeart/2005/8/layout/radial5"/>
    <dgm:cxn modelId="{F5C0C11E-1380-4329-A8BD-14683EC6BAFD}" type="presOf" srcId="{90349F72-C4B3-479E-BFEF-60CA149BECD2}" destId="{09FA94AB-671D-4230-9611-1C94B966FE70}" srcOrd="0" destOrd="0" presId="urn:microsoft.com/office/officeart/2005/8/layout/radial5"/>
    <dgm:cxn modelId="{2DAC4C39-74F9-4670-9B9E-23C1E873900C}" srcId="{2DC77C6C-A9E9-417D-AF38-7A14201B0BEA}" destId="{B4A334B0-7322-48DF-9DC1-554ABB39D944}" srcOrd="0" destOrd="0" parTransId="{90349F72-C4B3-479E-BFEF-60CA149BECD2}" sibTransId="{1F081803-B5DE-47DC-B6E0-4E9667F91D7E}"/>
    <dgm:cxn modelId="{79A0DD5C-D14F-4AB6-91BF-098F2D3FFDB3}" srcId="{2DC77C6C-A9E9-417D-AF38-7A14201B0BEA}" destId="{B1B6D456-2B01-438E-8C3D-24308A1E57FF}" srcOrd="1" destOrd="0" parTransId="{D4FD6B59-1A0D-4FBE-B4ED-CA13C4A29BD1}" sibTransId="{BE6AE5A2-F900-4980-8B64-AF854700310C}"/>
    <dgm:cxn modelId="{D81D555F-A0D9-43C1-AB23-63D6415DA3CA}" type="presOf" srcId="{2DC77C6C-A9E9-417D-AF38-7A14201B0BEA}" destId="{333044FF-A90A-49CA-80B9-DF433628AD6F}" srcOrd="0" destOrd="0" presId="urn:microsoft.com/office/officeart/2005/8/layout/radial5"/>
    <dgm:cxn modelId="{5F01C85F-DBCC-4142-A8BF-159B2BD7725D}" type="presOf" srcId="{285492E5-56B4-4E00-8B43-9012231C5FF1}" destId="{60E21A5A-625A-48AE-ADBF-C7833669B1E6}" srcOrd="0" destOrd="0" presId="urn:microsoft.com/office/officeart/2005/8/layout/radial5"/>
    <dgm:cxn modelId="{A0D10D6C-1019-47E4-A065-3269427B9477}" srcId="{2DC77C6C-A9E9-417D-AF38-7A14201B0BEA}" destId="{4FD6888D-3925-459E-BF07-C8EAC6336110}" srcOrd="4" destOrd="0" parTransId="{285492E5-56B4-4E00-8B43-9012231C5FF1}" sibTransId="{787B642E-9DA8-4A4C-A47A-5C52C9871A77}"/>
    <dgm:cxn modelId="{4F6F2353-19FE-4FDC-928C-86B30EBE72A6}" type="presOf" srcId="{59D105D9-C778-4936-A5D6-92CEE7945EC5}" destId="{496E6595-A9A8-471F-96EF-EC5CC0C84C11}" srcOrd="0" destOrd="0" presId="urn:microsoft.com/office/officeart/2005/8/layout/radial5"/>
    <dgm:cxn modelId="{6E819D73-0377-48B5-AF7E-AF85747AE732}" type="presOf" srcId="{B1B6D456-2B01-438E-8C3D-24308A1E57FF}" destId="{B869D05B-63E0-4B41-BC6E-8EC4E10D2894}" srcOrd="0" destOrd="0" presId="urn:microsoft.com/office/officeart/2005/8/layout/radial5"/>
    <dgm:cxn modelId="{9576F953-ECD3-4C38-A424-D9E71A85FD7F}" type="presOf" srcId="{D577C859-5822-4FF0-BD29-B15CAA41AFC3}" destId="{3C38BE42-B920-4ED6-A21B-AEA4F40F2C1C}" srcOrd="0" destOrd="0" presId="urn:microsoft.com/office/officeart/2005/8/layout/radial5"/>
    <dgm:cxn modelId="{E98F8157-A810-4778-AAC5-D562C2FA58C4}" srcId="{2DC77C6C-A9E9-417D-AF38-7A14201B0BEA}" destId="{59D105D9-C778-4936-A5D6-92CEE7945EC5}" srcOrd="3" destOrd="0" parTransId="{D577C859-5822-4FF0-BD29-B15CAA41AFC3}" sibTransId="{1CDA521C-3576-4156-994F-565A1C7EC48B}"/>
    <dgm:cxn modelId="{1A22DC80-2DA6-4ED4-B7F8-8027DE9042A0}" type="presOf" srcId="{45B4523D-2EFE-4896-BF35-036113ADC252}" destId="{81171FAC-26EE-449D-9741-CEBF5DFC2E93}" srcOrd="0" destOrd="0" presId="urn:microsoft.com/office/officeart/2005/8/layout/radial5"/>
    <dgm:cxn modelId="{6CAF6988-6924-448E-928A-938221399754}" type="presOf" srcId="{D577C859-5822-4FF0-BD29-B15CAA41AFC3}" destId="{9FC52B46-AE25-4E15-8537-B9AF08B62534}" srcOrd="1" destOrd="0" presId="urn:microsoft.com/office/officeart/2005/8/layout/radial5"/>
    <dgm:cxn modelId="{3D90EBA0-F3AD-4F50-B3C1-78C29F06E46F}" type="presOf" srcId="{4FD6888D-3925-459E-BF07-C8EAC6336110}" destId="{D3E527AE-DB55-43FB-A241-D57DD591281E}" srcOrd="0" destOrd="0" presId="urn:microsoft.com/office/officeart/2005/8/layout/radial5"/>
    <dgm:cxn modelId="{FDB388A1-C4E3-448D-B2B4-E3993C7364DB}" srcId="{2DC77C6C-A9E9-417D-AF38-7A14201B0BEA}" destId="{A8A4DC7F-F0FE-40BB-8106-BAA651947504}" srcOrd="2" destOrd="0" parTransId="{45B4523D-2EFE-4896-BF35-036113ADC252}" sibTransId="{3891F43E-8624-4020-A620-ED928917167D}"/>
    <dgm:cxn modelId="{D8E028A5-9A90-401F-9A1C-EFDEE5C744FD}" type="presOf" srcId="{D4FD6B59-1A0D-4FBE-B4ED-CA13C4A29BD1}" destId="{70D53564-1A8F-408A-BC28-B6C72818F5F8}" srcOrd="1" destOrd="0" presId="urn:microsoft.com/office/officeart/2005/8/layout/radial5"/>
    <dgm:cxn modelId="{5C265DC2-A176-451F-8DD2-96051D047EE6}" type="presOf" srcId="{A8A4DC7F-F0FE-40BB-8106-BAA651947504}" destId="{7143307C-D48B-4AB1-8F5F-2E885BEB6859}" srcOrd="0" destOrd="0" presId="urn:microsoft.com/office/officeart/2005/8/layout/radial5"/>
    <dgm:cxn modelId="{E564D1C9-9B04-4913-9E30-356C62B7A2FF}" type="presOf" srcId="{285492E5-56B4-4E00-8B43-9012231C5FF1}" destId="{8C15343D-6206-44FB-9C61-E0E7D09C9D61}" srcOrd="1" destOrd="0" presId="urn:microsoft.com/office/officeart/2005/8/layout/radial5"/>
    <dgm:cxn modelId="{371FEADB-B9B3-412F-87DC-2EE814A8A57F}" type="presOf" srcId="{45B4523D-2EFE-4896-BF35-036113ADC252}" destId="{23E49D77-8733-4F8D-A73D-C3862C8F4428}" srcOrd="1" destOrd="0" presId="urn:microsoft.com/office/officeart/2005/8/layout/radial5"/>
    <dgm:cxn modelId="{93FD74F1-C72A-4F93-ACD5-83178A2A4651}" type="presOf" srcId="{D4FD6B59-1A0D-4FBE-B4ED-CA13C4A29BD1}" destId="{661BC4D5-0FE3-449C-860C-8FF9289E8FFB}" srcOrd="0" destOrd="0" presId="urn:microsoft.com/office/officeart/2005/8/layout/radial5"/>
    <dgm:cxn modelId="{A3FB67CF-1951-409B-8622-1B8852B204D1}" type="presParOf" srcId="{84A271BF-B810-4589-87FA-3070C5230BB9}" destId="{333044FF-A90A-49CA-80B9-DF433628AD6F}" srcOrd="0" destOrd="0" presId="urn:microsoft.com/office/officeart/2005/8/layout/radial5"/>
    <dgm:cxn modelId="{B8360D0E-5F05-417D-A6E4-0BE6B7BD3357}" type="presParOf" srcId="{84A271BF-B810-4589-87FA-3070C5230BB9}" destId="{09FA94AB-671D-4230-9611-1C94B966FE70}" srcOrd="1" destOrd="0" presId="urn:microsoft.com/office/officeart/2005/8/layout/radial5"/>
    <dgm:cxn modelId="{12FF61DE-774B-412F-BE9D-9E80B148A17A}" type="presParOf" srcId="{09FA94AB-671D-4230-9611-1C94B966FE70}" destId="{809EDB88-F5A8-476A-9553-CB6A428EF4AE}" srcOrd="0" destOrd="0" presId="urn:microsoft.com/office/officeart/2005/8/layout/radial5"/>
    <dgm:cxn modelId="{8729576E-712A-4506-915D-19A8743BFC82}" type="presParOf" srcId="{84A271BF-B810-4589-87FA-3070C5230BB9}" destId="{DDCC9EDC-2052-491F-A2D1-03879C1D62EA}" srcOrd="2" destOrd="0" presId="urn:microsoft.com/office/officeart/2005/8/layout/radial5"/>
    <dgm:cxn modelId="{B93F2CA1-1B4E-4A41-8BCB-056C5AEFF79A}" type="presParOf" srcId="{84A271BF-B810-4589-87FA-3070C5230BB9}" destId="{661BC4D5-0FE3-449C-860C-8FF9289E8FFB}" srcOrd="3" destOrd="0" presId="urn:microsoft.com/office/officeart/2005/8/layout/radial5"/>
    <dgm:cxn modelId="{B231CB2D-1A2D-43B0-8DE9-A9D5BB2C115D}" type="presParOf" srcId="{661BC4D5-0FE3-449C-860C-8FF9289E8FFB}" destId="{70D53564-1A8F-408A-BC28-B6C72818F5F8}" srcOrd="0" destOrd="0" presId="urn:microsoft.com/office/officeart/2005/8/layout/radial5"/>
    <dgm:cxn modelId="{066144CA-303F-448C-BB50-53DFBE4E208D}" type="presParOf" srcId="{84A271BF-B810-4589-87FA-3070C5230BB9}" destId="{B869D05B-63E0-4B41-BC6E-8EC4E10D2894}" srcOrd="4" destOrd="0" presId="urn:microsoft.com/office/officeart/2005/8/layout/radial5"/>
    <dgm:cxn modelId="{A90366C1-66E4-4A6E-9848-EF09386F1D90}" type="presParOf" srcId="{84A271BF-B810-4589-87FA-3070C5230BB9}" destId="{81171FAC-26EE-449D-9741-CEBF5DFC2E93}" srcOrd="5" destOrd="0" presId="urn:microsoft.com/office/officeart/2005/8/layout/radial5"/>
    <dgm:cxn modelId="{C5672060-E8BD-4A74-9382-86987C9A6089}" type="presParOf" srcId="{81171FAC-26EE-449D-9741-CEBF5DFC2E93}" destId="{23E49D77-8733-4F8D-A73D-C3862C8F4428}" srcOrd="0" destOrd="0" presId="urn:microsoft.com/office/officeart/2005/8/layout/radial5"/>
    <dgm:cxn modelId="{3E6CE98B-898D-4B60-B24F-DAB1619829AD}" type="presParOf" srcId="{84A271BF-B810-4589-87FA-3070C5230BB9}" destId="{7143307C-D48B-4AB1-8F5F-2E885BEB6859}" srcOrd="6" destOrd="0" presId="urn:microsoft.com/office/officeart/2005/8/layout/radial5"/>
    <dgm:cxn modelId="{7D0D8A55-3088-4D86-BA18-1E7B4E65B845}" type="presParOf" srcId="{84A271BF-B810-4589-87FA-3070C5230BB9}" destId="{3C38BE42-B920-4ED6-A21B-AEA4F40F2C1C}" srcOrd="7" destOrd="0" presId="urn:microsoft.com/office/officeart/2005/8/layout/radial5"/>
    <dgm:cxn modelId="{0DF9B96C-150F-4297-A717-538B00A54457}" type="presParOf" srcId="{3C38BE42-B920-4ED6-A21B-AEA4F40F2C1C}" destId="{9FC52B46-AE25-4E15-8537-B9AF08B62534}" srcOrd="0" destOrd="0" presId="urn:microsoft.com/office/officeart/2005/8/layout/radial5"/>
    <dgm:cxn modelId="{2F7BFDC7-E076-47FB-9CBD-48FF4C03808B}" type="presParOf" srcId="{84A271BF-B810-4589-87FA-3070C5230BB9}" destId="{496E6595-A9A8-471F-96EF-EC5CC0C84C11}" srcOrd="8" destOrd="0" presId="urn:microsoft.com/office/officeart/2005/8/layout/radial5"/>
    <dgm:cxn modelId="{86F031E4-EEBE-42CE-BEE8-A6BCDDF5A752}" type="presParOf" srcId="{84A271BF-B810-4589-87FA-3070C5230BB9}" destId="{60E21A5A-625A-48AE-ADBF-C7833669B1E6}" srcOrd="9" destOrd="0" presId="urn:microsoft.com/office/officeart/2005/8/layout/radial5"/>
    <dgm:cxn modelId="{84AEE82A-230D-48F4-88D8-0AE84393C9E9}" type="presParOf" srcId="{60E21A5A-625A-48AE-ADBF-C7833669B1E6}" destId="{8C15343D-6206-44FB-9C61-E0E7D09C9D61}" srcOrd="0" destOrd="0" presId="urn:microsoft.com/office/officeart/2005/8/layout/radial5"/>
    <dgm:cxn modelId="{8A44DB24-C8AF-43BE-8A93-1A166D3EFFF8}" type="presParOf" srcId="{84A271BF-B810-4589-87FA-3070C5230BB9}" destId="{D3E527AE-DB55-43FB-A241-D57DD591281E}"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98D313-21F6-4ADF-8792-542CE962AD3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B6C15526-3EC9-4DCD-8D2C-B5CF9011D71E}">
      <dgm:prSet phldrT="[Texte]"/>
      <dgm:spPr/>
      <dgm:t>
        <a:bodyPr/>
        <a:lstStyle/>
        <a:p>
          <a:r>
            <a:rPr lang="fr-FR" dirty="0"/>
            <a:t>IPA</a:t>
          </a:r>
        </a:p>
      </dgm:t>
    </dgm:pt>
    <dgm:pt modelId="{537A4006-F78D-416C-B3A8-8A24D3726259}" type="parTrans" cxnId="{A3FA3039-DB06-4D37-AB8D-18F9ED515A28}">
      <dgm:prSet/>
      <dgm:spPr/>
      <dgm:t>
        <a:bodyPr/>
        <a:lstStyle/>
        <a:p>
          <a:endParaRPr lang="fr-FR"/>
        </a:p>
      </dgm:t>
    </dgm:pt>
    <dgm:pt modelId="{D723847B-8905-454B-B3CE-4D3AD152600B}" type="sibTrans" cxnId="{A3FA3039-DB06-4D37-AB8D-18F9ED515A28}">
      <dgm:prSet/>
      <dgm:spPr/>
      <dgm:t>
        <a:bodyPr/>
        <a:lstStyle/>
        <a:p>
          <a:endParaRPr lang="fr-FR"/>
        </a:p>
      </dgm:t>
    </dgm:pt>
    <dgm:pt modelId="{3B93CC6F-9813-4C10-A988-B3574329DB5C}">
      <dgm:prSet phldrT="[Texte]"/>
      <dgm:spPr/>
      <dgm:t>
        <a:bodyPr/>
        <a:lstStyle/>
        <a:p>
          <a:r>
            <a:rPr lang="fr-FR" dirty="0"/>
            <a:t>Consultation / Jugement clinique</a:t>
          </a:r>
        </a:p>
      </dgm:t>
    </dgm:pt>
    <dgm:pt modelId="{D98D44F4-3034-4C0D-B22E-E43A66FA43BF}" type="parTrans" cxnId="{6242C90C-7525-4D99-A8FA-4CFCB389885B}">
      <dgm:prSet/>
      <dgm:spPr/>
      <dgm:t>
        <a:bodyPr/>
        <a:lstStyle/>
        <a:p>
          <a:endParaRPr lang="fr-FR"/>
        </a:p>
      </dgm:t>
    </dgm:pt>
    <dgm:pt modelId="{27BCEC1B-CA1A-4413-BFED-0B43104304DC}" type="sibTrans" cxnId="{6242C90C-7525-4D99-A8FA-4CFCB389885B}">
      <dgm:prSet/>
      <dgm:spPr/>
      <dgm:t>
        <a:bodyPr/>
        <a:lstStyle/>
        <a:p>
          <a:endParaRPr lang="fr-FR"/>
        </a:p>
      </dgm:t>
    </dgm:pt>
    <dgm:pt modelId="{4D9A0481-B5C0-4AFD-A20F-124684568C17}">
      <dgm:prSet phldrT="[Texte]"/>
      <dgm:spPr/>
      <dgm:t>
        <a:bodyPr/>
        <a:lstStyle/>
        <a:p>
          <a:r>
            <a:rPr lang="fr-FR" dirty="0"/>
            <a:t>Guidance / Coaching</a:t>
          </a:r>
        </a:p>
      </dgm:t>
    </dgm:pt>
    <dgm:pt modelId="{D7BCC03D-8140-4B32-B586-45745CC6D89C}" type="parTrans" cxnId="{A745C558-9D35-47AF-AE8D-60FBC230CE3F}">
      <dgm:prSet/>
      <dgm:spPr/>
      <dgm:t>
        <a:bodyPr/>
        <a:lstStyle/>
        <a:p>
          <a:endParaRPr lang="fr-FR"/>
        </a:p>
      </dgm:t>
    </dgm:pt>
    <dgm:pt modelId="{D9222033-5E3A-4F2D-8C70-80C1C899AC6A}" type="sibTrans" cxnId="{A745C558-9D35-47AF-AE8D-60FBC230CE3F}">
      <dgm:prSet/>
      <dgm:spPr/>
      <dgm:t>
        <a:bodyPr/>
        <a:lstStyle/>
        <a:p>
          <a:endParaRPr lang="fr-FR"/>
        </a:p>
      </dgm:t>
    </dgm:pt>
    <dgm:pt modelId="{9D437B27-8817-4391-A5E7-F95855AEC656}">
      <dgm:prSet phldrT="[Texte]"/>
      <dgm:spPr/>
      <dgm:t>
        <a:bodyPr/>
        <a:lstStyle/>
        <a:p>
          <a:r>
            <a:rPr lang="fr-FR" dirty="0"/>
            <a:t>Ethique</a:t>
          </a:r>
        </a:p>
      </dgm:t>
    </dgm:pt>
    <dgm:pt modelId="{4BC4CEAA-0D21-4ADA-A5FE-4BB256E00A9A}" type="parTrans" cxnId="{FCB3F722-432D-4FC8-939D-68C367990E07}">
      <dgm:prSet/>
      <dgm:spPr/>
      <dgm:t>
        <a:bodyPr/>
        <a:lstStyle/>
        <a:p>
          <a:endParaRPr lang="fr-FR"/>
        </a:p>
      </dgm:t>
    </dgm:pt>
    <dgm:pt modelId="{0F25F6B7-46E7-407E-84C6-4F8BEA2CA8E0}" type="sibTrans" cxnId="{FCB3F722-432D-4FC8-939D-68C367990E07}">
      <dgm:prSet/>
      <dgm:spPr/>
      <dgm:t>
        <a:bodyPr/>
        <a:lstStyle/>
        <a:p>
          <a:endParaRPr lang="fr-FR"/>
        </a:p>
      </dgm:t>
    </dgm:pt>
    <dgm:pt modelId="{CFD8CAC4-8F38-4717-AED5-151017297362}">
      <dgm:prSet phldrT="[Texte]"/>
      <dgm:spPr/>
      <dgm:t>
        <a:bodyPr/>
        <a:lstStyle/>
        <a:p>
          <a:r>
            <a:rPr lang="fr-FR" dirty="0"/>
            <a:t>Recherche / Evidence </a:t>
          </a:r>
          <a:r>
            <a:rPr lang="fr-FR" dirty="0" err="1"/>
            <a:t>Based</a:t>
          </a:r>
          <a:r>
            <a:rPr lang="fr-FR" dirty="0"/>
            <a:t> Nursing</a:t>
          </a:r>
        </a:p>
      </dgm:t>
    </dgm:pt>
    <dgm:pt modelId="{B73CD0C9-236E-4E3F-B94D-D07BF16C6113}" type="sibTrans" cxnId="{F66D3ECB-52DC-4623-8606-59DC9AFAD48B}">
      <dgm:prSet/>
      <dgm:spPr/>
      <dgm:t>
        <a:bodyPr/>
        <a:lstStyle/>
        <a:p>
          <a:endParaRPr lang="fr-FR"/>
        </a:p>
      </dgm:t>
    </dgm:pt>
    <dgm:pt modelId="{22066FCC-53A3-4947-9F21-95C02DFFFFB8}" type="parTrans" cxnId="{F66D3ECB-52DC-4623-8606-59DC9AFAD48B}">
      <dgm:prSet/>
      <dgm:spPr/>
      <dgm:t>
        <a:bodyPr/>
        <a:lstStyle/>
        <a:p>
          <a:endParaRPr lang="fr-FR"/>
        </a:p>
      </dgm:t>
    </dgm:pt>
    <dgm:pt modelId="{9DD5A167-A501-451C-ADCF-B43A42188B9C}">
      <dgm:prSet phldrT="[Texte]"/>
      <dgm:spPr/>
      <dgm:t>
        <a:bodyPr/>
        <a:lstStyle/>
        <a:p>
          <a:r>
            <a:rPr lang="fr-FR" dirty="0"/>
            <a:t>Collaboration</a:t>
          </a:r>
        </a:p>
      </dgm:t>
    </dgm:pt>
    <dgm:pt modelId="{A102A681-4371-4156-9455-348C7F3D96A2}" type="parTrans" cxnId="{677730CE-868E-4516-AD44-0FF0155C08AD}">
      <dgm:prSet/>
      <dgm:spPr/>
      <dgm:t>
        <a:bodyPr/>
        <a:lstStyle/>
        <a:p>
          <a:endParaRPr lang="fr-FR"/>
        </a:p>
      </dgm:t>
    </dgm:pt>
    <dgm:pt modelId="{36A15E4E-41B5-43EE-B1EB-A652FBF42CE8}" type="sibTrans" cxnId="{677730CE-868E-4516-AD44-0FF0155C08AD}">
      <dgm:prSet/>
      <dgm:spPr/>
      <dgm:t>
        <a:bodyPr/>
        <a:lstStyle/>
        <a:p>
          <a:endParaRPr lang="fr-FR"/>
        </a:p>
      </dgm:t>
    </dgm:pt>
    <dgm:pt modelId="{0D6691A8-B470-4BBB-B420-6FF6AA54F69B}">
      <dgm:prSet phldrT="[Texte]"/>
      <dgm:spPr/>
      <dgm:t>
        <a:bodyPr/>
        <a:lstStyle/>
        <a:p>
          <a:r>
            <a:rPr lang="fr-FR"/>
            <a:t>Leadership</a:t>
          </a:r>
          <a:endParaRPr lang="fr-FR" dirty="0"/>
        </a:p>
      </dgm:t>
    </dgm:pt>
    <dgm:pt modelId="{CF04F891-66EF-4219-9ED7-C11EA4A6C575}" type="parTrans" cxnId="{83F8F7EC-5500-4247-A477-C5E763BDAD20}">
      <dgm:prSet/>
      <dgm:spPr/>
      <dgm:t>
        <a:bodyPr/>
        <a:lstStyle/>
        <a:p>
          <a:endParaRPr lang="fr-FR"/>
        </a:p>
      </dgm:t>
    </dgm:pt>
    <dgm:pt modelId="{31288A14-ED81-4A2C-81D4-00B51A0171A5}" type="sibTrans" cxnId="{83F8F7EC-5500-4247-A477-C5E763BDAD20}">
      <dgm:prSet/>
      <dgm:spPr/>
      <dgm:t>
        <a:bodyPr/>
        <a:lstStyle/>
        <a:p>
          <a:endParaRPr lang="fr-FR"/>
        </a:p>
      </dgm:t>
    </dgm:pt>
    <dgm:pt modelId="{0EE03C72-3E9D-4074-830B-7E4BAD5EF041}" type="pres">
      <dgm:prSet presAssocID="{6498D313-21F6-4ADF-8792-542CE962AD3A}" presName="Name0" presStyleCnt="0">
        <dgm:presLayoutVars>
          <dgm:chMax val="1"/>
          <dgm:dir/>
          <dgm:animLvl val="ctr"/>
          <dgm:resizeHandles val="exact"/>
        </dgm:presLayoutVars>
      </dgm:prSet>
      <dgm:spPr/>
    </dgm:pt>
    <dgm:pt modelId="{6E5663CF-A1F2-4429-9E36-27D826A04087}" type="pres">
      <dgm:prSet presAssocID="{B6C15526-3EC9-4DCD-8D2C-B5CF9011D71E}" presName="centerShape" presStyleLbl="node0" presStyleIdx="0" presStyleCnt="1"/>
      <dgm:spPr/>
    </dgm:pt>
    <dgm:pt modelId="{E8A9AB11-FC02-4A36-AA6F-972AC08E7C0F}" type="pres">
      <dgm:prSet presAssocID="{D98D44F4-3034-4C0D-B22E-E43A66FA43BF}" presName="parTrans" presStyleLbl="sibTrans2D1" presStyleIdx="0" presStyleCnt="6"/>
      <dgm:spPr/>
    </dgm:pt>
    <dgm:pt modelId="{B7DDFA5F-AD61-49DD-A132-749B09FE85D3}" type="pres">
      <dgm:prSet presAssocID="{D98D44F4-3034-4C0D-B22E-E43A66FA43BF}" presName="connectorText" presStyleLbl="sibTrans2D1" presStyleIdx="0" presStyleCnt="6"/>
      <dgm:spPr/>
    </dgm:pt>
    <dgm:pt modelId="{25BC3B09-865F-422C-8BDD-30A9EE5FC4FD}" type="pres">
      <dgm:prSet presAssocID="{3B93CC6F-9813-4C10-A988-B3574329DB5C}" presName="node" presStyleLbl="node1" presStyleIdx="0" presStyleCnt="6">
        <dgm:presLayoutVars>
          <dgm:bulletEnabled val="1"/>
        </dgm:presLayoutVars>
      </dgm:prSet>
      <dgm:spPr/>
    </dgm:pt>
    <dgm:pt modelId="{D88EC1A6-391C-402D-BFA0-C5CFE5C879E3}" type="pres">
      <dgm:prSet presAssocID="{D7BCC03D-8140-4B32-B586-45745CC6D89C}" presName="parTrans" presStyleLbl="sibTrans2D1" presStyleIdx="1" presStyleCnt="6"/>
      <dgm:spPr/>
    </dgm:pt>
    <dgm:pt modelId="{1635ED1F-5E9C-4D18-B16F-C532593B7C59}" type="pres">
      <dgm:prSet presAssocID="{D7BCC03D-8140-4B32-B586-45745CC6D89C}" presName="connectorText" presStyleLbl="sibTrans2D1" presStyleIdx="1" presStyleCnt="6"/>
      <dgm:spPr/>
    </dgm:pt>
    <dgm:pt modelId="{5FE7DE3C-C445-4F2D-84E2-BEFE6C07A3C3}" type="pres">
      <dgm:prSet presAssocID="{4D9A0481-B5C0-4AFD-A20F-124684568C17}" presName="node" presStyleLbl="node1" presStyleIdx="1" presStyleCnt="6">
        <dgm:presLayoutVars>
          <dgm:bulletEnabled val="1"/>
        </dgm:presLayoutVars>
      </dgm:prSet>
      <dgm:spPr/>
    </dgm:pt>
    <dgm:pt modelId="{02E5EC39-1278-4339-B539-1E1E4E7EB3E6}" type="pres">
      <dgm:prSet presAssocID="{22066FCC-53A3-4947-9F21-95C02DFFFFB8}" presName="parTrans" presStyleLbl="sibTrans2D1" presStyleIdx="2" presStyleCnt="6"/>
      <dgm:spPr/>
    </dgm:pt>
    <dgm:pt modelId="{BCC40893-29B0-4977-986A-77B0285B8BF9}" type="pres">
      <dgm:prSet presAssocID="{22066FCC-53A3-4947-9F21-95C02DFFFFB8}" presName="connectorText" presStyleLbl="sibTrans2D1" presStyleIdx="2" presStyleCnt="6"/>
      <dgm:spPr/>
    </dgm:pt>
    <dgm:pt modelId="{9479AA40-8680-4FF2-96B6-6839114535CE}" type="pres">
      <dgm:prSet presAssocID="{CFD8CAC4-8F38-4717-AED5-151017297362}" presName="node" presStyleLbl="node1" presStyleIdx="2" presStyleCnt="6">
        <dgm:presLayoutVars>
          <dgm:bulletEnabled val="1"/>
        </dgm:presLayoutVars>
      </dgm:prSet>
      <dgm:spPr/>
    </dgm:pt>
    <dgm:pt modelId="{4746C823-9709-4BFB-9404-9A2FD3C9C84F}" type="pres">
      <dgm:prSet presAssocID="{CF04F891-66EF-4219-9ED7-C11EA4A6C575}" presName="parTrans" presStyleLbl="sibTrans2D1" presStyleIdx="3" presStyleCnt="6"/>
      <dgm:spPr/>
    </dgm:pt>
    <dgm:pt modelId="{C5EFCDB4-30AB-4119-88B5-DE61B97D618F}" type="pres">
      <dgm:prSet presAssocID="{CF04F891-66EF-4219-9ED7-C11EA4A6C575}" presName="connectorText" presStyleLbl="sibTrans2D1" presStyleIdx="3" presStyleCnt="6"/>
      <dgm:spPr/>
    </dgm:pt>
    <dgm:pt modelId="{8325114F-EE16-4237-AC75-FF48D138A821}" type="pres">
      <dgm:prSet presAssocID="{0D6691A8-B470-4BBB-B420-6FF6AA54F69B}" presName="node" presStyleLbl="node1" presStyleIdx="3" presStyleCnt="6">
        <dgm:presLayoutVars>
          <dgm:bulletEnabled val="1"/>
        </dgm:presLayoutVars>
      </dgm:prSet>
      <dgm:spPr/>
    </dgm:pt>
    <dgm:pt modelId="{047E266C-4914-4BEA-B6AD-A06DA8C01A8D}" type="pres">
      <dgm:prSet presAssocID="{A102A681-4371-4156-9455-348C7F3D96A2}" presName="parTrans" presStyleLbl="sibTrans2D1" presStyleIdx="4" presStyleCnt="6"/>
      <dgm:spPr/>
    </dgm:pt>
    <dgm:pt modelId="{D5E0CFD6-2B8E-4F5C-9E9B-2601D6B8521F}" type="pres">
      <dgm:prSet presAssocID="{A102A681-4371-4156-9455-348C7F3D96A2}" presName="connectorText" presStyleLbl="sibTrans2D1" presStyleIdx="4" presStyleCnt="6"/>
      <dgm:spPr/>
    </dgm:pt>
    <dgm:pt modelId="{FBB5AE2A-2D68-4041-B3DA-3955B64FB6D1}" type="pres">
      <dgm:prSet presAssocID="{9DD5A167-A501-451C-ADCF-B43A42188B9C}" presName="node" presStyleLbl="node1" presStyleIdx="4" presStyleCnt="6">
        <dgm:presLayoutVars>
          <dgm:bulletEnabled val="1"/>
        </dgm:presLayoutVars>
      </dgm:prSet>
      <dgm:spPr/>
    </dgm:pt>
    <dgm:pt modelId="{8B7D9159-DED3-4B17-846C-5898CFF34BCF}" type="pres">
      <dgm:prSet presAssocID="{4BC4CEAA-0D21-4ADA-A5FE-4BB256E00A9A}" presName="parTrans" presStyleLbl="sibTrans2D1" presStyleIdx="5" presStyleCnt="6"/>
      <dgm:spPr/>
    </dgm:pt>
    <dgm:pt modelId="{D2677DA6-A905-4D45-9701-C23442B2A5AB}" type="pres">
      <dgm:prSet presAssocID="{4BC4CEAA-0D21-4ADA-A5FE-4BB256E00A9A}" presName="connectorText" presStyleLbl="sibTrans2D1" presStyleIdx="5" presStyleCnt="6"/>
      <dgm:spPr/>
    </dgm:pt>
    <dgm:pt modelId="{2174C139-86BF-46DD-96AC-55B6D0073457}" type="pres">
      <dgm:prSet presAssocID="{9D437B27-8817-4391-A5E7-F95855AEC656}" presName="node" presStyleLbl="node1" presStyleIdx="5" presStyleCnt="6">
        <dgm:presLayoutVars>
          <dgm:bulletEnabled val="1"/>
        </dgm:presLayoutVars>
      </dgm:prSet>
      <dgm:spPr/>
    </dgm:pt>
  </dgm:ptLst>
  <dgm:cxnLst>
    <dgm:cxn modelId="{6242C90C-7525-4D99-A8FA-4CFCB389885B}" srcId="{B6C15526-3EC9-4DCD-8D2C-B5CF9011D71E}" destId="{3B93CC6F-9813-4C10-A988-B3574329DB5C}" srcOrd="0" destOrd="0" parTransId="{D98D44F4-3034-4C0D-B22E-E43A66FA43BF}" sibTransId="{27BCEC1B-CA1A-4413-BFED-0B43104304DC}"/>
    <dgm:cxn modelId="{1CE6670E-0E11-4708-9B17-82A2793ECC60}" type="presOf" srcId="{A102A681-4371-4156-9455-348C7F3D96A2}" destId="{047E266C-4914-4BEA-B6AD-A06DA8C01A8D}" srcOrd="0" destOrd="0" presId="urn:microsoft.com/office/officeart/2005/8/layout/radial5"/>
    <dgm:cxn modelId="{BD3AA313-8C6F-4F07-852F-7CA594991645}" type="presOf" srcId="{CF04F891-66EF-4219-9ED7-C11EA4A6C575}" destId="{C5EFCDB4-30AB-4119-88B5-DE61B97D618F}" srcOrd="1" destOrd="0" presId="urn:microsoft.com/office/officeart/2005/8/layout/radial5"/>
    <dgm:cxn modelId="{F401FB13-2CEE-409A-8AD9-212C9C40F9E5}" type="presOf" srcId="{D98D44F4-3034-4C0D-B22E-E43A66FA43BF}" destId="{B7DDFA5F-AD61-49DD-A132-749B09FE85D3}" srcOrd="1" destOrd="0" presId="urn:microsoft.com/office/officeart/2005/8/layout/radial5"/>
    <dgm:cxn modelId="{FCB3F722-432D-4FC8-939D-68C367990E07}" srcId="{B6C15526-3EC9-4DCD-8D2C-B5CF9011D71E}" destId="{9D437B27-8817-4391-A5E7-F95855AEC656}" srcOrd="5" destOrd="0" parTransId="{4BC4CEAA-0D21-4ADA-A5FE-4BB256E00A9A}" sibTransId="{0F25F6B7-46E7-407E-84C6-4F8BEA2CA8E0}"/>
    <dgm:cxn modelId="{A3FA3039-DB06-4D37-AB8D-18F9ED515A28}" srcId="{6498D313-21F6-4ADF-8792-542CE962AD3A}" destId="{B6C15526-3EC9-4DCD-8D2C-B5CF9011D71E}" srcOrd="0" destOrd="0" parTransId="{537A4006-F78D-416C-B3A8-8A24D3726259}" sibTransId="{D723847B-8905-454B-B3CE-4D3AD152600B}"/>
    <dgm:cxn modelId="{2641143C-56D3-4BC8-9AFD-8343FFF9B4AA}" type="presOf" srcId="{9DD5A167-A501-451C-ADCF-B43A42188B9C}" destId="{FBB5AE2A-2D68-4041-B3DA-3955B64FB6D1}" srcOrd="0" destOrd="0" presId="urn:microsoft.com/office/officeart/2005/8/layout/radial5"/>
    <dgm:cxn modelId="{D79C3B3E-3570-4F10-B433-9DAF99D6BB2B}" type="presOf" srcId="{4BC4CEAA-0D21-4ADA-A5FE-4BB256E00A9A}" destId="{D2677DA6-A905-4D45-9701-C23442B2A5AB}" srcOrd="1" destOrd="0" presId="urn:microsoft.com/office/officeart/2005/8/layout/radial5"/>
    <dgm:cxn modelId="{CACAFD51-A024-4046-A6C7-4AA400B38AA1}" type="presOf" srcId="{9D437B27-8817-4391-A5E7-F95855AEC656}" destId="{2174C139-86BF-46DD-96AC-55B6D0073457}" srcOrd="0" destOrd="0" presId="urn:microsoft.com/office/officeart/2005/8/layout/radial5"/>
    <dgm:cxn modelId="{82C5B672-8254-459D-91C5-95622890873D}" type="presOf" srcId="{CF04F891-66EF-4219-9ED7-C11EA4A6C575}" destId="{4746C823-9709-4BFB-9404-9A2FD3C9C84F}" srcOrd="0" destOrd="0" presId="urn:microsoft.com/office/officeart/2005/8/layout/radial5"/>
    <dgm:cxn modelId="{933AB853-CD06-47BB-ACB0-7EAAF8387965}" type="presOf" srcId="{D98D44F4-3034-4C0D-B22E-E43A66FA43BF}" destId="{E8A9AB11-FC02-4A36-AA6F-972AC08E7C0F}" srcOrd="0" destOrd="0" presId="urn:microsoft.com/office/officeart/2005/8/layout/radial5"/>
    <dgm:cxn modelId="{A745C558-9D35-47AF-AE8D-60FBC230CE3F}" srcId="{B6C15526-3EC9-4DCD-8D2C-B5CF9011D71E}" destId="{4D9A0481-B5C0-4AFD-A20F-124684568C17}" srcOrd="1" destOrd="0" parTransId="{D7BCC03D-8140-4B32-B586-45745CC6D89C}" sibTransId="{D9222033-5E3A-4F2D-8C70-80C1C899AC6A}"/>
    <dgm:cxn modelId="{591B528F-7354-4D01-88F9-BA78099C0009}" type="presOf" srcId="{6498D313-21F6-4ADF-8792-542CE962AD3A}" destId="{0EE03C72-3E9D-4074-830B-7E4BAD5EF041}" srcOrd="0" destOrd="0" presId="urn:microsoft.com/office/officeart/2005/8/layout/radial5"/>
    <dgm:cxn modelId="{206C749F-AADF-4400-82B4-4C13520AF573}" type="presOf" srcId="{22066FCC-53A3-4947-9F21-95C02DFFFFB8}" destId="{BCC40893-29B0-4977-986A-77B0285B8BF9}" srcOrd="1" destOrd="0" presId="urn:microsoft.com/office/officeart/2005/8/layout/radial5"/>
    <dgm:cxn modelId="{706705AC-AD2C-4952-B173-6715C0FF7B1D}" type="presOf" srcId="{3B93CC6F-9813-4C10-A988-B3574329DB5C}" destId="{25BC3B09-865F-422C-8BDD-30A9EE5FC4FD}" srcOrd="0" destOrd="0" presId="urn:microsoft.com/office/officeart/2005/8/layout/radial5"/>
    <dgm:cxn modelId="{5D386EB1-9AD6-4192-A096-71ADD1028545}" type="presOf" srcId="{D7BCC03D-8140-4B32-B586-45745CC6D89C}" destId="{1635ED1F-5E9C-4D18-B16F-C532593B7C59}" srcOrd="1" destOrd="0" presId="urn:microsoft.com/office/officeart/2005/8/layout/radial5"/>
    <dgm:cxn modelId="{2E303BB4-9D26-40C6-85C1-D0CE52F0FCC0}" type="presOf" srcId="{D7BCC03D-8140-4B32-B586-45745CC6D89C}" destId="{D88EC1A6-391C-402D-BFA0-C5CFE5C879E3}" srcOrd="0" destOrd="0" presId="urn:microsoft.com/office/officeart/2005/8/layout/radial5"/>
    <dgm:cxn modelId="{1338DCC5-F5BC-4187-B798-AA6B575EBB1E}" type="presOf" srcId="{0D6691A8-B470-4BBB-B420-6FF6AA54F69B}" destId="{8325114F-EE16-4237-AC75-FF48D138A821}" srcOrd="0" destOrd="0" presId="urn:microsoft.com/office/officeart/2005/8/layout/radial5"/>
    <dgm:cxn modelId="{F66D3ECB-52DC-4623-8606-59DC9AFAD48B}" srcId="{B6C15526-3EC9-4DCD-8D2C-B5CF9011D71E}" destId="{CFD8CAC4-8F38-4717-AED5-151017297362}" srcOrd="2" destOrd="0" parTransId="{22066FCC-53A3-4947-9F21-95C02DFFFFB8}" sibTransId="{B73CD0C9-236E-4E3F-B94D-D07BF16C6113}"/>
    <dgm:cxn modelId="{677730CE-868E-4516-AD44-0FF0155C08AD}" srcId="{B6C15526-3EC9-4DCD-8D2C-B5CF9011D71E}" destId="{9DD5A167-A501-451C-ADCF-B43A42188B9C}" srcOrd="4" destOrd="0" parTransId="{A102A681-4371-4156-9455-348C7F3D96A2}" sibTransId="{36A15E4E-41B5-43EE-B1EB-A652FBF42CE8}"/>
    <dgm:cxn modelId="{82C6A2D3-6EAE-4A79-A300-9E978BF91ACF}" type="presOf" srcId="{4D9A0481-B5C0-4AFD-A20F-124684568C17}" destId="{5FE7DE3C-C445-4F2D-84E2-BEFE6C07A3C3}" srcOrd="0" destOrd="0" presId="urn:microsoft.com/office/officeart/2005/8/layout/radial5"/>
    <dgm:cxn modelId="{6BF92ED7-C944-4B79-BEC8-690640C7D481}" type="presOf" srcId="{22066FCC-53A3-4947-9F21-95C02DFFFFB8}" destId="{02E5EC39-1278-4339-B539-1E1E4E7EB3E6}" srcOrd="0" destOrd="0" presId="urn:microsoft.com/office/officeart/2005/8/layout/radial5"/>
    <dgm:cxn modelId="{7AD43BE6-960D-43C1-A48A-FAF9DB363F51}" type="presOf" srcId="{CFD8CAC4-8F38-4717-AED5-151017297362}" destId="{9479AA40-8680-4FF2-96B6-6839114535CE}" srcOrd="0" destOrd="0" presId="urn:microsoft.com/office/officeart/2005/8/layout/radial5"/>
    <dgm:cxn modelId="{83F8F7EC-5500-4247-A477-C5E763BDAD20}" srcId="{B6C15526-3EC9-4DCD-8D2C-B5CF9011D71E}" destId="{0D6691A8-B470-4BBB-B420-6FF6AA54F69B}" srcOrd="3" destOrd="0" parTransId="{CF04F891-66EF-4219-9ED7-C11EA4A6C575}" sibTransId="{31288A14-ED81-4A2C-81D4-00B51A0171A5}"/>
    <dgm:cxn modelId="{EA81C9F4-188A-4472-AF56-0BB5083170AF}" type="presOf" srcId="{4BC4CEAA-0D21-4ADA-A5FE-4BB256E00A9A}" destId="{8B7D9159-DED3-4B17-846C-5898CFF34BCF}" srcOrd="0" destOrd="0" presId="urn:microsoft.com/office/officeart/2005/8/layout/radial5"/>
    <dgm:cxn modelId="{BFD621FA-89C1-4C57-92FD-D3B8182FCFAA}" type="presOf" srcId="{B6C15526-3EC9-4DCD-8D2C-B5CF9011D71E}" destId="{6E5663CF-A1F2-4429-9E36-27D826A04087}" srcOrd="0" destOrd="0" presId="urn:microsoft.com/office/officeart/2005/8/layout/radial5"/>
    <dgm:cxn modelId="{9C2990FC-C5FD-480E-9224-E35F2AB51045}" type="presOf" srcId="{A102A681-4371-4156-9455-348C7F3D96A2}" destId="{D5E0CFD6-2B8E-4F5C-9E9B-2601D6B8521F}" srcOrd="1" destOrd="0" presId="urn:microsoft.com/office/officeart/2005/8/layout/radial5"/>
    <dgm:cxn modelId="{476CA23B-ACFC-4BA5-B866-C863B315CCD6}" type="presParOf" srcId="{0EE03C72-3E9D-4074-830B-7E4BAD5EF041}" destId="{6E5663CF-A1F2-4429-9E36-27D826A04087}" srcOrd="0" destOrd="0" presId="urn:microsoft.com/office/officeart/2005/8/layout/radial5"/>
    <dgm:cxn modelId="{DE444341-14AE-4ED6-B6FC-B44278C07147}" type="presParOf" srcId="{0EE03C72-3E9D-4074-830B-7E4BAD5EF041}" destId="{E8A9AB11-FC02-4A36-AA6F-972AC08E7C0F}" srcOrd="1" destOrd="0" presId="urn:microsoft.com/office/officeart/2005/8/layout/radial5"/>
    <dgm:cxn modelId="{A17705EE-FC77-4896-A53B-FA0AE74941F4}" type="presParOf" srcId="{E8A9AB11-FC02-4A36-AA6F-972AC08E7C0F}" destId="{B7DDFA5F-AD61-49DD-A132-749B09FE85D3}" srcOrd="0" destOrd="0" presId="urn:microsoft.com/office/officeart/2005/8/layout/radial5"/>
    <dgm:cxn modelId="{F86B910B-5EDE-45B9-8509-ADB3E874380B}" type="presParOf" srcId="{0EE03C72-3E9D-4074-830B-7E4BAD5EF041}" destId="{25BC3B09-865F-422C-8BDD-30A9EE5FC4FD}" srcOrd="2" destOrd="0" presId="urn:microsoft.com/office/officeart/2005/8/layout/radial5"/>
    <dgm:cxn modelId="{43950962-EBC4-4F05-8D95-5556EE8CE89F}" type="presParOf" srcId="{0EE03C72-3E9D-4074-830B-7E4BAD5EF041}" destId="{D88EC1A6-391C-402D-BFA0-C5CFE5C879E3}" srcOrd="3" destOrd="0" presId="urn:microsoft.com/office/officeart/2005/8/layout/radial5"/>
    <dgm:cxn modelId="{034F2238-7D90-4EDA-9F7A-4BF45B1C8522}" type="presParOf" srcId="{D88EC1A6-391C-402D-BFA0-C5CFE5C879E3}" destId="{1635ED1F-5E9C-4D18-B16F-C532593B7C59}" srcOrd="0" destOrd="0" presId="urn:microsoft.com/office/officeart/2005/8/layout/radial5"/>
    <dgm:cxn modelId="{8C66034C-3231-46E4-B9AA-724F31281A28}" type="presParOf" srcId="{0EE03C72-3E9D-4074-830B-7E4BAD5EF041}" destId="{5FE7DE3C-C445-4F2D-84E2-BEFE6C07A3C3}" srcOrd="4" destOrd="0" presId="urn:microsoft.com/office/officeart/2005/8/layout/radial5"/>
    <dgm:cxn modelId="{7ED031FD-261E-409E-B66A-2EDC68A58272}" type="presParOf" srcId="{0EE03C72-3E9D-4074-830B-7E4BAD5EF041}" destId="{02E5EC39-1278-4339-B539-1E1E4E7EB3E6}" srcOrd="5" destOrd="0" presId="urn:microsoft.com/office/officeart/2005/8/layout/radial5"/>
    <dgm:cxn modelId="{4BA065F1-38F4-43D7-87ED-1DB52E5299BD}" type="presParOf" srcId="{02E5EC39-1278-4339-B539-1E1E4E7EB3E6}" destId="{BCC40893-29B0-4977-986A-77B0285B8BF9}" srcOrd="0" destOrd="0" presId="urn:microsoft.com/office/officeart/2005/8/layout/radial5"/>
    <dgm:cxn modelId="{AFDB38DC-878D-4A93-8FD4-1F7928E5D731}" type="presParOf" srcId="{0EE03C72-3E9D-4074-830B-7E4BAD5EF041}" destId="{9479AA40-8680-4FF2-96B6-6839114535CE}" srcOrd="6" destOrd="0" presId="urn:microsoft.com/office/officeart/2005/8/layout/radial5"/>
    <dgm:cxn modelId="{A51A1A0F-96E0-4A81-8400-AFA0D87A6247}" type="presParOf" srcId="{0EE03C72-3E9D-4074-830B-7E4BAD5EF041}" destId="{4746C823-9709-4BFB-9404-9A2FD3C9C84F}" srcOrd="7" destOrd="0" presId="urn:microsoft.com/office/officeart/2005/8/layout/radial5"/>
    <dgm:cxn modelId="{4123E098-86CD-4261-B2F8-3F903787EFEB}" type="presParOf" srcId="{4746C823-9709-4BFB-9404-9A2FD3C9C84F}" destId="{C5EFCDB4-30AB-4119-88B5-DE61B97D618F}" srcOrd="0" destOrd="0" presId="urn:microsoft.com/office/officeart/2005/8/layout/radial5"/>
    <dgm:cxn modelId="{CE7480CC-55D2-4A57-835E-A1C42DCBD69D}" type="presParOf" srcId="{0EE03C72-3E9D-4074-830B-7E4BAD5EF041}" destId="{8325114F-EE16-4237-AC75-FF48D138A821}" srcOrd="8" destOrd="0" presId="urn:microsoft.com/office/officeart/2005/8/layout/radial5"/>
    <dgm:cxn modelId="{27BE843C-ABBF-4068-8A52-0780F31CFA7F}" type="presParOf" srcId="{0EE03C72-3E9D-4074-830B-7E4BAD5EF041}" destId="{047E266C-4914-4BEA-B6AD-A06DA8C01A8D}" srcOrd="9" destOrd="0" presId="urn:microsoft.com/office/officeart/2005/8/layout/radial5"/>
    <dgm:cxn modelId="{41A81210-7AC8-4223-AA25-3C8F2EBAF0D1}" type="presParOf" srcId="{047E266C-4914-4BEA-B6AD-A06DA8C01A8D}" destId="{D5E0CFD6-2B8E-4F5C-9E9B-2601D6B8521F}" srcOrd="0" destOrd="0" presId="urn:microsoft.com/office/officeart/2005/8/layout/radial5"/>
    <dgm:cxn modelId="{AC34AC98-957D-4C1F-B550-3DE39A15B5B4}" type="presParOf" srcId="{0EE03C72-3E9D-4074-830B-7E4BAD5EF041}" destId="{FBB5AE2A-2D68-4041-B3DA-3955B64FB6D1}" srcOrd="10" destOrd="0" presId="urn:microsoft.com/office/officeart/2005/8/layout/radial5"/>
    <dgm:cxn modelId="{1E97B52B-A3A6-426C-B2D2-2AD81901CF99}" type="presParOf" srcId="{0EE03C72-3E9D-4074-830B-7E4BAD5EF041}" destId="{8B7D9159-DED3-4B17-846C-5898CFF34BCF}" srcOrd="11" destOrd="0" presId="urn:microsoft.com/office/officeart/2005/8/layout/radial5"/>
    <dgm:cxn modelId="{8D4D2C25-5F82-46D9-9433-BEF33D84A070}" type="presParOf" srcId="{8B7D9159-DED3-4B17-846C-5898CFF34BCF}" destId="{D2677DA6-A905-4D45-9701-C23442B2A5AB}" srcOrd="0" destOrd="0" presId="urn:microsoft.com/office/officeart/2005/8/layout/radial5"/>
    <dgm:cxn modelId="{02480447-1366-4DD5-90EE-8A9E7CD6FAB1}" type="presParOf" srcId="{0EE03C72-3E9D-4074-830B-7E4BAD5EF041}" destId="{2174C139-86BF-46DD-96AC-55B6D0073457}"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747A82-70B5-493D-B280-26EC8783B22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9E60BFAB-D340-4556-A8AD-4E42D30088B1}">
      <dgm:prSet phldrT="[Texte]"/>
      <dgm:spPr/>
      <dgm:t>
        <a:bodyPr/>
        <a:lstStyle/>
        <a:p>
          <a:r>
            <a:rPr lang="fr-FR" dirty="0"/>
            <a:t>IDEC</a:t>
          </a:r>
        </a:p>
      </dgm:t>
    </dgm:pt>
    <dgm:pt modelId="{C9681980-E7D1-44DE-A86A-352BE590E89A}" type="parTrans" cxnId="{76821B88-3C01-4171-9C7C-28BDBDCF884D}">
      <dgm:prSet/>
      <dgm:spPr/>
      <dgm:t>
        <a:bodyPr/>
        <a:lstStyle/>
        <a:p>
          <a:endParaRPr lang="fr-FR"/>
        </a:p>
      </dgm:t>
    </dgm:pt>
    <dgm:pt modelId="{8D30523B-B73D-47D1-B377-BD359F68F8C0}" type="sibTrans" cxnId="{76821B88-3C01-4171-9C7C-28BDBDCF884D}">
      <dgm:prSet/>
      <dgm:spPr/>
      <dgm:t>
        <a:bodyPr/>
        <a:lstStyle/>
        <a:p>
          <a:endParaRPr lang="fr-FR"/>
        </a:p>
      </dgm:t>
    </dgm:pt>
    <dgm:pt modelId="{93D989C8-37A0-4037-A0C6-B53DB469B14E}">
      <dgm:prSet phldrT="[Texte]"/>
      <dgm:spPr/>
      <dgm:t>
        <a:bodyPr/>
        <a:lstStyle/>
        <a:p>
          <a:r>
            <a:rPr lang="fr-FR" dirty="0" err="1"/>
            <a:t>Evauation</a:t>
          </a:r>
          <a:r>
            <a:rPr lang="fr-FR" dirty="0"/>
            <a:t> des besoins</a:t>
          </a:r>
        </a:p>
      </dgm:t>
    </dgm:pt>
    <dgm:pt modelId="{C0EF4BE7-4498-4380-9CE6-D195C1DFBDB4}" type="parTrans" cxnId="{393C3F9D-0260-4E12-9866-EB02895C5AB8}">
      <dgm:prSet/>
      <dgm:spPr/>
      <dgm:t>
        <a:bodyPr/>
        <a:lstStyle/>
        <a:p>
          <a:endParaRPr lang="fr-FR"/>
        </a:p>
      </dgm:t>
    </dgm:pt>
    <dgm:pt modelId="{F921E340-0739-4B57-83D7-76B78DDE3445}" type="sibTrans" cxnId="{393C3F9D-0260-4E12-9866-EB02895C5AB8}">
      <dgm:prSet/>
      <dgm:spPr/>
      <dgm:t>
        <a:bodyPr/>
        <a:lstStyle/>
        <a:p>
          <a:endParaRPr lang="fr-FR"/>
        </a:p>
      </dgm:t>
    </dgm:pt>
    <dgm:pt modelId="{5A796660-6FE4-4118-8BED-4E234927A60C}">
      <dgm:prSet phldrT="[Texte]"/>
      <dgm:spPr/>
      <dgm:t>
        <a:bodyPr/>
        <a:lstStyle/>
        <a:p>
          <a:r>
            <a:rPr lang="fr-FR" dirty="0"/>
            <a:t>Parcours de soins personnalisés</a:t>
          </a:r>
        </a:p>
      </dgm:t>
    </dgm:pt>
    <dgm:pt modelId="{ED0B7044-5FF0-470F-8B1E-512EE2FE2344}" type="parTrans" cxnId="{514C77BB-513E-4761-B4F5-26F71A8758B7}">
      <dgm:prSet/>
      <dgm:spPr/>
      <dgm:t>
        <a:bodyPr/>
        <a:lstStyle/>
        <a:p>
          <a:endParaRPr lang="fr-FR"/>
        </a:p>
      </dgm:t>
    </dgm:pt>
    <dgm:pt modelId="{495A6A2D-6D24-444B-998A-626B475AD595}" type="sibTrans" cxnId="{514C77BB-513E-4761-B4F5-26F71A8758B7}">
      <dgm:prSet/>
      <dgm:spPr/>
      <dgm:t>
        <a:bodyPr/>
        <a:lstStyle/>
        <a:p>
          <a:endParaRPr lang="fr-FR"/>
        </a:p>
      </dgm:t>
    </dgm:pt>
    <dgm:pt modelId="{C937A025-0294-483B-804E-FB0C350FF7F3}">
      <dgm:prSet phldrT="[Texte]"/>
      <dgm:spPr/>
      <dgm:t>
        <a:bodyPr/>
        <a:lstStyle/>
        <a:p>
          <a:r>
            <a:rPr lang="fr-FR" dirty="0"/>
            <a:t>Coordination des prises en charges complexes</a:t>
          </a:r>
        </a:p>
      </dgm:t>
    </dgm:pt>
    <dgm:pt modelId="{3BF874D3-B5D2-4DBC-A8BC-9D899A7C3D4C}" type="parTrans" cxnId="{50B7A498-69B6-4213-B61C-E2C3DA42C15A}">
      <dgm:prSet/>
      <dgm:spPr/>
      <dgm:t>
        <a:bodyPr/>
        <a:lstStyle/>
        <a:p>
          <a:endParaRPr lang="fr-FR"/>
        </a:p>
      </dgm:t>
    </dgm:pt>
    <dgm:pt modelId="{D44AF92B-4FAC-47D8-908F-613E68E906ED}" type="sibTrans" cxnId="{50B7A498-69B6-4213-B61C-E2C3DA42C15A}">
      <dgm:prSet/>
      <dgm:spPr/>
      <dgm:t>
        <a:bodyPr/>
        <a:lstStyle/>
        <a:p>
          <a:endParaRPr lang="fr-FR"/>
        </a:p>
      </dgm:t>
    </dgm:pt>
    <dgm:pt modelId="{54D9367D-CE21-4BDD-BADD-FF913C934D67}">
      <dgm:prSet phldrT="[Texte]"/>
      <dgm:spPr/>
      <dgm:t>
        <a:bodyPr/>
        <a:lstStyle/>
        <a:p>
          <a:r>
            <a:rPr lang="fr-FR" dirty="0"/>
            <a:t>Suivi des patients</a:t>
          </a:r>
        </a:p>
      </dgm:t>
    </dgm:pt>
    <dgm:pt modelId="{EA8907A4-BB06-4016-98F2-2C05A8F61E00}" type="parTrans" cxnId="{3D3F5D02-CC82-4DD6-B601-61721E150DF6}">
      <dgm:prSet/>
      <dgm:spPr/>
      <dgm:t>
        <a:bodyPr/>
        <a:lstStyle/>
        <a:p>
          <a:endParaRPr lang="fr-FR"/>
        </a:p>
      </dgm:t>
    </dgm:pt>
    <dgm:pt modelId="{C9D3667E-411C-454C-89A9-423C3F6B0906}" type="sibTrans" cxnId="{3D3F5D02-CC82-4DD6-B601-61721E150DF6}">
      <dgm:prSet/>
      <dgm:spPr/>
      <dgm:t>
        <a:bodyPr/>
        <a:lstStyle/>
        <a:p>
          <a:endParaRPr lang="fr-FR"/>
        </a:p>
      </dgm:t>
    </dgm:pt>
    <dgm:pt modelId="{69C75B97-85D7-4AA3-85C6-788CC5C36E90}" type="pres">
      <dgm:prSet presAssocID="{95747A82-70B5-493D-B280-26EC8783B227}" presName="Name0" presStyleCnt="0">
        <dgm:presLayoutVars>
          <dgm:chMax val="1"/>
          <dgm:dir/>
          <dgm:animLvl val="ctr"/>
          <dgm:resizeHandles val="exact"/>
        </dgm:presLayoutVars>
      </dgm:prSet>
      <dgm:spPr/>
    </dgm:pt>
    <dgm:pt modelId="{EA7798AA-59FD-4A18-8FE2-5444FD65C878}" type="pres">
      <dgm:prSet presAssocID="{9E60BFAB-D340-4556-A8AD-4E42D30088B1}" presName="centerShape" presStyleLbl="node0" presStyleIdx="0" presStyleCnt="1"/>
      <dgm:spPr/>
    </dgm:pt>
    <dgm:pt modelId="{DCF57AFB-2117-411F-9501-6AAAC75D5482}" type="pres">
      <dgm:prSet presAssocID="{C0EF4BE7-4498-4380-9CE6-D195C1DFBDB4}" presName="parTrans" presStyleLbl="sibTrans2D1" presStyleIdx="0" presStyleCnt="4"/>
      <dgm:spPr/>
    </dgm:pt>
    <dgm:pt modelId="{069C74AF-FA8F-4A79-977F-95BB8873C115}" type="pres">
      <dgm:prSet presAssocID="{C0EF4BE7-4498-4380-9CE6-D195C1DFBDB4}" presName="connectorText" presStyleLbl="sibTrans2D1" presStyleIdx="0" presStyleCnt="4"/>
      <dgm:spPr/>
    </dgm:pt>
    <dgm:pt modelId="{4939AA4C-143B-4687-95D5-EFB28DFB418C}" type="pres">
      <dgm:prSet presAssocID="{93D989C8-37A0-4037-A0C6-B53DB469B14E}" presName="node" presStyleLbl="node1" presStyleIdx="0" presStyleCnt="4">
        <dgm:presLayoutVars>
          <dgm:bulletEnabled val="1"/>
        </dgm:presLayoutVars>
      </dgm:prSet>
      <dgm:spPr/>
    </dgm:pt>
    <dgm:pt modelId="{27A640A5-043B-4266-B437-89396D81A729}" type="pres">
      <dgm:prSet presAssocID="{ED0B7044-5FF0-470F-8B1E-512EE2FE2344}" presName="parTrans" presStyleLbl="sibTrans2D1" presStyleIdx="1" presStyleCnt="4"/>
      <dgm:spPr/>
    </dgm:pt>
    <dgm:pt modelId="{9089E878-8B5A-4E2F-A247-A16FDB2643B6}" type="pres">
      <dgm:prSet presAssocID="{ED0B7044-5FF0-470F-8B1E-512EE2FE2344}" presName="connectorText" presStyleLbl="sibTrans2D1" presStyleIdx="1" presStyleCnt="4"/>
      <dgm:spPr/>
    </dgm:pt>
    <dgm:pt modelId="{50C349A4-35D2-4B49-9551-355D612F2504}" type="pres">
      <dgm:prSet presAssocID="{5A796660-6FE4-4118-8BED-4E234927A60C}" presName="node" presStyleLbl="node1" presStyleIdx="1" presStyleCnt="4">
        <dgm:presLayoutVars>
          <dgm:bulletEnabled val="1"/>
        </dgm:presLayoutVars>
      </dgm:prSet>
      <dgm:spPr/>
    </dgm:pt>
    <dgm:pt modelId="{53DBB524-8BEC-4AA2-AE25-42B75A0E4241}" type="pres">
      <dgm:prSet presAssocID="{3BF874D3-B5D2-4DBC-A8BC-9D899A7C3D4C}" presName="parTrans" presStyleLbl="sibTrans2D1" presStyleIdx="2" presStyleCnt="4"/>
      <dgm:spPr/>
    </dgm:pt>
    <dgm:pt modelId="{407D6D16-4174-44DF-9E17-EFB5C68C13E0}" type="pres">
      <dgm:prSet presAssocID="{3BF874D3-B5D2-4DBC-A8BC-9D899A7C3D4C}" presName="connectorText" presStyleLbl="sibTrans2D1" presStyleIdx="2" presStyleCnt="4"/>
      <dgm:spPr/>
    </dgm:pt>
    <dgm:pt modelId="{C2122A60-76D7-496A-9A7E-DB97592869EA}" type="pres">
      <dgm:prSet presAssocID="{C937A025-0294-483B-804E-FB0C350FF7F3}" presName="node" presStyleLbl="node1" presStyleIdx="2" presStyleCnt="4">
        <dgm:presLayoutVars>
          <dgm:bulletEnabled val="1"/>
        </dgm:presLayoutVars>
      </dgm:prSet>
      <dgm:spPr/>
    </dgm:pt>
    <dgm:pt modelId="{3C372DBE-CAEF-4F99-8A82-A40E8D50FE11}" type="pres">
      <dgm:prSet presAssocID="{EA8907A4-BB06-4016-98F2-2C05A8F61E00}" presName="parTrans" presStyleLbl="sibTrans2D1" presStyleIdx="3" presStyleCnt="4"/>
      <dgm:spPr/>
    </dgm:pt>
    <dgm:pt modelId="{C13A4480-F5B4-477E-9841-1C4F863844F7}" type="pres">
      <dgm:prSet presAssocID="{EA8907A4-BB06-4016-98F2-2C05A8F61E00}" presName="connectorText" presStyleLbl="sibTrans2D1" presStyleIdx="3" presStyleCnt="4"/>
      <dgm:spPr/>
    </dgm:pt>
    <dgm:pt modelId="{06F6B7BF-0BE1-49B6-9A6E-CA5FC3A406C1}" type="pres">
      <dgm:prSet presAssocID="{54D9367D-CE21-4BDD-BADD-FF913C934D67}" presName="node" presStyleLbl="node1" presStyleIdx="3" presStyleCnt="4">
        <dgm:presLayoutVars>
          <dgm:bulletEnabled val="1"/>
        </dgm:presLayoutVars>
      </dgm:prSet>
      <dgm:spPr/>
    </dgm:pt>
  </dgm:ptLst>
  <dgm:cxnLst>
    <dgm:cxn modelId="{3D3F5D02-CC82-4DD6-B601-61721E150DF6}" srcId="{9E60BFAB-D340-4556-A8AD-4E42D30088B1}" destId="{54D9367D-CE21-4BDD-BADD-FF913C934D67}" srcOrd="3" destOrd="0" parTransId="{EA8907A4-BB06-4016-98F2-2C05A8F61E00}" sibTransId="{C9D3667E-411C-454C-89A9-423C3F6B0906}"/>
    <dgm:cxn modelId="{B99C885C-5906-4196-9C14-09C62D1AC389}" type="presOf" srcId="{EA8907A4-BB06-4016-98F2-2C05A8F61E00}" destId="{3C372DBE-CAEF-4F99-8A82-A40E8D50FE11}" srcOrd="0" destOrd="0" presId="urn:microsoft.com/office/officeart/2005/8/layout/radial5"/>
    <dgm:cxn modelId="{B84B3160-0484-49A7-A4DA-86B9534DBB92}" type="presOf" srcId="{C0EF4BE7-4498-4380-9CE6-D195C1DFBDB4}" destId="{DCF57AFB-2117-411F-9501-6AAAC75D5482}" srcOrd="0" destOrd="0" presId="urn:microsoft.com/office/officeart/2005/8/layout/radial5"/>
    <dgm:cxn modelId="{9AE72471-135F-459F-9882-0E57BAC3266C}" type="presOf" srcId="{EA8907A4-BB06-4016-98F2-2C05A8F61E00}" destId="{C13A4480-F5B4-477E-9841-1C4F863844F7}" srcOrd="1" destOrd="0" presId="urn:microsoft.com/office/officeart/2005/8/layout/radial5"/>
    <dgm:cxn modelId="{6F23A57B-8322-4CC8-9B6C-07375F8C5D79}" type="presOf" srcId="{95747A82-70B5-493D-B280-26EC8783B227}" destId="{69C75B97-85D7-4AA3-85C6-788CC5C36E90}" srcOrd="0" destOrd="0" presId="urn:microsoft.com/office/officeart/2005/8/layout/radial5"/>
    <dgm:cxn modelId="{76821B88-3C01-4171-9C7C-28BDBDCF884D}" srcId="{95747A82-70B5-493D-B280-26EC8783B227}" destId="{9E60BFAB-D340-4556-A8AD-4E42D30088B1}" srcOrd="0" destOrd="0" parTransId="{C9681980-E7D1-44DE-A86A-352BE590E89A}" sibTransId="{8D30523B-B73D-47D1-B377-BD359F68F8C0}"/>
    <dgm:cxn modelId="{4A209790-5F0C-446D-88E3-2E0383F39DA3}" type="presOf" srcId="{ED0B7044-5FF0-470F-8B1E-512EE2FE2344}" destId="{9089E878-8B5A-4E2F-A247-A16FDB2643B6}" srcOrd="1" destOrd="0" presId="urn:microsoft.com/office/officeart/2005/8/layout/radial5"/>
    <dgm:cxn modelId="{50B7A498-69B6-4213-B61C-E2C3DA42C15A}" srcId="{9E60BFAB-D340-4556-A8AD-4E42D30088B1}" destId="{C937A025-0294-483B-804E-FB0C350FF7F3}" srcOrd="2" destOrd="0" parTransId="{3BF874D3-B5D2-4DBC-A8BC-9D899A7C3D4C}" sibTransId="{D44AF92B-4FAC-47D8-908F-613E68E906ED}"/>
    <dgm:cxn modelId="{393C3F9D-0260-4E12-9866-EB02895C5AB8}" srcId="{9E60BFAB-D340-4556-A8AD-4E42D30088B1}" destId="{93D989C8-37A0-4037-A0C6-B53DB469B14E}" srcOrd="0" destOrd="0" parTransId="{C0EF4BE7-4498-4380-9CE6-D195C1DFBDB4}" sibTransId="{F921E340-0739-4B57-83D7-76B78DDE3445}"/>
    <dgm:cxn modelId="{4EBC2D9F-34AA-41E3-81A5-5221C6373C09}" type="presOf" srcId="{C937A025-0294-483B-804E-FB0C350FF7F3}" destId="{C2122A60-76D7-496A-9A7E-DB97592869EA}" srcOrd="0" destOrd="0" presId="urn:microsoft.com/office/officeart/2005/8/layout/radial5"/>
    <dgm:cxn modelId="{64609DB3-9FDE-4313-ACF6-FB24D2B1661C}" type="presOf" srcId="{9E60BFAB-D340-4556-A8AD-4E42D30088B1}" destId="{EA7798AA-59FD-4A18-8FE2-5444FD65C878}" srcOrd="0" destOrd="0" presId="urn:microsoft.com/office/officeart/2005/8/layout/radial5"/>
    <dgm:cxn modelId="{C30C49B4-3D56-44EF-8227-9C58316DF496}" type="presOf" srcId="{3BF874D3-B5D2-4DBC-A8BC-9D899A7C3D4C}" destId="{407D6D16-4174-44DF-9E17-EFB5C68C13E0}" srcOrd="1" destOrd="0" presId="urn:microsoft.com/office/officeart/2005/8/layout/radial5"/>
    <dgm:cxn modelId="{E5C18FB5-C851-4CCA-99F0-03A39E2A0749}" type="presOf" srcId="{5A796660-6FE4-4118-8BED-4E234927A60C}" destId="{50C349A4-35D2-4B49-9551-355D612F2504}" srcOrd="0" destOrd="0" presId="urn:microsoft.com/office/officeart/2005/8/layout/radial5"/>
    <dgm:cxn modelId="{514C77BB-513E-4761-B4F5-26F71A8758B7}" srcId="{9E60BFAB-D340-4556-A8AD-4E42D30088B1}" destId="{5A796660-6FE4-4118-8BED-4E234927A60C}" srcOrd="1" destOrd="0" parTransId="{ED0B7044-5FF0-470F-8B1E-512EE2FE2344}" sibTransId="{495A6A2D-6D24-444B-998A-626B475AD595}"/>
    <dgm:cxn modelId="{F41765C5-9C34-43E4-9C28-3D268DBA65D4}" type="presOf" srcId="{93D989C8-37A0-4037-A0C6-B53DB469B14E}" destId="{4939AA4C-143B-4687-95D5-EFB28DFB418C}" srcOrd="0" destOrd="0" presId="urn:microsoft.com/office/officeart/2005/8/layout/radial5"/>
    <dgm:cxn modelId="{D8DA5AD9-3527-4589-81EC-47589FA969FA}" type="presOf" srcId="{54D9367D-CE21-4BDD-BADD-FF913C934D67}" destId="{06F6B7BF-0BE1-49B6-9A6E-CA5FC3A406C1}" srcOrd="0" destOrd="0" presId="urn:microsoft.com/office/officeart/2005/8/layout/radial5"/>
    <dgm:cxn modelId="{7ADD08E2-DE66-4AE6-B8A4-23E9AC6EAF1F}" type="presOf" srcId="{ED0B7044-5FF0-470F-8B1E-512EE2FE2344}" destId="{27A640A5-043B-4266-B437-89396D81A729}" srcOrd="0" destOrd="0" presId="urn:microsoft.com/office/officeart/2005/8/layout/radial5"/>
    <dgm:cxn modelId="{A398B0EE-48C6-4F96-8E15-CCE8D7216929}" type="presOf" srcId="{3BF874D3-B5D2-4DBC-A8BC-9D899A7C3D4C}" destId="{53DBB524-8BEC-4AA2-AE25-42B75A0E4241}" srcOrd="0" destOrd="0" presId="urn:microsoft.com/office/officeart/2005/8/layout/radial5"/>
    <dgm:cxn modelId="{3F136BF3-9DD0-4E93-8AA1-906A77F1801F}" type="presOf" srcId="{C0EF4BE7-4498-4380-9CE6-D195C1DFBDB4}" destId="{069C74AF-FA8F-4A79-977F-95BB8873C115}" srcOrd="1" destOrd="0" presId="urn:microsoft.com/office/officeart/2005/8/layout/radial5"/>
    <dgm:cxn modelId="{8BA7A56A-4E4F-42D3-AB6B-AA48A7165AEC}" type="presParOf" srcId="{69C75B97-85D7-4AA3-85C6-788CC5C36E90}" destId="{EA7798AA-59FD-4A18-8FE2-5444FD65C878}" srcOrd="0" destOrd="0" presId="urn:microsoft.com/office/officeart/2005/8/layout/radial5"/>
    <dgm:cxn modelId="{B73ED286-FE04-4150-9F2F-B8E01F226A0D}" type="presParOf" srcId="{69C75B97-85D7-4AA3-85C6-788CC5C36E90}" destId="{DCF57AFB-2117-411F-9501-6AAAC75D5482}" srcOrd="1" destOrd="0" presId="urn:microsoft.com/office/officeart/2005/8/layout/radial5"/>
    <dgm:cxn modelId="{4DD6DB41-FBD9-46C8-A2B6-4177CF156C77}" type="presParOf" srcId="{DCF57AFB-2117-411F-9501-6AAAC75D5482}" destId="{069C74AF-FA8F-4A79-977F-95BB8873C115}" srcOrd="0" destOrd="0" presId="urn:microsoft.com/office/officeart/2005/8/layout/radial5"/>
    <dgm:cxn modelId="{45802DDA-3C97-40E5-9213-4CA6588B604D}" type="presParOf" srcId="{69C75B97-85D7-4AA3-85C6-788CC5C36E90}" destId="{4939AA4C-143B-4687-95D5-EFB28DFB418C}" srcOrd="2" destOrd="0" presId="urn:microsoft.com/office/officeart/2005/8/layout/radial5"/>
    <dgm:cxn modelId="{F4AFE4F2-24E9-4AB4-AF72-0834FFB01EFE}" type="presParOf" srcId="{69C75B97-85D7-4AA3-85C6-788CC5C36E90}" destId="{27A640A5-043B-4266-B437-89396D81A729}" srcOrd="3" destOrd="0" presId="urn:microsoft.com/office/officeart/2005/8/layout/radial5"/>
    <dgm:cxn modelId="{A9C27C21-2179-4A82-8216-DDC8422869D6}" type="presParOf" srcId="{27A640A5-043B-4266-B437-89396D81A729}" destId="{9089E878-8B5A-4E2F-A247-A16FDB2643B6}" srcOrd="0" destOrd="0" presId="urn:microsoft.com/office/officeart/2005/8/layout/radial5"/>
    <dgm:cxn modelId="{FC5AE3D0-BC6C-413D-A87D-7493E53E1215}" type="presParOf" srcId="{69C75B97-85D7-4AA3-85C6-788CC5C36E90}" destId="{50C349A4-35D2-4B49-9551-355D612F2504}" srcOrd="4" destOrd="0" presId="urn:microsoft.com/office/officeart/2005/8/layout/radial5"/>
    <dgm:cxn modelId="{F9A634C6-55BB-4548-9CFF-7C08D173452D}" type="presParOf" srcId="{69C75B97-85D7-4AA3-85C6-788CC5C36E90}" destId="{53DBB524-8BEC-4AA2-AE25-42B75A0E4241}" srcOrd="5" destOrd="0" presId="urn:microsoft.com/office/officeart/2005/8/layout/radial5"/>
    <dgm:cxn modelId="{BEF751A3-CAA0-4956-92F1-06484C31093E}" type="presParOf" srcId="{53DBB524-8BEC-4AA2-AE25-42B75A0E4241}" destId="{407D6D16-4174-44DF-9E17-EFB5C68C13E0}" srcOrd="0" destOrd="0" presId="urn:microsoft.com/office/officeart/2005/8/layout/radial5"/>
    <dgm:cxn modelId="{69CC785F-B1B4-4A00-B4F6-08783B7FD6A0}" type="presParOf" srcId="{69C75B97-85D7-4AA3-85C6-788CC5C36E90}" destId="{C2122A60-76D7-496A-9A7E-DB97592869EA}" srcOrd="6" destOrd="0" presId="urn:microsoft.com/office/officeart/2005/8/layout/radial5"/>
    <dgm:cxn modelId="{324A36DD-320E-4895-B990-DE9C07425F74}" type="presParOf" srcId="{69C75B97-85D7-4AA3-85C6-788CC5C36E90}" destId="{3C372DBE-CAEF-4F99-8A82-A40E8D50FE11}" srcOrd="7" destOrd="0" presId="urn:microsoft.com/office/officeart/2005/8/layout/radial5"/>
    <dgm:cxn modelId="{71C0A638-0FF8-49DF-93C9-FDA06EDE8B12}" type="presParOf" srcId="{3C372DBE-CAEF-4F99-8A82-A40E8D50FE11}" destId="{C13A4480-F5B4-477E-9841-1C4F863844F7}" srcOrd="0" destOrd="0" presId="urn:microsoft.com/office/officeart/2005/8/layout/radial5"/>
    <dgm:cxn modelId="{C02F6784-7418-4691-BB7B-FE307E2F40BB}" type="presParOf" srcId="{69C75B97-85D7-4AA3-85C6-788CC5C36E90}" destId="{06F6B7BF-0BE1-49B6-9A6E-CA5FC3A406C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E4914-1A1D-4FB5-B951-5BDCBCAAFCAE}">
      <dsp:nvSpPr>
        <dsp:cNvPr id="0" name=""/>
        <dsp:cNvSpPr/>
      </dsp:nvSpPr>
      <dsp:spPr>
        <a:xfrm rot="5400000">
          <a:off x="-93242" y="97879"/>
          <a:ext cx="621616" cy="4351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Arial" panose="020B0604020202020204" pitchFamily="34" charset="0"/>
              <a:cs typeface="Arial" panose="020B0604020202020204" pitchFamily="34" charset="0"/>
            </a:rPr>
            <a:t>28 octobre 1902</a:t>
          </a:r>
        </a:p>
      </dsp:txBody>
      <dsp:txXfrm rot="-5400000">
        <a:off x="1" y="222203"/>
        <a:ext cx="435131" cy="186485"/>
      </dsp:txXfrm>
    </dsp:sp>
    <dsp:sp modelId="{5FF54909-2377-43C8-8B30-3C6440DA2078}">
      <dsp:nvSpPr>
        <dsp:cNvPr id="0" name=""/>
        <dsp:cNvSpPr/>
      </dsp:nvSpPr>
      <dsp:spPr>
        <a:xfrm rot="5400000">
          <a:off x="4443926" y="-4004157"/>
          <a:ext cx="404263" cy="84218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latin typeface="Arial" panose="020B0604020202020204" pitchFamily="34" charset="0"/>
              <a:cs typeface="Arial" panose="020B0604020202020204" pitchFamily="34" charset="0"/>
            </a:rPr>
            <a:t>Circulaire rendant obligatoire la création d’écoles d’infirmières en France</a:t>
          </a:r>
        </a:p>
      </dsp:txBody>
      <dsp:txXfrm rot="-5400000">
        <a:off x="435132" y="24371"/>
        <a:ext cx="8402118" cy="364795"/>
      </dsp:txXfrm>
    </dsp:sp>
    <dsp:sp modelId="{B2386E2A-D678-4C8B-8D55-6C47BA61897A}">
      <dsp:nvSpPr>
        <dsp:cNvPr id="0" name=""/>
        <dsp:cNvSpPr/>
      </dsp:nvSpPr>
      <dsp:spPr>
        <a:xfrm rot="5400000">
          <a:off x="-93242" y="661485"/>
          <a:ext cx="621616" cy="4351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Arial" panose="020B0604020202020204" pitchFamily="34" charset="0"/>
              <a:cs typeface="Arial" panose="020B0604020202020204" pitchFamily="34" charset="0"/>
            </a:rPr>
            <a:t>Entre deux guerres</a:t>
          </a:r>
        </a:p>
      </dsp:txBody>
      <dsp:txXfrm rot="-5400000">
        <a:off x="1" y="785809"/>
        <a:ext cx="435131" cy="186485"/>
      </dsp:txXfrm>
    </dsp:sp>
    <dsp:sp modelId="{F95B3169-6556-42B0-99A4-5AE55D7AC357}">
      <dsp:nvSpPr>
        <dsp:cNvPr id="0" name=""/>
        <dsp:cNvSpPr/>
      </dsp:nvSpPr>
      <dsp:spPr>
        <a:xfrm rot="5400000">
          <a:off x="4444032" y="-3440657"/>
          <a:ext cx="404050" cy="84218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latin typeface="Arial" panose="020B0604020202020204" pitchFamily="34" charset="0"/>
              <a:cs typeface="Arial" panose="020B0604020202020204" pitchFamily="34" charset="0"/>
            </a:rPr>
            <a:t>Emergence du statut d’infirmière visiteuse d’hygiène sociale</a:t>
          </a:r>
        </a:p>
      </dsp:txBody>
      <dsp:txXfrm rot="-5400000">
        <a:off x="435131" y="587968"/>
        <a:ext cx="8402128" cy="364602"/>
      </dsp:txXfrm>
    </dsp:sp>
    <dsp:sp modelId="{FF474583-A86E-4419-AA86-1B54C186D2AA}">
      <dsp:nvSpPr>
        <dsp:cNvPr id="0" name=""/>
        <dsp:cNvSpPr/>
      </dsp:nvSpPr>
      <dsp:spPr>
        <a:xfrm rot="5400000">
          <a:off x="-93242" y="1225092"/>
          <a:ext cx="621616" cy="4351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Arial" panose="020B0604020202020204" pitchFamily="34" charset="0"/>
              <a:cs typeface="Arial" panose="020B0604020202020204" pitchFamily="34" charset="0"/>
            </a:rPr>
            <a:t>27 juin 1922</a:t>
          </a:r>
        </a:p>
      </dsp:txBody>
      <dsp:txXfrm rot="-5400000">
        <a:off x="1" y="1349416"/>
        <a:ext cx="435131" cy="186485"/>
      </dsp:txXfrm>
    </dsp:sp>
    <dsp:sp modelId="{A0629165-1B79-4521-BD14-AB79FD13CFE9}">
      <dsp:nvSpPr>
        <dsp:cNvPr id="0" name=""/>
        <dsp:cNvSpPr/>
      </dsp:nvSpPr>
      <dsp:spPr>
        <a:xfrm rot="5400000">
          <a:off x="4444032" y="-2877051"/>
          <a:ext cx="404050" cy="84218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r-FR" sz="1000" b="0" kern="1200" dirty="0">
              <a:latin typeface="Arial" panose="020B0604020202020204" pitchFamily="34" charset="0"/>
              <a:cs typeface="Arial" panose="020B0604020202020204" pitchFamily="34" charset="0"/>
            </a:rPr>
            <a:t>Décret instituant le «BREVET DE CAPACITE D'INFIRMIERES PROFESSIONNELLES »</a:t>
          </a:r>
          <a:endParaRPr lang="fr-FR" sz="1000" kern="1200" dirty="0">
            <a:latin typeface="Arial" panose="020B0604020202020204" pitchFamily="34" charset="0"/>
            <a:cs typeface="Arial" panose="020B0604020202020204" pitchFamily="34" charset="0"/>
          </a:endParaRPr>
        </a:p>
      </dsp:txBody>
      <dsp:txXfrm rot="-5400000">
        <a:off x="435131" y="1151574"/>
        <a:ext cx="8402128" cy="364602"/>
      </dsp:txXfrm>
    </dsp:sp>
    <dsp:sp modelId="{9EBD33B9-2215-4CC5-B5F4-D7C7F1BE7988}">
      <dsp:nvSpPr>
        <dsp:cNvPr id="0" name=""/>
        <dsp:cNvSpPr/>
      </dsp:nvSpPr>
      <dsp:spPr>
        <a:xfrm rot="5400000">
          <a:off x="-93242" y="1788698"/>
          <a:ext cx="621616" cy="4351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Arial" panose="020B0604020202020204" pitchFamily="34" charset="0"/>
              <a:cs typeface="Arial" panose="020B0604020202020204" pitchFamily="34" charset="0"/>
            </a:rPr>
            <a:t>1938</a:t>
          </a:r>
        </a:p>
      </dsp:txBody>
      <dsp:txXfrm rot="-5400000">
        <a:off x="1" y="1913022"/>
        <a:ext cx="435131" cy="186485"/>
      </dsp:txXfrm>
    </dsp:sp>
    <dsp:sp modelId="{86EFEBB3-E9A7-4859-9680-4A0E2EC7CAB8}">
      <dsp:nvSpPr>
        <dsp:cNvPr id="0" name=""/>
        <dsp:cNvSpPr/>
      </dsp:nvSpPr>
      <dsp:spPr>
        <a:xfrm rot="5400000">
          <a:off x="4444032" y="-2313444"/>
          <a:ext cx="404050" cy="84218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latin typeface="Arial" panose="020B0604020202020204" pitchFamily="34" charset="0"/>
              <a:cs typeface="Arial" panose="020B0604020202020204" pitchFamily="34" charset="0"/>
            </a:rPr>
            <a:t>Décret du 18/02/1938 : instaurant le Diplôme d’Infirmière Hospitalière d’Etat et le Diplôme d’Etat d’Assistante de service social de l’Etat : Le statut des infirmières visiteuses évolue vers une action d’accompagnement social, en abandonnant le volet technique.</a:t>
          </a:r>
        </a:p>
      </dsp:txBody>
      <dsp:txXfrm rot="-5400000">
        <a:off x="435131" y="1715181"/>
        <a:ext cx="8402128" cy="364602"/>
      </dsp:txXfrm>
    </dsp:sp>
    <dsp:sp modelId="{54A97809-1CA2-4EC6-B74E-6AB9CAA9E187}">
      <dsp:nvSpPr>
        <dsp:cNvPr id="0" name=""/>
        <dsp:cNvSpPr/>
      </dsp:nvSpPr>
      <dsp:spPr>
        <a:xfrm rot="5400000">
          <a:off x="-93242" y="2352305"/>
          <a:ext cx="621616" cy="4351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Arial" panose="020B0604020202020204" pitchFamily="34" charset="0"/>
              <a:cs typeface="Arial" panose="020B0604020202020204" pitchFamily="34" charset="0"/>
            </a:rPr>
            <a:t>1942</a:t>
          </a:r>
        </a:p>
      </dsp:txBody>
      <dsp:txXfrm rot="-5400000">
        <a:off x="1" y="2476629"/>
        <a:ext cx="435131" cy="186485"/>
      </dsp:txXfrm>
    </dsp:sp>
    <dsp:sp modelId="{D43BF4FA-3A8A-47CE-B0B5-7FFB9C8874C8}">
      <dsp:nvSpPr>
        <dsp:cNvPr id="0" name=""/>
        <dsp:cNvSpPr/>
      </dsp:nvSpPr>
      <dsp:spPr>
        <a:xfrm rot="5400000">
          <a:off x="4444032" y="-1749837"/>
          <a:ext cx="404050" cy="84218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latin typeface="Arial" panose="020B0604020202020204" pitchFamily="34" charset="0"/>
              <a:cs typeface="Arial" panose="020B0604020202020204" pitchFamily="34" charset="0"/>
            </a:rPr>
            <a:t>Création du Diplôme d’Etat Infirmier</a:t>
          </a:r>
        </a:p>
      </dsp:txBody>
      <dsp:txXfrm rot="-5400000">
        <a:off x="435131" y="2278788"/>
        <a:ext cx="8402128" cy="364602"/>
      </dsp:txXfrm>
    </dsp:sp>
    <dsp:sp modelId="{1AC7267A-82D9-48BE-BAB2-A28E495210F5}">
      <dsp:nvSpPr>
        <dsp:cNvPr id="0" name=""/>
        <dsp:cNvSpPr/>
      </dsp:nvSpPr>
      <dsp:spPr>
        <a:xfrm rot="5400000">
          <a:off x="-93242" y="2915911"/>
          <a:ext cx="621616" cy="4351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fr-FR" sz="900" kern="1200" dirty="0">
              <a:latin typeface="Arial" panose="020B0604020202020204" pitchFamily="34" charset="0"/>
              <a:cs typeface="Arial" panose="020B0604020202020204" pitchFamily="34" charset="0"/>
            </a:rPr>
            <a:t>1947</a:t>
          </a:r>
        </a:p>
      </dsp:txBody>
      <dsp:txXfrm rot="-5400000">
        <a:off x="1" y="3040235"/>
        <a:ext cx="435131" cy="186485"/>
      </dsp:txXfrm>
    </dsp:sp>
    <dsp:sp modelId="{72D9B9D6-7D28-4F9A-8B5D-323EC4A21089}">
      <dsp:nvSpPr>
        <dsp:cNvPr id="0" name=""/>
        <dsp:cNvSpPr/>
      </dsp:nvSpPr>
      <dsp:spPr>
        <a:xfrm rot="5400000">
          <a:off x="4444032" y="-1186231"/>
          <a:ext cx="404050" cy="84218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fr-FR" sz="1000" kern="1200" dirty="0">
              <a:latin typeface="Arial" panose="020B0604020202020204" pitchFamily="34" charset="0"/>
              <a:cs typeface="Arial" panose="020B0604020202020204" pitchFamily="34" charset="0"/>
            </a:rPr>
            <a:t>Arrêté du 31/12/1947 :  Première version de la Nomenclature Générale des Actes Professionnels (NGAP)</a:t>
          </a:r>
        </a:p>
      </dsp:txBody>
      <dsp:txXfrm rot="-5400000">
        <a:off x="435131" y="2842394"/>
        <a:ext cx="8402128" cy="364602"/>
      </dsp:txXfrm>
    </dsp:sp>
    <dsp:sp modelId="{F02C9DDB-74A5-4B22-AE03-1DE3345DFE79}">
      <dsp:nvSpPr>
        <dsp:cNvPr id="0" name=""/>
        <dsp:cNvSpPr/>
      </dsp:nvSpPr>
      <dsp:spPr>
        <a:xfrm rot="5400000">
          <a:off x="-93242" y="3479518"/>
          <a:ext cx="621616" cy="4351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Arial" panose="020B0604020202020204" pitchFamily="34" charset="0"/>
              <a:cs typeface="Arial" panose="020B0604020202020204" pitchFamily="34" charset="0"/>
            </a:rPr>
            <a:t>1981</a:t>
          </a:r>
        </a:p>
      </dsp:txBody>
      <dsp:txXfrm rot="-5400000">
        <a:off x="1" y="3603842"/>
        <a:ext cx="435131" cy="186485"/>
      </dsp:txXfrm>
    </dsp:sp>
    <dsp:sp modelId="{A9C6129F-D8E7-447B-BA4F-B7E8F43C887A}">
      <dsp:nvSpPr>
        <dsp:cNvPr id="0" name=""/>
        <dsp:cNvSpPr/>
      </dsp:nvSpPr>
      <dsp:spPr>
        <a:xfrm rot="5400000">
          <a:off x="4444032" y="-622624"/>
          <a:ext cx="404050" cy="84218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latin typeface="Arial" panose="020B0604020202020204" pitchFamily="34" charset="0"/>
              <a:cs typeface="Arial" panose="020B0604020202020204" pitchFamily="34" charset="0"/>
            </a:rPr>
            <a:t>Décret du 12 mai 1981 : l’exercice infirmier se définit par un rôle propre (reconnaissant ainsi l’autonomie de l’infirmière vis-à-vis du médecin) et le rôle prescrit (sous prescription médicale). </a:t>
          </a:r>
        </a:p>
      </dsp:txBody>
      <dsp:txXfrm rot="-5400000">
        <a:off x="435131" y="3406001"/>
        <a:ext cx="8402128" cy="364602"/>
      </dsp:txXfrm>
    </dsp:sp>
    <dsp:sp modelId="{8329FCEC-B84A-45E7-AE61-6AE4733DC42D}">
      <dsp:nvSpPr>
        <dsp:cNvPr id="0" name=""/>
        <dsp:cNvSpPr/>
      </dsp:nvSpPr>
      <dsp:spPr>
        <a:xfrm rot="5400000">
          <a:off x="-93242" y="4079936"/>
          <a:ext cx="621616" cy="4351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fr-FR" sz="900" kern="1200" dirty="0">
              <a:latin typeface="Arial" panose="020B0604020202020204" pitchFamily="34" charset="0"/>
              <a:cs typeface="Arial" panose="020B0604020202020204" pitchFamily="34" charset="0"/>
            </a:rPr>
            <a:t>1993</a:t>
          </a:r>
        </a:p>
      </dsp:txBody>
      <dsp:txXfrm rot="-5400000">
        <a:off x="1" y="4204260"/>
        <a:ext cx="435131" cy="186485"/>
      </dsp:txXfrm>
    </dsp:sp>
    <dsp:sp modelId="{F8D72ADF-00A0-43EA-92A1-3B8D9E08F2FA}">
      <dsp:nvSpPr>
        <dsp:cNvPr id="0" name=""/>
        <dsp:cNvSpPr/>
      </dsp:nvSpPr>
      <dsp:spPr>
        <a:xfrm rot="5400000">
          <a:off x="4407221" y="-22207"/>
          <a:ext cx="477672" cy="84218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fr-FR" sz="1000" kern="1200" dirty="0">
              <a:latin typeface="Arial" panose="020B0604020202020204" pitchFamily="34" charset="0"/>
              <a:cs typeface="Arial" panose="020B0604020202020204" pitchFamily="34" charset="0"/>
            </a:rPr>
            <a:t>Loi n° 93-8 du 4 janvier 1993 relative aux relations entre les professions de santé et l'assurance maladie.</a:t>
          </a:r>
        </a:p>
        <a:p>
          <a:pPr marL="57150" lvl="1" indent="-57150" algn="l" defTabSz="444500">
            <a:lnSpc>
              <a:spcPct val="90000"/>
            </a:lnSpc>
            <a:spcBef>
              <a:spcPct val="0"/>
            </a:spcBef>
            <a:spcAft>
              <a:spcPct val="15000"/>
            </a:spcAft>
            <a:buChar char="•"/>
          </a:pPr>
          <a:r>
            <a:rPr lang="fr-FR" sz="1000" kern="1200" dirty="0">
              <a:latin typeface="Arial" panose="020B0604020202020204" pitchFamily="34" charset="0"/>
              <a:cs typeface="Arial" panose="020B0604020202020204" pitchFamily="34" charset="0"/>
            </a:rPr>
            <a:t>Décret n° 93- 221 du 16 février 1993 relatif aux règles professionnelles des infirmiers et infirmières.</a:t>
          </a:r>
        </a:p>
        <a:p>
          <a:pPr marL="57150" lvl="1" indent="-57150" algn="l" defTabSz="444500">
            <a:lnSpc>
              <a:spcPct val="90000"/>
            </a:lnSpc>
            <a:spcBef>
              <a:spcPct val="0"/>
            </a:spcBef>
            <a:spcAft>
              <a:spcPct val="15000"/>
            </a:spcAft>
            <a:buChar char="•"/>
          </a:pPr>
          <a:r>
            <a:rPr lang="fr-FR" sz="1000" kern="1200" dirty="0">
              <a:latin typeface="Arial" panose="020B0604020202020204" pitchFamily="34" charset="0"/>
              <a:cs typeface="Arial" panose="020B0604020202020204" pitchFamily="34" charset="0"/>
            </a:rPr>
            <a:t>Décret n° 93-345 du 15 mars 1993 relatif aux actes professionnels et à l'exercice de la profession d'infirmier. </a:t>
          </a:r>
        </a:p>
      </dsp:txBody>
      <dsp:txXfrm rot="-5400000">
        <a:off x="435131" y="3973201"/>
        <a:ext cx="8398534" cy="431036"/>
      </dsp:txXfrm>
    </dsp:sp>
    <dsp:sp modelId="{BB558782-27D9-470B-B1A7-CFA6E3FB12BA}">
      <dsp:nvSpPr>
        <dsp:cNvPr id="0" name=""/>
        <dsp:cNvSpPr/>
      </dsp:nvSpPr>
      <dsp:spPr>
        <a:xfrm rot="5400000">
          <a:off x="-93242" y="4643542"/>
          <a:ext cx="621616" cy="4351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Arial" panose="020B0604020202020204" pitchFamily="34" charset="0"/>
              <a:cs typeface="Arial" panose="020B0604020202020204" pitchFamily="34" charset="0"/>
            </a:rPr>
            <a:t>2006</a:t>
          </a:r>
        </a:p>
      </dsp:txBody>
      <dsp:txXfrm rot="-5400000">
        <a:off x="1" y="4767866"/>
        <a:ext cx="435131" cy="186485"/>
      </dsp:txXfrm>
    </dsp:sp>
    <dsp:sp modelId="{401EA2A4-E686-45E1-A5EE-A741B27444D5}">
      <dsp:nvSpPr>
        <dsp:cNvPr id="0" name=""/>
        <dsp:cNvSpPr/>
      </dsp:nvSpPr>
      <dsp:spPr>
        <a:xfrm rot="5400000">
          <a:off x="4444032" y="541399"/>
          <a:ext cx="404050" cy="84218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latin typeface="Arial" panose="020B0604020202020204" pitchFamily="34" charset="0"/>
              <a:cs typeface="Arial" panose="020B0604020202020204" pitchFamily="34" charset="0"/>
            </a:rPr>
            <a:t>Loi du 21 décembre 2006 : Création de l’Ordre Infirmier </a:t>
          </a:r>
        </a:p>
      </dsp:txBody>
      <dsp:txXfrm rot="-5400000">
        <a:off x="435131" y="4570024"/>
        <a:ext cx="8402128" cy="364602"/>
      </dsp:txXfrm>
    </dsp:sp>
    <dsp:sp modelId="{A360C9CE-01D0-4DA8-B0BD-ED4475AA35AB}">
      <dsp:nvSpPr>
        <dsp:cNvPr id="0" name=""/>
        <dsp:cNvSpPr/>
      </dsp:nvSpPr>
      <dsp:spPr>
        <a:xfrm rot="5400000">
          <a:off x="-93242" y="5207149"/>
          <a:ext cx="621616" cy="4351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Arial" panose="020B0604020202020204" pitchFamily="34" charset="0"/>
              <a:cs typeface="Arial" panose="020B0604020202020204" pitchFamily="34" charset="0"/>
            </a:rPr>
            <a:t>2016</a:t>
          </a:r>
        </a:p>
      </dsp:txBody>
      <dsp:txXfrm rot="-5400000">
        <a:off x="1" y="5331473"/>
        <a:ext cx="435131" cy="186485"/>
      </dsp:txXfrm>
    </dsp:sp>
    <dsp:sp modelId="{1C9FF36C-8E7E-4083-B654-2A66D61CCFE9}">
      <dsp:nvSpPr>
        <dsp:cNvPr id="0" name=""/>
        <dsp:cNvSpPr/>
      </dsp:nvSpPr>
      <dsp:spPr>
        <a:xfrm rot="5400000">
          <a:off x="4444032" y="1105005"/>
          <a:ext cx="404050" cy="84218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latin typeface="Arial" panose="020B0604020202020204" pitchFamily="34" charset="0"/>
              <a:cs typeface="Arial" panose="020B0604020202020204" pitchFamily="34" charset="0"/>
            </a:rPr>
            <a:t>Décret du 25 novembre 2016 : Code de déontologie infirmier : promeut la profession infirmière dans son ensemble (formation, qualité des soins, évolution du métier quel que soit le mode d’exercice)</a:t>
          </a:r>
        </a:p>
      </dsp:txBody>
      <dsp:txXfrm rot="-5400000">
        <a:off x="435131" y="5133630"/>
        <a:ext cx="8402128" cy="3646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939BB-1544-43D6-A896-A1FC4F5DEB10}">
      <dsp:nvSpPr>
        <dsp:cNvPr id="0" name=""/>
        <dsp:cNvSpPr/>
      </dsp:nvSpPr>
      <dsp:spPr>
        <a:xfrm>
          <a:off x="2370674" y="3215328"/>
          <a:ext cx="473625" cy="91440"/>
        </a:xfrm>
        <a:custGeom>
          <a:avLst/>
          <a:gdLst/>
          <a:ahLst/>
          <a:cxnLst/>
          <a:rect l="0" t="0" r="0" b="0"/>
          <a:pathLst>
            <a:path>
              <a:moveTo>
                <a:pt x="0" y="45720"/>
              </a:moveTo>
              <a:lnTo>
                <a:pt x="473625" y="4572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BEBB53-9F96-41EB-975C-EC8937C79963}">
      <dsp:nvSpPr>
        <dsp:cNvPr id="0" name=""/>
        <dsp:cNvSpPr/>
      </dsp:nvSpPr>
      <dsp:spPr>
        <a:xfrm>
          <a:off x="2370674" y="1733606"/>
          <a:ext cx="473625" cy="509147"/>
        </a:xfrm>
        <a:custGeom>
          <a:avLst/>
          <a:gdLst/>
          <a:ahLst/>
          <a:cxnLst/>
          <a:rect l="0" t="0" r="0" b="0"/>
          <a:pathLst>
            <a:path>
              <a:moveTo>
                <a:pt x="0" y="0"/>
              </a:moveTo>
              <a:lnTo>
                <a:pt x="236812" y="0"/>
              </a:lnTo>
              <a:lnTo>
                <a:pt x="236812" y="509147"/>
              </a:lnTo>
              <a:lnTo>
                <a:pt x="473625" y="509147"/>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5FDDAD-33D5-4A01-9F92-6C57AEBB8A61}">
      <dsp:nvSpPr>
        <dsp:cNvPr id="0" name=""/>
        <dsp:cNvSpPr/>
      </dsp:nvSpPr>
      <dsp:spPr>
        <a:xfrm>
          <a:off x="2370674" y="1224459"/>
          <a:ext cx="473625" cy="509147"/>
        </a:xfrm>
        <a:custGeom>
          <a:avLst/>
          <a:gdLst/>
          <a:ahLst/>
          <a:cxnLst/>
          <a:rect l="0" t="0" r="0" b="0"/>
          <a:pathLst>
            <a:path>
              <a:moveTo>
                <a:pt x="0" y="509147"/>
              </a:moveTo>
              <a:lnTo>
                <a:pt x="236812" y="509147"/>
              </a:lnTo>
              <a:lnTo>
                <a:pt x="236812" y="0"/>
              </a:lnTo>
              <a:lnTo>
                <a:pt x="473625"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8C0309-F3C0-416E-9444-13D89D71547E}">
      <dsp:nvSpPr>
        <dsp:cNvPr id="0" name=""/>
        <dsp:cNvSpPr/>
      </dsp:nvSpPr>
      <dsp:spPr>
        <a:xfrm>
          <a:off x="2546" y="1372467"/>
          <a:ext cx="2368127" cy="72227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a:latin typeface="Arial" panose="020B0604020202020204" pitchFamily="34" charset="0"/>
              <a:cs typeface="Arial" panose="020B0604020202020204" pitchFamily="34" charset="0"/>
            </a:rPr>
            <a:t>La coordination</a:t>
          </a:r>
          <a:r>
            <a:rPr lang="fr-FR" sz="1400" kern="1200">
              <a:latin typeface="Arial" panose="020B0604020202020204" pitchFamily="34" charset="0"/>
              <a:cs typeface="Arial" panose="020B0604020202020204" pitchFamily="34" charset="0"/>
            </a:rPr>
            <a:t>:</a:t>
          </a:r>
          <a:endParaRPr lang="en-US" sz="1400" kern="1200">
            <a:latin typeface="Arial" panose="020B0604020202020204" pitchFamily="34" charset="0"/>
            <a:cs typeface="Arial" panose="020B0604020202020204" pitchFamily="34" charset="0"/>
          </a:endParaRPr>
        </a:p>
      </dsp:txBody>
      <dsp:txXfrm>
        <a:off x="2546" y="1372467"/>
        <a:ext cx="2368127" cy="722278"/>
      </dsp:txXfrm>
    </dsp:sp>
    <dsp:sp modelId="{2CB41796-67D8-47B9-96DB-934191CB7474}">
      <dsp:nvSpPr>
        <dsp:cNvPr id="0" name=""/>
        <dsp:cNvSpPr/>
      </dsp:nvSpPr>
      <dsp:spPr>
        <a:xfrm>
          <a:off x="2844299" y="863319"/>
          <a:ext cx="2368127" cy="72227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Maximise la convergence des </a:t>
          </a:r>
          <a:r>
            <a:rPr lang="fr-FR" sz="1400" b="1" i="1" kern="1200" dirty="0">
              <a:solidFill>
                <a:schemeClr val="tx1"/>
              </a:solidFill>
              <a:latin typeface="Arial" panose="020B0604020202020204" pitchFamily="34" charset="0"/>
              <a:cs typeface="Arial" panose="020B0604020202020204" pitchFamily="34" charset="0"/>
            </a:rPr>
            <a:t>interventions</a:t>
          </a:r>
          <a:r>
            <a:rPr lang="fr-FR" sz="1400" kern="1200" dirty="0">
              <a:latin typeface="Arial" panose="020B0604020202020204" pitchFamily="34" charset="0"/>
              <a:cs typeface="Arial" panose="020B0604020202020204" pitchFamily="34" charset="0"/>
            </a:rPr>
            <a:t> des différents professionnels</a:t>
          </a:r>
          <a:endParaRPr lang="en-US" sz="1400" kern="1200" dirty="0">
            <a:latin typeface="Arial" panose="020B0604020202020204" pitchFamily="34" charset="0"/>
            <a:cs typeface="Arial" panose="020B0604020202020204" pitchFamily="34" charset="0"/>
          </a:endParaRPr>
        </a:p>
      </dsp:txBody>
      <dsp:txXfrm>
        <a:off x="2844299" y="863319"/>
        <a:ext cx="2368127" cy="722278"/>
      </dsp:txXfrm>
    </dsp:sp>
    <dsp:sp modelId="{1E6FF2EB-19BD-4E60-B55D-679A0BC4B4A8}">
      <dsp:nvSpPr>
        <dsp:cNvPr id="0" name=""/>
        <dsp:cNvSpPr/>
      </dsp:nvSpPr>
      <dsp:spPr>
        <a:xfrm>
          <a:off x="2844299" y="1881614"/>
          <a:ext cx="2368127" cy="72227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Minimise le risque de rupture dans le </a:t>
          </a:r>
          <a:r>
            <a:rPr lang="fr-FR" sz="1400" b="1" i="1" kern="1200" dirty="0">
              <a:solidFill>
                <a:schemeClr val="tx1"/>
              </a:solidFill>
              <a:latin typeface="Arial" panose="020B0604020202020204" pitchFamily="34" charset="0"/>
              <a:cs typeface="Arial" panose="020B0604020202020204" pitchFamily="34" charset="0"/>
            </a:rPr>
            <a:t>parcours</a:t>
          </a:r>
          <a:r>
            <a:rPr lang="fr-FR" sz="1400" kern="1200" dirty="0">
              <a:latin typeface="Arial" panose="020B0604020202020204" pitchFamily="34" charset="0"/>
              <a:cs typeface="Arial" panose="020B0604020202020204" pitchFamily="34" charset="0"/>
            </a:rPr>
            <a:t> de soins.</a:t>
          </a:r>
          <a:endParaRPr lang="en-US" sz="1400" kern="1200" dirty="0">
            <a:latin typeface="Arial" panose="020B0604020202020204" pitchFamily="34" charset="0"/>
            <a:cs typeface="Arial" panose="020B0604020202020204" pitchFamily="34" charset="0"/>
          </a:endParaRPr>
        </a:p>
      </dsp:txBody>
      <dsp:txXfrm>
        <a:off x="2844299" y="1881614"/>
        <a:ext cx="2368127" cy="722278"/>
      </dsp:txXfrm>
    </dsp:sp>
    <dsp:sp modelId="{2B26F757-260F-4F27-B9F1-59954501F431}">
      <dsp:nvSpPr>
        <dsp:cNvPr id="0" name=""/>
        <dsp:cNvSpPr/>
      </dsp:nvSpPr>
      <dsp:spPr>
        <a:xfrm>
          <a:off x="2546" y="2899909"/>
          <a:ext cx="2368127" cy="72227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Le partage des activités cliniques, des informations et des prises de décisions:</a:t>
          </a:r>
          <a:endParaRPr lang="en-US" sz="1400" kern="1200" dirty="0">
            <a:latin typeface="Arial" panose="020B0604020202020204" pitchFamily="34" charset="0"/>
            <a:cs typeface="Arial" panose="020B0604020202020204" pitchFamily="34" charset="0"/>
          </a:endParaRPr>
        </a:p>
      </dsp:txBody>
      <dsp:txXfrm>
        <a:off x="2546" y="2899909"/>
        <a:ext cx="2368127" cy="722278"/>
      </dsp:txXfrm>
    </dsp:sp>
    <dsp:sp modelId="{8C201992-DCBE-4396-A08C-864FDF2421CF}">
      <dsp:nvSpPr>
        <dsp:cNvPr id="0" name=""/>
        <dsp:cNvSpPr/>
      </dsp:nvSpPr>
      <dsp:spPr>
        <a:xfrm>
          <a:off x="2844299" y="2899909"/>
          <a:ext cx="2368127" cy="72227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Permet que les interventions soient holistiques et centrées sur les besoins du patient</a:t>
          </a:r>
          <a:endParaRPr lang="en-US" sz="1400" kern="1200" dirty="0">
            <a:latin typeface="Arial" panose="020B0604020202020204" pitchFamily="34" charset="0"/>
            <a:cs typeface="Arial" panose="020B0604020202020204" pitchFamily="34" charset="0"/>
          </a:endParaRPr>
        </a:p>
      </dsp:txBody>
      <dsp:txXfrm>
        <a:off x="2844299" y="2899909"/>
        <a:ext cx="2368127" cy="7222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A351C-AE54-4147-84A5-BEDAEE365FE4}">
      <dsp:nvSpPr>
        <dsp:cNvPr id="0" name=""/>
        <dsp:cNvSpPr/>
      </dsp:nvSpPr>
      <dsp:spPr>
        <a:xfrm>
          <a:off x="33" y="272489"/>
          <a:ext cx="3241291" cy="12965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Coordination à l’hôpital</a:t>
          </a:r>
        </a:p>
      </dsp:txBody>
      <dsp:txXfrm>
        <a:off x="33" y="272489"/>
        <a:ext cx="3241291" cy="1296516"/>
      </dsp:txXfrm>
    </dsp:sp>
    <dsp:sp modelId="{E3C8CEC3-D811-4550-9D04-A4B40D38DE21}">
      <dsp:nvSpPr>
        <dsp:cNvPr id="0" name=""/>
        <dsp:cNvSpPr/>
      </dsp:nvSpPr>
      <dsp:spPr>
        <a:xfrm>
          <a:off x="33" y="1569006"/>
          <a:ext cx="3241291" cy="28547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Consultation infirmière </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 Premier contact , recueil de donnés, bilan environnemental </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Mise en place d’un dossier de suivi </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Organisation, prises de rdv pour les consultations , examens et séances de traitement </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Contacter les acteurs de ville </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Faciliter le lien avec les acteurs de ville </a:t>
          </a:r>
        </a:p>
      </dsp:txBody>
      <dsp:txXfrm>
        <a:off x="33" y="1569006"/>
        <a:ext cx="3241291" cy="2854799"/>
      </dsp:txXfrm>
    </dsp:sp>
    <dsp:sp modelId="{49AF2F44-25E5-415E-A49D-71A661AA01E9}">
      <dsp:nvSpPr>
        <dsp:cNvPr id="0" name=""/>
        <dsp:cNvSpPr/>
      </dsp:nvSpPr>
      <dsp:spPr>
        <a:xfrm>
          <a:off x="3695106" y="272489"/>
          <a:ext cx="3241291" cy="12965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Coordination </a:t>
          </a:r>
          <a:r>
            <a:rPr lang="fr-FR" sz="1400" kern="1200" dirty="0">
              <a:latin typeface="Arial" panose="020B0604020202020204" pitchFamily="34" charset="0"/>
              <a:cs typeface="Arial" panose="020B0604020202020204" pitchFamily="34" charset="0"/>
            </a:rPr>
            <a:t>en ville</a:t>
          </a:r>
        </a:p>
      </dsp:txBody>
      <dsp:txXfrm>
        <a:off x="3695106" y="272489"/>
        <a:ext cx="3241291" cy="1296516"/>
      </dsp:txXfrm>
    </dsp:sp>
    <dsp:sp modelId="{D7F21189-CB9D-4B42-B844-FA544B370950}">
      <dsp:nvSpPr>
        <dsp:cNvPr id="0" name=""/>
        <dsp:cNvSpPr/>
      </dsp:nvSpPr>
      <dsp:spPr>
        <a:xfrm>
          <a:off x="3695106" y="1569006"/>
          <a:ext cx="3241291" cy="28547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Relation entre les différents acteurs , professionnels de santé ou non . </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Prévention des risques, surveillance personnalisée </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Conserver le lien avec les professionnels hospitaliers </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Lien écrit, oral entre les professionnels intervenant auprès du patient </a:t>
          </a:r>
        </a:p>
      </dsp:txBody>
      <dsp:txXfrm>
        <a:off x="3695106" y="1569006"/>
        <a:ext cx="3241291" cy="2854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90788-E399-4BAD-A36A-F07A5F86240B}">
      <dsp:nvSpPr>
        <dsp:cNvPr id="0" name=""/>
        <dsp:cNvSpPr/>
      </dsp:nvSpPr>
      <dsp:spPr>
        <a:xfrm>
          <a:off x="95667" y="672290"/>
          <a:ext cx="1848714" cy="2217560"/>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Assistante à la misère</a:t>
          </a:r>
        </a:p>
        <a:p>
          <a:pPr marL="114300" lvl="1" indent="-114300" algn="l" defTabSz="622300">
            <a:lnSpc>
              <a:spcPct val="90000"/>
            </a:lnSpc>
            <a:spcBef>
              <a:spcPct val="0"/>
            </a:spcBef>
            <a:spcAft>
              <a:spcPct val="15000"/>
            </a:spcAft>
            <a:buChar char="•"/>
          </a:pPr>
          <a:r>
            <a:rPr lang="fr-FR" sz="1400" kern="1200" dirty="0"/>
            <a:t>Garde malade</a:t>
          </a:r>
        </a:p>
      </dsp:txBody>
      <dsp:txXfrm>
        <a:off x="557846" y="1004924"/>
        <a:ext cx="901248" cy="1552292"/>
      </dsp:txXfrm>
    </dsp:sp>
    <dsp:sp modelId="{AB34C06A-C5BC-46FA-A86E-36BF45DEDD90}">
      <dsp:nvSpPr>
        <dsp:cNvPr id="0" name=""/>
        <dsp:cNvSpPr/>
      </dsp:nvSpPr>
      <dsp:spPr>
        <a:xfrm>
          <a:off x="154090" y="3096602"/>
          <a:ext cx="930442" cy="9304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Femmes</a:t>
          </a:r>
          <a:r>
            <a:rPr lang="fr-FR" sz="1000" kern="1200" baseline="0" dirty="0"/>
            <a:t> consacrées</a:t>
          </a:r>
          <a:endParaRPr lang="fr-FR" sz="1000" kern="1200" dirty="0"/>
        </a:p>
      </dsp:txBody>
      <dsp:txXfrm>
        <a:off x="290350" y="3232862"/>
        <a:ext cx="657922" cy="657922"/>
      </dsp:txXfrm>
    </dsp:sp>
    <dsp:sp modelId="{14ADDB26-AAB8-407E-B4DF-8C0B8E1B9F94}">
      <dsp:nvSpPr>
        <dsp:cNvPr id="0" name=""/>
        <dsp:cNvSpPr/>
      </dsp:nvSpPr>
      <dsp:spPr>
        <a:xfrm>
          <a:off x="1785407" y="648769"/>
          <a:ext cx="2134230" cy="224108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Visiteuse</a:t>
          </a:r>
        </a:p>
        <a:p>
          <a:pPr marL="114300" lvl="1" indent="-114300" algn="l" defTabSz="622300">
            <a:lnSpc>
              <a:spcPct val="90000"/>
            </a:lnSpc>
            <a:spcBef>
              <a:spcPct val="0"/>
            </a:spcBef>
            <a:spcAft>
              <a:spcPct val="15000"/>
            </a:spcAft>
            <a:buChar char="•"/>
          </a:pPr>
          <a:r>
            <a:rPr lang="fr-FR" sz="1400" kern="1200" dirty="0"/>
            <a:t>Infirmière </a:t>
          </a:r>
          <a:r>
            <a:rPr lang="fr-FR" sz="1400" kern="1200" dirty="0" err="1"/>
            <a:t>hospitaliere</a:t>
          </a:r>
          <a:endParaRPr lang="fr-FR" sz="1400" kern="1200" dirty="0"/>
        </a:p>
      </dsp:txBody>
      <dsp:txXfrm>
        <a:off x="2318964" y="984931"/>
        <a:ext cx="1040437" cy="1568757"/>
      </dsp:txXfrm>
    </dsp:sp>
    <dsp:sp modelId="{7670A5EE-A0DB-49B9-B986-90D0620E286A}">
      <dsp:nvSpPr>
        <dsp:cNvPr id="0" name=""/>
        <dsp:cNvSpPr/>
      </dsp:nvSpPr>
      <dsp:spPr>
        <a:xfrm>
          <a:off x="1964247" y="3058612"/>
          <a:ext cx="1439934" cy="9304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Décret de compétence</a:t>
          </a:r>
        </a:p>
        <a:p>
          <a:pPr marL="0" lvl="0" indent="0" algn="ctr" defTabSz="444500">
            <a:lnSpc>
              <a:spcPct val="90000"/>
            </a:lnSpc>
            <a:spcBef>
              <a:spcPct val="0"/>
            </a:spcBef>
            <a:spcAft>
              <a:spcPct val="35000"/>
            </a:spcAft>
            <a:buNone/>
          </a:pPr>
          <a:r>
            <a:rPr lang="fr-FR" sz="1000" kern="1200" dirty="0"/>
            <a:t>Diplôme d’</a:t>
          </a:r>
          <a:r>
            <a:rPr lang="fr-FR" sz="1000" kern="1200" dirty="0" err="1"/>
            <a:t>ETat</a:t>
          </a:r>
          <a:endParaRPr lang="fr-FR" sz="1000" kern="1200" dirty="0"/>
        </a:p>
      </dsp:txBody>
      <dsp:txXfrm>
        <a:off x="2175120" y="3194872"/>
        <a:ext cx="1018188" cy="657922"/>
      </dsp:txXfrm>
    </dsp:sp>
    <dsp:sp modelId="{C22BFF08-470E-4568-90EF-0937094CBB9F}">
      <dsp:nvSpPr>
        <dsp:cNvPr id="0" name=""/>
        <dsp:cNvSpPr/>
      </dsp:nvSpPr>
      <dsp:spPr>
        <a:xfrm>
          <a:off x="3885978" y="641555"/>
          <a:ext cx="2370171" cy="2386357"/>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err="1"/>
            <a:t>Infirmiere</a:t>
          </a:r>
          <a:r>
            <a:rPr lang="fr-FR" sz="1400" kern="1200" dirty="0"/>
            <a:t> DE</a:t>
          </a:r>
        </a:p>
        <a:p>
          <a:pPr marL="114300" lvl="1" indent="-114300" algn="l" defTabSz="622300">
            <a:lnSpc>
              <a:spcPct val="90000"/>
            </a:lnSpc>
            <a:spcBef>
              <a:spcPct val="0"/>
            </a:spcBef>
            <a:spcAft>
              <a:spcPct val="15000"/>
            </a:spcAft>
            <a:buChar char="•"/>
          </a:pPr>
          <a:r>
            <a:rPr lang="fr-FR" sz="1400" kern="1200" dirty="0"/>
            <a:t>IDE consultation</a:t>
          </a:r>
        </a:p>
        <a:p>
          <a:pPr marL="114300" lvl="1" indent="-114300" algn="l" defTabSz="622300">
            <a:lnSpc>
              <a:spcPct val="90000"/>
            </a:lnSpc>
            <a:spcBef>
              <a:spcPct val="0"/>
            </a:spcBef>
            <a:spcAft>
              <a:spcPct val="15000"/>
            </a:spcAft>
            <a:buChar char="•"/>
          </a:pPr>
          <a:r>
            <a:rPr lang="fr-FR" sz="1400" kern="1200" dirty="0"/>
            <a:t>IDE coordinatrice</a:t>
          </a:r>
        </a:p>
      </dsp:txBody>
      <dsp:txXfrm>
        <a:off x="4478521" y="999509"/>
        <a:ext cx="1155458" cy="1670449"/>
      </dsp:txXfrm>
    </dsp:sp>
    <dsp:sp modelId="{5A8903D2-0378-4A2B-8FAC-E889E65AAD18}">
      <dsp:nvSpPr>
        <dsp:cNvPr id="0" name=""/>
        <dsp:cNvSpPr/>
      </dsp:nvSpPr>
      <dsp:spPr>
        <a:xfrm>
          <a:off x="4314740" y="3170888"/>
          <a:ext cx="1197079" cy="9304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Code de déontologie</a:t>
          </a:r>
        </a:p>
        <a:p>
          <a:pPr marL="0" lvl="0" indent="0" algn="ctr" defTabSz="444500">
            <a:lnSpc>
              <a:spcPct val="90000"/>
            </a:lnSpc>
            <a:spcBef>
              <a:spcPct val="0"/>
            </a:spcBef>
            <a:spcAft>
              <a:spcPct val="35000"/>
            </a:spcAft>
            <a:buNone/>
          </a:pPr>
          <a:r>
            <a:rPr lang="fr-FR" sz="1000" kern="1200" dirty="0"/>
            <a:t>ONI</a:t>
          </a:r>
        </a:p>
      </dsp:txBody>
      <dsp:txXfrm>
        <a:off x="4490048" y="3307148"/>
        <a:ext cx="846463" cy="6579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16C0A-E7F8-49E7-8257-01C05DA58B5B}">
      <dsp:nvSpPr>
        <dsp:cNvPr id="0" name=""/>
        <dsp:cNvSpPr/>
      </dsp:nvSpPr>
      <dsp:spPr>
        <a:xfrm>
          <a:off x="2092" y="0"/>
          <a:ext cx="2549862" cy="28892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kern="1200" dirty="0"/>
            <a:t>Moyen âge au 19 e siècle</a:t>
          </a:r>
        </a:p>
      </dsp:txBody>
      <dsp:txXfrm>
        <a:off x="146554" y="0"/>
        <a:ext cx="2260938" cy="288924"/>
      </dsp:txXfrm>
    </dsp:sp>
    <dsp:sp modelId="{42590A9F-DBE6-4EC1-9ADE-B48D6A84284C}">
      <dsp:nvSpPr>
        <dsp:cNvPr id="0" name=""/>
        <dsp:cNvSpPr/>
      </dsp:nvSpPr>
      <dsp:spPr>
        <a:xfrm>
          <a:off x="2296968" y="0"/>
          <a:ext cx="2549862" cy="28892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kern="1200" dirty="0"/>
            <a:t>20 e  siècle</a:t>
          </a:r>
        </a:p>
      </dsp:txBody>
      <dsp:txXfrm>
        <a:off x="2441430" y="0"/>
        <a:ext cx="2260938" cy="288924"/>
      </dsp:txXfrm>
    </dsp:sp>
    <dsp:sp modelId="{989EC942-7FE2-4D38-8944-0E763179620D}">
      <dsp:nvSpPr>
        <dsp:cNvPr id="0" name=""/>
        <dsp:cNvSpPr/>
      </dsp:nvSpPr>
      <dsp:spPr>
        <a:xfrm>
          <a:off x="4591844" y="0"/>
          <a:ext cx="2549862" cy="28892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kern="1200" dirty="0"/>
            <a:t>21 e siècle</a:t>
          </a:r>
        </a:p>
      </dsp:txBody>
      <dsp:txXfrm>
        <a:off x="4736306" y="0"/>
        <a:ext cx="2260938" cy="288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E8EC6-B28A-4CFA-912C-E336E4071E57}">
      <dsp:nvSpPr>
        <dsp:cNvPr id="0" name=""/>
        <dsp:cNvSpPr/>
      </dsp:nvSpPr>
      <dsp:spPr>
        <a:xfrm>
          <a:off x="3373287" y="2019202"/>
          <a:ext cx="1438842" cy="143884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latin typeface="Arial" panose="020B0604020202020204" pitchFamily="34" charset="0"/>
              <a:cs typeface="Arial" panose="020B0604020202020204" pitchFamily="34" charset="0"/>
            </a:rPr>
            <a:t>INFIRMIER</a:t>
          </a:r>
        </a:p>
      </dsp:txBody>
      <dsp:txXfrm>
        <a:off x="3584001" y="2229916"/>
        <a:ext cx="1017414" cy="1017414"/>
      </dsp:txXfrm>
    </dsp:sp>
    <dsp:sp modelId="{E21BC38D-D794-4575-A1A3-29900F7E8F19}">
      <dsp:nvSpPr>
        <dsp:cNvPr id="0" name=""/>
        <dsp:cNvSpPr/>
      </dsp:nvSpPr>
      <dsp:spPr>
        <a:xfrm rot="16200000">
          <a:off x="3939855" y="1494850"/>
          <a:ext cx="305705" cy="48920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latin typeface="Arial" panose="020B0604020202020204" pitchFamily="34" charset="0"/>
            <a:cs typeface="Arial" panose="020B0604020202020204" pitchFamily="34" charset="0"/>
          </a:endParaRPr>
        </a:p>
      </dsp:txBody>
      <dsp:txXfrm>
        <a:off x="3985711" y="1638547"/>
        <a:ext cx="213994" cy="293524"/>
      </dsp:txXfrm>
    </dsp:sp>
    <dsp:sp modelId="{06D9B913-718A-4843-BB34-A55584902BE0}">
      <dsp:nvSpPr>
        <dsp:cNvPr id="0" name=""/>
        <dsp:cNvSpPr/>
      </dsp:nvSpPr>
      <dsp:spPr>
        <a:xfrm>
          <a:off x="3373287" y="3557"/>
          <a:ext cx="1438842" cy="143884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Arial" panose="020B0604020202020204" pitchFamily="34" charset="0"/>
              <a:cs typeface="Arial" panose="020B0604020202020204" pitchFamily="34" charset="0"/>
            </a:rPr>
            <a:t>Secteur hospitalier</a:t>
          </a:r>
        </a:p>
      </dsp:txBody>
      <dsp:txXfrm>
        <a:off x="3584001" y="214271"/>
        <a:ext cx="1017414" cy="1017414"/>
      </dsp:txXfrm>
    </dsp:sp>
    <dsp:sp modelId="{D185BAB7-FCC7-4838-966A-44D4B13926AE}">
      <dsp:nvSpPr>
        <dsp:cNvPr id="0" name=""/>
        <dsp:cNvSpPr/>
      </dsp:nvSpPr>
      <dsp:spPr>
        <a:xfrm>
          <a:off x="4939026" y="2494020"/>
          <a:ext cx="305705" cy="48920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latin typeface="Arial" panose="020B0604020202020204" pitchFamily="34" charset="0"/>
            <a:cs typeface="Arial" panose="020B0604020202020204" pitchFamily="34" charset="0"/>
          </a:endParaRPr>
        </a:p>
      </dsp:txBody>
      <dsp:txXfrm>
        <a:off x="4939026" y="2591861"/>
        <a:ext cx="213994" cy="293524"/>
      </dsp:txXfrm>
    </dsp:sp>
    <dsp:sp modelId="{5456C741-1208-4DCE-AE3C-FE944A865D10}">
      <dsp:nvSpPr>
        <dsp:cNvPr id="0" name=""/>
        <dsp:cNvSpPr/>
      </dsp:nvSpPr>
      <dsp:spPr>
        <a:xfrm>
          <a:off x="5388932" y="2019202"/>
          <a:ext cx="1438842" cy="143884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Arial" panose="020B0604020202020204" pitchFamily="34" charset="0"/>
              <a:cs typeface="Arial" panose="020B0604020202020204" pitchFamily="34" charset="0"/>
            </a:rPr>
            <a:t>Secteur libéral</a:t>
          </a:r>
        </a:p>
      </dsp:txBody>
      <dsp:txXfrm>
        <a:off x="5599646" y="2229916"/>
        <a:ext cx="1017414" cy="1017414"/>
      </dsp:txXfrm>
    </dsp:sp>
    <dsp:sp modelId="{7DBBE120-DAC6-4017-9F7D-DC9110C28EA7}">
      <dsp:nvSpPr>
        <dsp:cNvPr id="0" name=""/>
        <dsp:cNvSpPr/>
      </dsp:nvSpPr>
      <dsp:spPr>
        <a:xfrm rot="5400000">
          <a:off x="3939855" y="3493191"/>
          <a:ext cx="305705" cy="48920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latin typeface="Arial" panose="020B0604020202020204" pitchFamily="34" charset="0"/>
            <a:cs typeface="Arial" panose="020B0604020202020204" pitchFamily="34" charset="0"/>
          </a:endParaRPr>
        </a:p>
      </dsp:txBody>
      <dsp:txXfrm>
        <a:off x="3985711" y="3545177"/>
        <a:ext cx="213994" cy="293524"/>
      </dsp:txXfrm>
    </dsp:sp>
    <dsp:sp modelId="{710F00F9-1CDD-4D9F-AA48-463133CD497E}">
      <dsp:nvSpPr>
        <dsp:cNvPr id="0" name=""/>
        <dsp:cNvSpPr/>
      </dsp:nvSpPr>
      <dsp:spPr>
        <a:xfrm>
          <a:off x="3373287" y="4034847"/>
          <a:ext cx="1438842" cy="143884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Arial" panose="020B0604020202020204" pitchFamily="34" charset="0"/>
              <a:cs typeface="Arial" panose="020B0604020202020204" pitchFamily="34" charset="0"/>
            </a:rPr>
            <a:t>Secteur professionnel</a:t>
          </a:r>
        </a:p>
      </dsp:txBody>
      <dsp:txXfrm>
        <a:off x="3584001" y="4245561"/>
        <a:ext cx="1017414" cy="1017414"/>
      </dsp:txXfrm>
    </dsp:sp>
    <dsp:sp modelId="{267D83ED-9AC8-47FF-9874-56A5EC0BF8A8}">
      <dsp:nvSpPr>
        <dsp:cNvPr id="0" name=""/>
        <dsp:cNvSpPr/>
      </dsp:nvSpPr>
      <dsp:spPr>
        <a:xfrm rot="10800000">
          <a:off x="2940685" y="2494020"/>
          <a:ext cx="305705" cy="48920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latin typeface="Arial" panose="020B0604020202020204" pitchFamily="34" charset="0"/>
            <a:cs typeface="Arial" panose="020B0604020202020204" pitchFamily="34" charset="0"/>
          </a:endParaRPr>
        </a:p>
      </dsp:txBody>
      <dsp:txXfrm rot="10800000">
        <a:off x="3032396" y="2591861"/>
        <a:ext cx="213994" cy="293524"/>
      </dsp:txXfrm>
    </dsp:sp>
    <dsp:sp modelId="{A63DC1C2-C6DC-4673-B230-79995D0DE93D}">
      <dsp:nvSpPr>
        <dsp:cNvPr id="0" name=""/>
        <dsp:cNvSpPr/>
      </dsp:nvSpPr>
      <dsp:spPr>
        <a:xfrm>
          <a:off x="1357641" y="2019202"/>
          <a:ext cx="1438842" cy="143884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Arial" panose="020B0604020202020204" pitchFamily="34" charset="0"/>
              <a:cs typeface="Arial" panose="020B0604020202020204" pitchFamily="34" charset="0"/>
            </a:rPr>
            <a:t>Secteur social</a:t>
          </a:r>
        </a:p>
      </dsp:txBody>
      <dsp:txXfrm>
        <a:off x="1568355" y="2229916"/>
        <a:ext cx="1017414" cy="10174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D335C-ED0E-4292-8764-2C24FE7D270F}">
      <dsp:nvSpPr>
        <dsp:cNvPr id="0" name=""/>
        <dsp:cNvSpPr/>
      </dsp:nvSpPr>
      <dsp:spPr>
        <a:xfrm>
          <a:off x="2668659" y="0"/>
          <a:ext cx="2297425" cy="988955"/>
        </a:xfrm>
        <a:prstGeom prst="roundRect">
          <a:avLst/>
        </a:prstGeom>
        <a:solidFill>
          <a:schemeClr val="accent2"/>
        </a:solidFill>
        <a:ln w="25400" cap="flat" cmpd="sng" algn="ctr">
          <a:solidFill>
            <a:schemeClr val="accent2">
              <a:shade val="50000"/>
            </a:schemeClr>
          </a:solidFill>
          <a:prstDash val="solid"/>
        </a:ln>
        <a:effectLst/>
        <a:scene3d>
          <a:camera prst="orthographicFront">
            <a:rot lat="0" lon="0" rev="0"/>
          </a:camera>
          <a:lightRig rig="contrasting" dir="t">
            <a:rot lat="0" lon="0" rev="12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latin typeface="Arial" panose="020B0604020202020204" pitchFamily="34" charset="0"/>
              <a:cs typeface="Arial" panose="020B0604020202020204" pitchFamily="34" charset="0"/>
            </a:rPr>
            <a:t>Savoirs</a:t>
          </a:r>
        </a:p>
      </dsp:txBody>
      <dsp:txXfrm>
        <a:off x="2716936" y="48277"/>
        <a:ext cx="2200871" cy="892401"/>
      </dsp:txXfrm>
    </dsp:sp>
    <dsp:sp modelId="{85CFBCAF-8969-4EBB-88DB-35DB0E253714}">
      <dsp:nvSpPr>
        <dsp:cNvPr id="0" name=""/>
        <dsp:cNvSpPr/>
      </dsp:nvSpPr>
      <dsp:spPr>
        <a:xfrm rot="3406597">
          <a:off x="4345999" y="1815148"/>
          <a:ext cx="1636803" cy="521837"/>
        </a:xfrm>
        <a:prstGeom prst="leftRightArrow">
          <a:avLst>
            <a:gd name="adj1" fmla="val 60000"/>
            <a:gd name="adj2" fmla="val 5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182000"/>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fr-FR" sz="2200" kern="1200"/>
        </a:p>
      </dsp:txBody>
      <dsp:txXfrm>
        <a:off x="4502550" y="1919515"/>
        <a:ext cx="1323701" cy="313103"/>
      </dsp:txXfrm>
    </dsp:sp>
    <dsp:sp modelId="{D1291A67-9CA2-4896-8008-6085364EF498}">
      <dsp:nvSpPr>
        <dsp:cNvPr id="0" name=""/>
        <dsp:cNvSpPr/>
      </dsp:nvSpPr>
      <dsp:spPr>
        <a:xfrm>
          <a:off x="4756916" y="3730228"/>
          <a:ext cx="2981926" cy="950295"/>
        </a:xfrm>
        <a:prstGeom prst="roundRect">
          <a:avLst>
            <a:gd name="adj" fmla="val 10000"/>
          </a:avLst>
        </a:prstGeom>
        <a:solidFill>
          <a:schemeClr val="accent2"/>
        </a:solidFill>
        <a:ln w="25400" cap="flat" cmpd="sng" algn="ctr">
          <a:solidFill>
            <a:schemeClr val="accent2">
              <a:shade val="50000"/>
            </a:schemeClr>
          </a:solidFill>
          <a:prstDash val="solid"/>
        </a:ln>
        <a:effectLst/>
        <a:scene3d>
          <a:camera prst="orthographicFront">
            <a:rot lat="0" lon="0" rev="0"/>
          </a:camera>
          <a:lightRig rig="contrasting" dir="t">
            <a:rot lat="0" lon="0" rev="12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1600200">
            <a:lnSpc>
              <a:spcPct val="90000"/>
            </a:lnSpc>
            <a:spcBef>
              <a:spcPct val="0"/>
            </a:spcBef>
            <a:spcAft>
              <a:spcPct val="35000"/>
            </a:spcAft>
            <a:buNone/>
          </a:pPr>
          <a:r>
            <a:rPr lang="fr-FR" sz="2000" b="1" kern="1200" dirty="0">
              <a:solidFill>
                <a:schemeClr val="bg1"/>
              </a:solidFill>
              <a:latin typeface="Arial" panose="020B0604020202020204" pitchFamily="34" charset="0"/>
              <a:ea typeface="+mn-ea"/>
              <a:cs typeface="Arial" panose="020B0604020202020204" pitchFamily="34" charset="0"/>
            </a:rPr>
            <a:t>Savoir faire</a:t>
          </a:r>
        </a:p>
      </dsp:txBody>
      <dsp:txXfrm>
        <a:off x="4784749" y="3758061"/>
        <a:ext cx="2926260" cy="894629"/>
      </dsp:txXfrm>
    </dsp:sp>
    <dsp:sp modelId="{1B36CB39-2818-4471-AF4F-BC848446718C}">
      <dsp:nvSpPr>
        <dsp:cNvPr id="0" name=""/>
        <dsp:cNvSpPr/>
      </dsp:nvSpPr>
      <dsp:spPr>
        <a:xfrm rot="10784486">
          <a:off x="2915523" y="3955802"/>
          <a:ext cx="1636803" cy="521837"/>
        </a:xfrm>
        <a:prstGeom prst="leftRightArrow">
          <a:avLst>
            <a:gd name="adj1" fmla="val 60000"/>
            <a:gd name="adj2" fmla="val 5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182000"/>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fr-FR" sz="2200" kern="1200"/>
        </a:p>
      </dsp:txBody>
      <dsp:txXfrm rot="10800000">
        <a:off x="3072074" y="4060169"/>
        <a:ext cx="1323701" cy="313103"/>
      </dsp:txXfrm>
    </dsp:sp>
    <dsp:sp modelId="{D82CDE8B-26C8-4C28-AC11-40523BE1A6B2}">
      <dsp:nvSpPr>
        <dsp:cNvPr id="0" name=""/>
        <dsp:cNvSpPr/>
      </dsp:nvSpPr>
      <dsp:spPr>
        <a:xfrm>
          <a:off x="76371" y="3744411"/>
          <a:ext cx="2634561" cy="965741"/>
        </a:xfrm>
        <a:prstGeom prst="roundRect">
          <a:avLst>
            <a:gd name="adj" fmla="val 10000"/>
          </a:avLst>
        </a:prstGeom>
        <a:solidFill>
          <a:schemeClr val="accent2"/>
        </a:solidFill>
        <a:ln w="25400" cap="flat" cmpd="sng" algn="ctr">
          <a:solidFill>
            <a:schemeClr val="accent2">
              <a:shade val="50000"/>
            </a:schemeClr>
          </a:solidFill>
          <a:prstDash val="solid"/>
        </a:ln>
        <a:effectLst/>
        <a:scene3d>
          <a:camera prst="orthographicFront">
            <a:rot lat="0" lon="0" rev="0"/>
          </a:camera>
          <a:lightRig rig="contrasting" dir="t">
            <a:rot lat="0" lon="0" rev="12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1600200">
            <a:lnSpc>
              <a:spcPct val="90000"/>
            </a:lnSpc>
            <a:spcBef>
              <a:spcPct val="0"/>
            </a:spcBef>
            <a:spcAft>
              <a:spcPct val="35000"/>
            </a:spcAft>
            <a:buNone/>
          </a:pPr>
          <a:r>
            <a:rPr lang="fr-FR" sz="2000" b="1" kern="1200" dirty="0">
              <a:solidFill>
                <a:schemeClr val="bg1"/>
              </a:solidFill>
              <a:latin typeface="Arial" panose="020B0604020202020204" pitchFamily="34" charset="0"/>
              <a:ea typeface="+mn-ea"/>
              <a:cs typeface="Arial" panose="020B0604020202020204" pitchFamily="34" charset="0"/>
            </a:rPr>
            <a:t>Savoir être</a:t>
          </a:r>
        </a:p>
      </dsp:txBody>
      <dsp:txXfrm>
        <a:off x="104657" y="3772697"/>
        <a:ext cx="2577989" cy="909169"/>
      </dsp:txXfrm>
    </dsp:sp>
    <dsp:sp modelId="{72B0E01E-C2C3-48B7-85B6-080DDC9185C9}">
      <dsp:nvSpPr>
        <dsp:cNvPr id="0" name=""/>
        <dsp:cNvSpPr/>
      </dsp:nvSpPr>
      <dsp:spPr>
        <a:xfrm rot="18046182">
          <a:off x="1689651" y="1795162"/>
          <a:ext cx="1636803" cy="521837"/>
        </a:xfrm>
        <a:prstGeom prst="leftRightArrow">
          <a:avLst>
            <a:gd name="adj1" fmla="val 60000"/>
            <a:gd name="adj2" fmla="val 5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182000"/>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fr-FR" sz="2200" kern="1200">
            <a:effectLst/>
          </a:endParaRPr>
        </a:p>
      </dsp:txBody>
      <dsp:txXfrm>
        <a:off x="1846202" y="1899529"/>
        <a:ext cx="1323701" cy="3131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26259-6248-4D33-85BE-2AD3FA17FDA6}">
      <dsp:nvSpPr>
        <dsp:cNvPr id="0" name=""/>
        <dsp:cNvSpPr/>
      </dsp:nvSpPr>
      <dsp:spPr>
        <a:xfrm>
          <a:off x="0" y="0"/>
          <a:ext cx="1316007" cy="10714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Dépistage</a:t>
          </a:r>
        </a:p>
      </dsp:txBody>
      <dsp:txXfrm>
        <a:off x="31383" y="31383"/>
        <a:ext cx="1253241" cy="1008713"/>
      </dsp:txXfrm>
    </dsp:sp>
    <dsp:sp modelId="{3EF1DD64-0311-49E8-9410-73C256C0CAB5}">
      <dsp:nvSpPr>
        <dsp:cNvPr id="0" name=""/>
        <dsp:cNvSpPr/>
      </dsp:nvSpPr>
      <dsp:spPr>
        <a:xfrm>
          <a:off x="0" y="1156996"/>
          <a:ext cx="1316007" cy="10750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Consultation</a:t>
          </a:r>
        </a:p>
      </dsp:txBody>
      <dsp:txXfrm>
        <a:off x="31486" y="1188482"/>
        <a:ext cx="1253035" cy="1012033"/>
      </dsp:txXfrm>
    </dsp:sp>
    <dsp:sp modelId="{DD79EFF6-62B2-49F4-A5B4-A033C06558E6}">
      <dsp:nvSpPr>
        <dsp:cNvPr id="0" name=""/>
        <dsp:cNvSpPr/>
      </dsp:nvSpPr>
      <dsp:spPr>
        <a:xfrm>
          <a:off x="1817943" y="0"/>
          <a:ext cx="1316007" cy="22322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Diagnostic</a:t>
          </a:r>
        </a:p>
      </dsp:txBody>
      <dsp:txXfrm>
        <a:off x="1856488" y="38545"/>
        <a:ext cx="1238917" cy="2155158"/>
      </dsp:txXfrm>
    </dsp:sp>
    <dsp:sp modelId="{3A9D12AF-CBDA-4C29-9E49-B850A4F04B18}">
      <dsp:nvSpPr>
        <dsp:cNvPr id="0" name=""/>
        <dsp:cNvSpPr/>
      </dsp:nvSpPr>
      <dsp:spPr>
        <a:xfrm>
          <a:off x="3742301" y="0"/>
          <a:ext cx="1316007" cy="22322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Bilan pré-thérapeutique</a:t>
          </a:r>
        </a:p>
      </dsp:txBody>
      <dsp:txXfrm>
        <a:off x="3780846" y="38545"/>
        <a:ext cx="1238917" cy="2155158"/>
      </dsp:txXfrm>
    </dsp:sp>
    <dsp:sp modelId="{2B773B4E-9871-488C-9BC6-D1BCFC90E414}">
      <dsp:nvSpPr>
        <dsp:cNvPr id="0" name=""/>
        <dsp:cNvSpPr/>
      </dsp:nvSpPr>
      <dsp:spPr>
        <a:xfrm>
          <a:off x="5706377" y="0"/>
          <a:ext cx="1316007" cy="22322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Traitements</a:t>
          </a:r>
        </a:p>
      </dsp:txBody>
      <dsp:txXfrm>
        <a:off x="5744922" y="38545"/>
        <a:ext cx="1238917" cy="2155158"/>
      </dsp:txXfrm>
    </dsp:sp>
    <dsp:sp modelId="{F0F4716F-DF8A-45BC-993E-2185D53352A6}">
      <dsp:nvSpPr>
        <dsp:cNvPr id="0" name=""/>
        <dsp:cNvSpPr/>
      </dsp:nvSpPr>
      <dsp:spPr>
        <a:xfrm>
          <a:off x="7578582" y="0"/>
          <a:ext cx="1316007" cy="10714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Soins palliatifs</a:t>
          </a:r>
        </a:p>
      </dsp:txBody>
      <dsp:txXfrm>
        <a:off x="7609965" y="31383"/>
        <a:ext cx="1253241" cy="1008713"/>
      </dsp:txXfrm>
    </dsp:sp>
    <dsp:sp modelId="{73B99F19-58B7-44CE-8AAB-C01EA3AE7CFF}">
      <dsp:nvSpPr>
        <dsp:cNvPr id="0" name=""/>
        <dsp:cNvSpPr/>
      </dsp:nvSpPr>
      <dsp:spPr>
        <a:xfrm>
          <a:off x="7578582" y="1160768"/>
          <a:ext cx="1316007" cy="10714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Après cancer</a:t>
          </a:r>
        </a:p>
      </dsp:txBody>
      <dsp:txXfrm>
        <a:off x="7609965" y="1192151"/>
        <a:ext cx="1253241" cy="10087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044FF-A90A-49CA-80B9-DF433628AD6F}">
      <dsp:nvSpPr>
        <dsp:cNvPr id="0" name=""/>
        <dsp:cNvSpPr/>
      </dsp:nvSpPr>
      <dsp:spPr>
        <a:xfrm>
          <a:off x="2629030" y="1915577"/>
          <a:ext cx="1366675" cy="13666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IDEL</a:t>
          </a:r>
        </a:p>
      </dsp:txBody>
      <dsp:txXfrm>
        <a:off x="2829175" y="2115722"/>
        <a:ext cx="966385" cy="966385"/>
      </dsp:txXfrm>
    </dsp:sp>
    <dsp:sp modelId="{09FA94AB-671D-4230-9611-1C94B966FE70}">
      <dsp:nvSpPr>
        <dsp:cNvPr id="0" name=""/>
        <dsp:cNvSpPr/>
      </dsp:nvSpPr>
      <dsp:spPr>
        <a:xfrm rot="16200000">
          <a:off x="3167608" y="1418306"/>
          <a:ext cx="289518" cy="4646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3211036" y="1554668"/>
        <a:ext cx="202663" cy="278801"/>
      </dsp:txXfrm>
    </dsp:sp>
    <dsp:sp modelId="{DDCC9EDC-2052-491F-A2D1-03879C1D62EA}">
      <dsp:nvSpPr>
        <dsp:cNvPr id="0" name=""/>
        <dsp:cNvSpPr/>
      </dsp:nvSpPr>
      <dsp:spPr>
        <a:xfrm>
          <a:off x="2629030" y="2641"/>
          <a:ext cx="1366675" cy="13666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Coordination</a:t>
          </a:r>
        </a:p>
      </dsp:txBody>
      <dsp:txXfrm>
        <a:off x="2829175" y="202786"/>
        <a:ext cx="966385" cy="966385"/>
      </dsp:txXfrm>
    </dsp:sp>
    <dsp:sp modelId="{661BC4D5-0FE3-449C-860C-8FF9289E8FFB}">
      <dsp:nvSpPr>
        <dsp:cNvPr id="0" name=""/>
        <dsp:cNvSpPr/>
      </dsp:nvSpPr>
      <dsp:spPr>
        <a:xfrm rot="20520000">
          <a:off x="4069471" y="2073547"/>
          <a:ext cx="289518" cy="4646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4071596" y="2179901"/>
        <a:ext cx="202663" cy="278801"/>
      </dsp:txXfrm>
    </dsp:sp>
    <dsp:sp modelId="{B869D05B-63E0-4B41-BC6E-8EC4E10D2894}">
      <dsp:nvSpPr>
        <dsp:cNvPr id="0" name=""/>
        <dsp:cNvSpPr/>
      </dsp:nvSpPr>
      <dsp:spPr>
        <a:xfrm>
          <a:off x="4448340" y="1324447"/>
          <a:ext cx="1366675" cy="13666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information</a:t>
          </a:r>
        </a:p>
      </dsp:txBody>
      <dsp:txXfrm>
        <a:off x="4648485" y="1524592"/>
        <a:ext cx="966385" cy="966385"/>
      </dsp:txXfrm>
    </dsp:sp>
    <dsp:sp modelId="{81171FAC-26EE-449D-9741-CEBF5DFC2E93}">
      <dsp:nvSpPr>
        <dsp:cNvPr id="0" name=""/>
        <dsp:cNvSpPr/>
      </dsp:nvSpPr>
      <dsp:spPr>
        <a:xfrm rot="3240000">
          <a:off x="3724990" y="3133750"/>
          <a:ext cx="289518" cy="4646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3742891" y="3191550"/>
        <a:ext cx="202663" cy="278801"/>
      </dsp:txXfrm>
    </dsp:sp>
    <dsp:sp modelId="{7143307C-D48B-4AB1-8F5F-2E885BEB6859}">
      <dsp:nvSpPr>
        <dsp:cNvPr id="0" name=""/>
        <dsp:cNvSpPr/>
      </dsp:nvSpPr>
      <dsp:spPr>
        <a:xfrm>
          <a:off x="3753425" y="3463175"/>
          <a:ext cx="1366675" cy="13666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Accompagnement  social</a:t>
          </a:r>
        </a:p>
      </dsp:txBody>
      <dsp:txXfrm>
        <a:off x="3953570" y="3663320"/>
        <a:ext cx="966385" cy="966385"/>
      </dsp:txXfrm>
    </dsp:sp>
    <dsp:sp modelId="{3C38BE42-B920-4ED6-A21B-AEA4F40F2C1C}">
      <dsp:nvSpPr>
        <dsp:cNvPr id="0" name=""/>
        <dsp:cNvSpPr/>
      </dsp:nvSpPr>
      <dsp:spPr>
        <a:xfrm rot="7560000">
          <a:off x="2610227" y="3133750"/>
          <a:ext cx="289518" cy="4646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rot="10800000">
        <a:off x="2679181" y="3191550"/>
        <a:ext cx="202663" cy="278801"/>
      </dsp:txXfrm>
    </dsp:sp>
    <dsp:sp modelId="{496E6595-A9A8-471F-96EF-EC5CC0C84C11}">
      <dsp:nvSpPr>
        <dsp:cNvPr id="0" name=""/>
        <dsp:cNvSpPr/>
      </dsp:nvSpPr>
      <dsp:spPr>
        <a:xfrm>
          <a:off x="1504634" y="3463175"/>
          <a:ext cx="1366675" cy="13666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Soutien psychologique</a:t>
          </a:r>
        </a:p>
      </dsp:txBody>
      <dsp:txXfrm>
        <a:off x="1704779" y="3663320"/>
        <a:ext cx="966385" cy="966385"/>
      </dsp:txXfrm>
    </dsp:sp>
    <dsp:sp modelId="{60E21A5A-625A-48AE-ADBF-C7833669B1E6}">
      <dsp:nvSpPr>
        <dsp:cNvPr id="0" name=""/>
        <dsp:cNvSpPr/>
      </dsp:nvSpPr>
      <dsp:spPr>
        <a:xfrm rot="11880000">
          <a:off x="2265746" y="2073547"/>
          <a:ext cx="289518" cy="4646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rot="10800000">
        <a:off x="2350476" y="2179901"/>
        <a:ext cx="202663" cy="278801"/>
      </dsp:txXfrm>
    </dsp:sp>
    <dsp:sp modelId="{D3E527AE-DB55-43FB-A241-D57DD591281E}">
      <dsp:nvSpPr>
        <dsp:cNvPr id="0" name=""/>
        <dsp:cNvSpPr/>
      </dsp:nvSpPr>
      <dsp:spPr>
        <a:xfrm>
          <a:off x="809720" y="1324447"/>
          <a:ext cx="1366675" cy="13666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Soins</a:t>
          </a:r>
        </a:p>
      </dsp:txBody>
      <dsp:txXfrm>
        <a:off x="1009865" y="1524592"/>
        <a:ext cx="966385" cy="9663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663CF-A1F2-4429-9E36-27D826A04087}">
      <dsp:nvSpPr>
        <dsp:cNvPr id="0" name=""/>
        <dsp:cNvSpPr/>
      </dsp:nvSpPr>
      <dsp:spPr>
        <a:xfrm>
          <a:off x="2616730" y="1608209"/>
          <a:ext cx="934546" cy="9345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FR" sz="3500" kern="1200" dirty="0"/>
            <a:t>IPA</a:t>
          </a:r>
        </a:p>
      </dsp:txBody>
      <dsp:txXfrm>
        <a:off x="2753591" y="1745070"/>
        <a:ext cx="660824" cy="660824"/>
      </dsp:txXfrm>
    </dsp:sp>
    <dsp:sp modelId="{E8A9AB11-FC02-4A36-AA6F-972AC08E7C0F}">
      <dsp:nvSpPr>
        <dsp:cNvPr id="0" name=""/>
        <dsp:cNvSpPr/>
      </dsp:nvSpPr>
      <dsp:spPr>
        <a:xfrm rot="16200000">
          <a:off x="2967827" y="1236711"/>
          <a:ext cx="232352" cy="317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3002680" y="1335113"/>
        <a:ext cx="162646" cy="190647"/>
      </dsp:txXfrm>
    </dsp:sp>
    <dsp:sp modelId="{25BC3B09-865F-422C-8BDD-30A9EE5FC4FD}">
      <dsp:nvSpPr>
        <dsp:cNvPr id="0" name=""/>
        <dsp:cNvSpPr/>
      </dsp:nvSpPr>
      <dsp:spPr>
        <a:xfrm>
          <a:off x="2499912" y="1623"/>
          <a:ext cx="1168183" cy="11681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Consultation / Jugement clinique</a:t>
          </a:r>
        </a:p>
      </dsp:txBody>
      <dsp:txXfrm>
        <a:off x="2670988" y="172699"/>
        <a:ext cx="826031" cy="826031"/>
      </dsp:txXfrm>
    </dsp:sp>
    <dsp:sp modelId="{D88EC1A6-391C-402D-BFA0-C5CFE5C879E3}">
      <dsp:nvSpPr>
        <dsp:cNvPr id="0" name=""/>
        <dsp:cNvSpPr/>
      </dsp:nvSpPr>
      <dsp:spPr>
        <a:xfrm rot="19800000">
          <a:off x="3556636" y="1576660"/>
          <a:ext cx="232352" cy="317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3561305" y="1657636"/>
        <a:ext cx="162646" cy="190647"/>
      </dsp:txXfrm>
    </dsp:sp>
    <dsp:sp modelId="{5FE7DE3C-C445-4F2D-84E2-BEFE6C07A3C3}">
      <dsp:nvSpPr>
        <dsp:cNvPr id="0" name=""/>
        <dsp:cNvSpPr/>
      </dsp:nvSpPr>
      <dsp:spPr>
        <a:xfrm>
          <a:off x="3790088" y="746507"/>
          <a:ext cx="1168183" cy="11681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Guidance / Coaching</a:t>
          </a:r>
        </a:p>
      </dsp:txBody>
      <dsp:txXfrm>
        <a:off x="3961164" y="917583"/>
        <a:ext cx="826031" cy="826031"/>
      </dsp:txXfrm>
    </dsp:sp>
    <dsp:sp modelId="{02E5EC39-1278-4339-B539-1E1E4E7EB3E6}">
      <dsp:nvSpPr>
        <dsp:cNvPr id="0" name=""/>
        <dsp:cNvSpPr/>
      </dsp:nvSpPr>
      <dsp:spPr>
        <a:xfrm rot="1800000">
          <a:off x="3556636" y="2256558"/>
          <a:ext cx="232352" cy="317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3561305" y="2302681"/>
        <a:ext cx="162646" cy="190647"/>
      </dsp:txXfrm>
    </dsp:sp>
    <dsp:sp modelId="{9479AA40-8680-4FF2-96B6-6839114535CE}">
      <dsp:nvSpPr>
        <dsp:cNvPr id="0" name=""/>
        <dsp:cNvSpPr/>
      </dsp:nvSpPr>
      <dsp:spPr>
        <a:xfrm>
          <a:off x="3790088" y="2236274"/>
          <a:ext cx="1168183" cy="11681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Recherche / Evidence </a:t>
          </a:r>
          <a:r>
            <a:rPr lang="fr-FR" sz="1100" kern="1200" dirty="0" err="1"/>
            <a:t>Based</a:t>
          </a:r>
          <a:r>
            <a:rPr lang="fr-FR" sz="1100" kern="1200" dirty="0"/>
            <a:t> Nursing</a:t>
          </a:r>
        </a:p>
      </dsp:txBody>
      <dsp:txXfrm>
        <a:off x="3961164" y="2407350"/>
        <a:ext cx="826031" cy="826031"/>
      </dsp:txXfrm>
    </dsp:sp>
    <dsp:sp modelId="{4746C823-9709-4BFB-9404-9A2FD3C9C84F}">
      <dsp:nvSpPr>
        <dsp:cNvPr id="0" name=""/>
        <dsp:cNvSpPr/>
      </dsp:nvSpPr>
      <dsp:spPr>
        <a:xfrm rot="5400000">
          <a:off x="2967827" y="2596507"/>
          <a:ext cx="232352" cy="317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3002680" y="2625203"/>
        <a:ext cx="162646" cy="190647"/>
      </dsp:txXfrm>
    </dsp:sp>
    <dsp:sp modelId="{8325114F-EE16-4237-AC75-FF48D138A821}">
      <dsp:nvSpPr>
        <dsp:cNvPr id="0" name=""/>
        <dsp:cNvSpPr/>
      </dsp:nvSpPr>
      <dsp:spPr>
        <a:xfrm>
          <a:off x="2499912" y="2981157"/>
          <a:ext cx="1168183" cy="11681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a:t>Leadership</a:t>
          </a:r>
          <a:endParaRPr lang="fr-FR" sz="1100" kern="1200" dirty="0"/>
        </a:p>
      </dsp:txBody>
      <dsp:txXfrm>
        <a:off x="2670988" y="3152233"/>
        <a:ext cx="826031" cy="826031"/>
      </dsp:txXfrm>
    </dsp:sp>
    <dsp:sp modelId="{047E266C-4914-4BEA-B6AD-A06DA8C01A8D}">
      <dsp:nvSpPr>
        <dsp:cNvPr id="0" name=""/>
        <dsp:cNvSpPr/>
      </dsp:nvSpPr>
      <dsp:spPr>
        <a:xfrm rot="9000000">
          <a:off x="2379018" y="2256558"/>
          <a:ext cx="232352" cy="317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rot="10800000">
        <a:off x="2444055" y="2302681"/>
        <a:ext cx="162646" cy="190647"/>
      </dsp:txXfrm>
    </dsp:sp>
    <dsp:sp modelId="{FBB5AE2A-2D68-4041-B3DA-3955B64FB6D1}">
      <dsp:nvSpPr>
        <dsp:cNvPr id="0" name=""/>
        <dsp:cNvSpPr/>
      </dsp:nvSpPr>
      <dsp:spPr>
        <a:xfrm>
          <a:off x="1209736" y="2236274"/>
          <a:ext cx="1168183" cy="11681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Collaboration</a:t>
          </a:r>
        </a:p>
      </dsp:txBody>
      <dsp:txXfrm>
        <a:off x="1380812" y="2407350"/>
        <a:ext cx="826031" cy="826031"/>
      </dsp:txXfrm>
    </dsp:sp>
    <dsp:sp modelId="{8B7D9159-DED3-4B17-846C-5898CFF34BCF}">
      <dsp:nvSpPr>
        <dsp:cNvPr id="0" name=""/>
        <dsp:cNvSpPr/>
      </dsp:nvSpPr>
      <dsp:spPr>
        <a:xfrm rot="12600000">
          <a:off x="2379018" y="1576660"/>
          <a:ext cx="232352" cy="317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rot="10800000">
        <a:off x="2444055" y="1657636"/>
        <a:ext cx="162646" cy="190647"/>
      </dsp:txXfrm>
    </dsp:sp>
    <dsp:sp modelId="{2174C139-86BF-46DD-96AC-55B6D0073457}">
      <dsp:nvSpPr>
        <dsp:cNvPr id="0" name=""/>
        <dsp:cNvSpPr/>
      </dsp:nvSpPr>
      <dsp:spPr>
        <a:xfrm>
          <a:off x="1209736" y="746507"/>
          <a:ext cx="1168183" cy="11681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Ethique</a:t>
          </a:r>
        </a:p>
      </dsp:txBody>
      <dsp:txXfrm>
        <a:off x="1380812" y="917583"/>
        <a:ext cx="826031" cy="826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798AA-59FD-4A18-8FE2-5444FD65C878}">
      <dsp:nvSpPr>
        <dsp:cNvPr id="0" name=""/>
        <dsp:cNvSpPr/>
      </dsp:nvSpPr>
      <dsp:spPr>
        <a:xfrm>
          <a:off x="2576512" y="1560512"/>
          <a:ext cx="942975" cy="9429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r-FR" sz="2500" kern="1200" dirty="0"/>
            <a:t>IDEC</a:t>
          </a:r>
        </a:p>
      </dsp:txBody>
      <dsp:txXfrm>
        <a:off x="2714607" y="1698607"/>
        <a:ext cx="666785" cy="666785"/>
      </dsp:txXfrm>
    </dsp:sp>
    <dsp:sp modelId="{DCF57AFB-2117-411F-9501-6AAAC75D5482}">
      <dsp:nvSpPr>
        <dsp:cNvPr id="0" name=""/>
        <dsp:cNvSpPr/>
      </dsp:nvSpPr>
      <dsp:spPr>
        <a:xfrm rot="16200000">
          <a:off x="2947551" y="1216367"/>
          <a:ext cx="200896" cy="3206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2977686" y="1310624"/>
        <a:ext cx="140627" cy="192367"/>
      </dsp:txXfrm>
    </dsp:sp>
    <dsp:sp modelId="{4939AA4C-143B-4687-95D5-EFB28DFB418C}">
      <dsp:nvSpPr>
        <dsp:cNvPr id="0" name=""/>
        <dsp:cNvSpPr/>
      </dsp:nvSpPr>
      <dsp:spPr>
        <a:xfrm>
          <a:off x="2458640" y="2743"/>
          <a:ext cx="1178718" cy="1178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err="1"/>
            <a:t>Evauation</a:t>
          </a:r>
          <a:r>
            <a:rPr lang="fr-FR" sz="1100" kern="1200" dirty="0"/>
            <a:t> des besoins</a:t>
          </a:r>
        </a:p>
      </dsp:txBody>
      <dsp:txXfrm>
        <a:off x="2631259" y="175362"/>
        <a:ext cx="833480" cy="833480"/>
      </dsp:txXfrm>
    </dsp:sp>
    <dsp:sp modelId="{27A640A5-043B-4266-B437-89396D81A729}">
      <dsp:nvSpPr>
        <dsp:cNvPr id="0" name=""/>
        <dsp:cNvSpPr/>
      </dsp:nvSpPr>
      <dsp:spPr>
        <a:xfrm>
          <a:off x="3602878" y="1871694"/>
          <a:ext cx="200896" cy="3206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3602878" y="1935816"/>
        <a:ext cx="140627" cy="192367"/>
      </dsp:txXfrm>
    </dsp:sp>
    <dsp:sp modelId="{50C349A4-35D2-4B49-9551-355D612F2504}">
      <dsp:nvSpPr>
        <dsp:cNvPr id="0" name=""/>
        <dsp:cNvSpPr/>
      </dsp:nvSpPr>
      <dsp:spPr>
        <a:xfrm>
          <a:off x="3898537" y="1442640"/>
          <a:ext cx="1178718" cy="1178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Parcours de soins personnalisés</a:t>
          </a:r>
        </a:p>
      </dsp:txBody>
      <dsp:txXfrm>
        <a:off x="4071156" y="1615259"/>
        <a:ext cx="833480" cy="833480"/>
      </dsp:txXfrm>
    </dsp:sp>
    <dsp:sp modelId="{53DBB524-8BEC-4AA2-AE25-42B75A0E4241}">
      <dsp:nvSpPr>
        <dsp:cNvPr id="0" name=""/>
        <dsp:cNvSpPr/>
      </dsp:nvSpPr>
      <dsp:spPr>
        <a:xfrm rot="5400000">
          <a:off x="2947551" y="2527021"/>
          <a:ext cx="200896" cy="3206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2977686" y="2561009"/>
        <a:ext cx="140627" cy="192367"/>
      </dsp:txXfrm>
    </dsp:sp>
    <dsp:sp modelId="{C2122A60-76D7-496A-9A7E-DB97592869EA}">
      <dsp:nvSpPr>
        <dsp:cNvPr id="0" name=""/>
        <dsp:cNvSpPr/>
      </dsp:nvSpPr>
      <dsp:spPr>
        <a:xfrm>
          <a:off x="2458640" y="2882537"/>
          <a:ext cx="1178718" cy="1178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Coordination des prises en charges complexes</a:t>
          </a:r>
        </a:p>
      </dsp:txBody>
      <dsp:txXfrm>
        <a:off x="2631259" y="3055156"/>
        <a:ext cx="833480" cy="833480"/>
      </dsp:txXfrm>
    </dsp:sp>
    <dsp:sp modelId="{3C372DBE-CAEF-4F99-8A82-A40E8D50FE11}">
      <dsp:nvSpPr>
        <dsp:cNvPr id="0" name=""/>
        <dsp:cNvSpPr/>
      </dsp:nvSpPr>
      <dsp:spPr>
        <a:xfrm rot="10800000">
          <a:off x="2292224" y="1871694"/>
          <a:ext cx="200896" cy="3206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rot="10800000">
        <a:off x="2352493" y="1935816"/>
        <a:ext cx="140627" cy="192367"/>
      </dsp:txXfrm>
    </dsp:sp>
    <dsp:sp modelId="{06F6B7BF-0BE1-49B6-9A6E-CA5FC3A406C1}">
      <dsp:nvSpPr>
        <dsp:cNvPr id="0" name=""/>
        <dsp:cNvSpPr/>
      </dsp:nvSpPr>
      <dsp:spPr>
        <a:xfrm>
          <a:off x="1018743" y="1442640"/>
          <a:ext cx="1178718" cy="1178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Suivi des patients</a:t>
          </a:r>
        </a:p>
      </dsp:txBody>
      <dsp:txXfrm>
        <a:off x="1191362" y="1615259"/>
        <a:ext cx="833480" cy="8334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AAD5E9B-EEA2-4899-83D8-3954C69B4F64}" type="datetimeFigureOut">
              <a:rPr lang="fr-FR" smtClean="0"/>
              <a:pPr/>
              <a:t>05/12/2018</a:t>
            </a:fld>
            <a:endParaRPr lang="fr-FR"/>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C74070FF-D758-45BE-944F-B1800F42A312}" type="slidenum">
              <a:rPr lang="fr-FR" smtClean="0"/>
              <a:pPr/>
              <a:t>‹N°›</a:t>
            </a:fld>
            <a:endParaRPr lang="fr-FR"/>
          </a:p>
        </p:txBody>
      </p:sp>
    </p:spTree>
    <p:extLst>
      <p:ext uri="{BB962C8B-B14F-4D97-AF65-F5344CB8AC3E}">
        <p14:creationId xmlns:p14="http://schemas.microsoft.com/office/powerpoint/2010/main" val="4137714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A4CE4AD-7E9B-4D7E-96F0-FC17F5D47FD0}" type="datetimeFigureOut">
              <a:rPr lang="fr-FR" smtClean="0"/>
              <a:pPr/>
              <a:t>05/12/2018</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CAA3387-C37C-404E-A4F9-AB593A61B926}" type="slidenum">
              <a:rPr lang="fr-FR" smtClean="0"/>
              <a:pPr/>
              <a:t>‹N°›</a:t>
            </a:fld>
            <a:endParaRPr lang="fr-FR"/>
          </a:p>
        </p:txBody>
      </p:sp>
    </p:spTree>
    <p:extLst>
      <p:ext uri="{BB962C8B-B14F-4D97-AF65-F5344CB8AC3E}">
        <p14:creationId xmlns:p14="http://schemas.microsoft.com/office/powerpoint/2010/main" val="55047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CAA3387-C37C-404E-A4F9-AB593A61B926}" type="slidenum">
              <a:rPr lang="fr-FR" smtClean="0"/>
              <a:pPr/>
              <a:t>6</a:t>
            </a:fld>
            <a:endParaRPr lang="fr-FR"/>
          </a:p>
        </p:txBody>
      </p:sp>
    </p:spTree>
    <p:extLst>
      <p:ext uri="{BB962C8B-B14F-4D97-AF65-F5344CB8AC3E}">
        <p14:creationId xmlns:p14="http://schemas.microsoft.com/office/powerpoint/2010/main" val="302280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CAA3387-C37C-404E-A4F9-AB593A61B926}" type="slidenum">
              <a:rPr lang="fr-FR" smtClean="0"/>
              <a:pPr/>
              <a:t>24</a:t>
            </a:fld>
            <a:endParaRPr lang="fr-FR"/>
          </a:p>
        </p:txBody>
      </p:sp>
    </p:spTree>
    <p:extLst>
      <p:ext uri="{BB962C8B-B14F-4D97-AF65-F5344CB8AC3E}">
        <p14:creationId xmlns:p14="http://schemas.microsoft.com/office/powerpoint/2010/main" val="4126511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ge de gard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1E1735D-CCBE-4C5B-B729-4DB7B0FE8072}" type="datetimeFigureOut">
              <a:rPr lang="fr-FR" smtClean="0"/>
              <a:pPr/>
              <a:t>05/12/2018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F8461A-6189-4FE2-B514-972163DDF8AA}" type="slidenum">
              <a:rPr lang="fr-FR" smtClean="0"/>
              <a:pPr/>
              <a:t>‹N°›</a:t>
            </a:fld>
            <a:endParaRPr lang="fr-FR"/>
          </a:p>
        </p:txBody>
      </p:sp>
      <p:sp>
        <p:nvSpPr>
          <p:cNvPr id="7" name="Espace réservé du numéro de diapositive 4"/>
          <p:cNvSpPr txBox="1">
            <a:spLocks/>
          </p:cNvSpPr>
          <p:nvPr userDrawn="1"/>
        </p:nvSpPr>
        <p:spPr>
          <a:xfrm>
            <a:off x="6553200" y="6477000"/>
            <a:ext cx="1905000" cy="2286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3EF7ED8-B0F7-4E71-8E3B-AD7301403170}"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grpSp>
        <p:nvGrpSpPr>
          <p:cNvPr id="8" name="Group 9"/>
          <p:cNvGrpSpPr>
            <a:grpSpLocks/>
          </p:cNvGrpSpPr>
          <p:nvPr userDrawn="1"/>
        </p:nvGrpSpPr>
        <p:grpSpPr bwMode="auto">
          <a:xfrm>
            <a:off x="0" y="26988"/>
            <a:ext cx="9144000" cy="6858000"/>
            <a:chOff x="0" y="0"/>
            <a:chExt cx="5760" cy="4320"/>
          </a:xfrm>
        </p:grpSpPr>
        <p:pic>
          <p:nvPicPr>
            <p:cNvPr id="9" name="Image 17" descr="couve V2.jpg"/>
            <p:cNvPicPr>
              <a:picLocks noChangeAspect="1"/>
            </p:cNvPicPr>
            <p:nvPr/>
          </p:nvPicPr>
          <p:blipFill>
            <a:blip r:embed="rId2" cstate="print"/>
            <a:srcRect/>
            <a:stretch>
              <a:fillRect/>
            </a:stretch>
          </p:blipFill>
          <p:spPr bwMode="auto">
            <a:xfrm>
              <a:off x="0" y="0"/>
              <a:ext cx="5760" cy="4320"/>
            </a:xfrm>
            <a:prstGeom prst="rect">
              <a:avLst/>
            </a:prstGeom>
            <a:noFill/>
            <a:ln w="9525">
              <a:noFill/>
              <a:miter lim="800000"/>
              <a:headEnd/>
              <a:tailEnd/>
            </a:ln>
          </p:spPr>
        </p:pic>
        <p:sp>
          <p:nvSpPr>
            <p:cNvPr id="10" name="ZoneTexte 18"/>
            <p:cNvSpPr txBox="1">
              <a:spLocks noChangeArrowheads="1"/>
            </p:cNvSpPr>
            <p:nvPr/>
          </p:nvSpPr>
          <p:spPr bwMode="auto">
            <a:xfrm>
              <a:off x="174" y="4080"/>
              <a:ext cx="3120" cy="145"/>
            </a:xfrm>
            <a:prstGeom prst="rect">
              <a:avLst/>
            </a:prstGeom>
            <a:noFill/>
            <a:ln w="9525">
              <a:noFill/>
              <a:miter lim="800000"/>
              <a:headEnd/>
              <a:tailEnd/>
            </a:ln>
          </p:spPr>
          <p:txBody>
            <a:bodyPr>
              <a:spAutoFit/>
            </a:bodyPr>
            <a:lstStyle/>
            <a:p>
              <a:r>
                <a:rPr lang="fr-FR" sz="900">
                  <a:solidFill>
                    <a:srgbClr val="770980"/>
                  </a:solidFill>
                  <a:latin typeface="Arial" pitchFamily="34" charset="0"/>
                  <a:cs typeface="Geneva"/>
                </a:rPr>
                <a:t>Copyright AFSOS, version de travail</a:t>
              </a:r>
            </a:p>
          </p:txBody>
        </p:sp>
        <p:sp>
          <p:nvSpPr>
            <p:cNvPr id="11" name="Text Box 8"/>
            <p:cNvSpPr txBox="1">
              <a:spLocks noChangeArrowheads="1"/>
            </p:cNvSpPr>
            <p:nvPr/>
          </p:nvSpPr>
          <p:spPr bwMode="auto">
            <a:xfrm>
              <a:off x="5329" y="4083"/>
              <a:ext cx="273" cy="144"/>
            </a:xfrm>
            <a:prstGeom prst="rect">
              <a:avLst/>
            </a:prstGeom>
            <a:noFill/>
            <a:ln w="9525">
              <a:noFill/>
              <a:miter lim="800000"/>
              <a:headEnd/>
              <a:tailEnd/>
            </a:ln>
          </p:spPr>
          <p:txBody>
            <a:bodyPr>
              <a:spAutoFit/>
            </a:bodyPr>
            <a:lstStyle/>
            <a:p>
              <a:pPr>
                <a:spcBef>
                  <a:spcPct val="50000"/>
                </a:spcBef>
              </a:pPr>
              <a:r>
                <a:rPr lang="fr-FR" sz="900">
                  <a:solidFill>
                    <a:srgbClr val="873966"/>
                  </a:solidFill>
                  <a:latin typeface="Arial" pitchFamily="34" charset="0"/>
                  <a:cs typeface="Geneva"/>
                </a:rPr>
                <a:t>1</a:t>
              </a:r>
            </a:p>
          </p:txBody>
        </p:sp>
      </p:grpSp>
      <p:graphicFrame>
        <p:nvGraphicFramePr>
          <p:cNvPr id="12" name="Group 32"/>
          <p:cNvGraphicFramePr>
            <a:graphicFrameLocks noGrp="1"/>
          </p:cNvGraphicFramePr>
          <p:nvPr userDrawn="1"/>
        </p:nvGraphicFramePr>
        <p:xfrm>
          <a:off x="1331913" y="2420938"/>
          <a:ext cx="7273925" cy="1785938"/>
        </p:xfrm>
        <a:graphic>
          <a:graphicData uri="http://schemas.openxmlformats.org/drawingml/2006/table">
            <a:tbl>
              <a:tblPr/>
              <a:tblGrid>
                <a:gridCol w="7273925">
                  <a:extLst>
                    <a:ext uri="{9D8B030D-6E8A-4147-A177-3AD203B41FA5}">
                      <a16:colId xmlns:a16="http://schemas.microsoft.com/office/drawing/2014/main" val="20000"/>
                    </a:ext>
                  </a:extLst>
                </a:gridCol>
              </a:tblGrid>
              <a:tr h="1785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000" b="1" i="0" u="none" strike="noStrike" cap="none" normalizeH="0" baseline="0" dirty="0">
                        <a:ln>
                          <a:noFill/>
                        </a:ln>
                        <a:solidFill>
                          <a:srgbClr val="000066"/>
                        </a:solidFill>
                        <a:effectLst/>
                        <a:latin typeface="Arial" charset="0"/>
                        <a:ea typeface="Geneva"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rgbClr val="603000"/>
                          </a:solidFill>
                          <a:effectLst/>
                          <a:latin typeface="Arial" charset="0"/>
                          <a:ea typeface="Geneva" charset="-128"/>
                        </a:rPr>
                        <a:t>Titre référentiel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000" b="0" i="1" u="none" strike="noStrike" cap="none" normalizeH="0" baseline="0" dirty="0">
                        <a:ln>
                          <a:noFill/>
                        </a:ln>
                        <a:solidFill>
                          <a:schemeClr val="tx1"/>
                        </a:solidFill>
                        <a:effectLst/>
                        <a:latin typeface="Arial" charset="0"/>
                        <a:ea typeface="Geneva"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000" b="0" i="1" u="none" strike="noStrike" cap="none" normalizeH="0" baseline="0" dirty="0">
                        <a:ln>
                          <a:noFill/>
                        </a:ln>
                        <a:solidFill>
                          <a:schemeClr val="tx1"/>
                        </a:solidFill>
                        <a:effectLst/>
                        <a:latin typeface="Arial" charset="0"/>
                        <a:ea typeface="Geneva" charset="-128"/>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603000"/>
                          </a:solidFill>
                          <a:effectLst/>
                          <a:latin typeface="Arial" charset="0"/>
                          <a:ea typeface="Geneva" charset="-128"/>
                        </a:rPr>
                        <a:t> </a:t>
                      </a:r>
                      <a:r>
                        <a:rPr kumimoji="0" lang="fr-FR" sz="2000" b="0" i="1" u="none" strike="noStrike" cap="none" normalizeH="0" baseline="0" dirty="0">
                          <a:ln>
                            <a:noFill/>
                          </a:ln>
                          <a:solidFill>
                            <a:srgbClr val="055095"/>
                          </a:solidFill>
                          <a:effectLst/>
                          <a:latin typeface="Arial" charset="0"/>
                          <a:ea typeface="Geneva" charset="-128"/>
                        </a:rPr>
                        <a:t>Date : 00/00/2014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0"/>
                  </a:ext>
                </a:extLst>
              </a:tr>
            </a:tbl>
          </a:graphicData>
        </a:graphic>
      </p:graphicFrame>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ributeur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1E1735D-CCBE-4C5B-B729-4DB7B0FE8072}" type="datetimeFigureOut">
              <a:rPr lang="fr-FR" smtClean="0"/>
              <a:pPr/>
              <a:t>05/12/2018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F8461A-6189-4FE2-B514-972163DDF8AA}" type="slidenum">
              <a:rPr lang="fr-FR" smtClean="0"/>
              <a:pPr/>
              <a:t>‹N°›</a:t>
            </a:fld>
            <a:endParaRPr lang="fr-FR"/>
          </a:p>
        </p:txBody>
      </p:sp>
      <p:sp>
        <p:nvSpPr>
          <p:cNvPr id="7"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FR" dirty="0"/>
          </a:p>
        </p:txBody>
      </p:sp>
      <p:sp>
        <p:nvSpPr>
          <p:cNvPr id="8"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e la date 3"/>
          <p:cNvSpPr txBox="1">
            <a:spLocks/>
          </p:cNvSpPr>
          <p:nvPr userDrawn="1"/>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1E1735D-CCBE-4C5B-B729-4DB7B0FE8072}" type="datetimeFigureOut">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05/12/2018</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Espace réservé du numéro de diapositive 5"/>
          <p:cNvSpPr txBox="1">
            <a:spLocks/>
          </p:cNvSpPr>
          <p:nvPr userDrawn="1"/>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F8461A-6189-4FE2-B514-972163DDF8AA}"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Espace réservé du numéro de diapositive 4"/>
          <p:cNvSpPr txBox="1">
            <a:spLocks/>
          </p:cNvSpPr>
          <p:nvPr userDrawn="1"/>
        </p:nvSpPr>
        <p:spPr>
          <a:xfrm>
            <a:off x="6553200" y="6477000"/>
            <a:ext cx="1905000" cy="228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EF7ED8-B0F7-4E71-8E3B-AD7301403170}" type="slidenum">
              <a:rPr kumimoji="0" lang="fr-FR"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a:ln>
                <a:noFill/>
              </a:ln>
              <a:solidFill>
                <a:schemeClr val="tx1"/>
              </a:solidFill>
              <a:effectLst/>
              <a:uLnTx/>
              <a:uFillTx/>
              <a:latin typeface="+mn-lt"/>
              <a:ea typeface="+mn-ea"/>
              <a:cs typeface="+mn-cs"/>
            </a:endParaRPr>
          </a:p>
        </p:txBody>
      </p:sp>
      <p:pic>
        <p:nvPicPr>
          <p:cNvPr id="16" name="Image 7" descr="int V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 name="Rectangle 6"/>
          <p:cNvSpPr txBox="1">
            <a:spLocks noChangeArrowheads="1"/>
          </p:cNvSpPr>
          <p:nvPr userDrawn="1"/>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77098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CA89C6-A42B-4D86-9A86-435DF29A69BF}" type="slidenum">
              <a:rPr kumimoji="0" lang="fr-FR" sz="900" b="0" i="0" u="none" strike="noStrike" kern="1200" cap="none" spc="0" normalizeH="0" baseline="0" noProof="0" smtClean="0">
                <a:ln>
                  <a:noFill/>
                </a:ln>
                <a:solidFill>
                  <a:srgbClr val="77098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900" b="0" i="0" u="none" strike="noStrike" kern="1200" cap="none" spc="0" normalizeH="0" baseline="0" noProof="0">
              <a:ln>
                <a:noFill/>
              </a:ln>
              <a:solidFill>
                <a:srgbClr val="770980"/>
              </a:solidFill>
              <a:effectLst/>
              <a:uLnTx/>
              <a:uFillTx/>
              <a:latin typeface="+mn-lt"/>
              <a:ea typeface="+mn-ea"/>
              <a:cs typeface="+mn-cs"/>
            </a:endParaRPr>
          </a:p>
        </p:txBody>
      </p:sp>
      <p:sp>
        <p:nvSpPr>
          <p:cNvPr id="18" name="ZoneTexte 18"/>
          <p:cNvSpPr txBox="1">
            <a:spLocks noChangeArrowheads="1"/>
          </p:cNvSpPr>
          <p:nvPr userDrawn="1"/>
        </p:nvSpPr>
        <p:spPr bwMode="auto">
          <a:xfrm>
            <a:off x="276225" y="6477000"/>
            <a:ext cx="4953000" cy="230188"/>
          </a:xfrm>
          <a:prstGeom prst="rect">
            <a:avLst/>
          </a:prstGeom>
          <a:noFill/>
          <a:ln w="9525">
            <a:noFill/>
            <a:miter lim="800000"/>
            <a:headEnd/>
            <a:tailEnd/>
          </a:ln>
        </p:spPr>
        <p:txBody>
          <a:bodyPr>
            <a:spAutoFit/>
          </a:bodyPr>
          <a:lstStyle/>
          <a:p>
            <a:pPr>
              <a:defRPr/>
            </a:pPr>
            <a:r>
              <a:rPr lang="fr-FR" sz="900">
                <a:solidFill>
                  <a:srgbClr val="770980"/>
                </a:solidFill>
                <a:latin typeface="Arial" charset="0"/>
                <a:ea typeface="Geneva" charset="-128"/>
                <a:cs typeface="+mn-cs"/>
              </a:rPr>
              <a:t>Copyright AFSOS, version de travail</a:t>
            </a:r>
          </a:p>
        </p:txBody>
      </p:sp>
      <p:sp>
        <p:nvSpPr>
          <p:cNvPr id="20" name="WordArt 13"/>
          <p:cNvSpPr>
            <a:spLocks noChangeArrowheads="1" noChangeShapeType="1" noTextEdit="1"/>
          </p:cNvSpPr>
          <p:nvPr userDrawn="1"/>
        </p:nvSpPr>
        <p:spPr bwMode="auto">
          <a:xfrm rot="-901849">
            <a:off x="6011863" y="6165850"/>
            <a:ext cx="2460625" cy="184150"/>
          </a:xfrm>
          <a:prstGeom prst="rect">
            <a:avLst/>
          </a:prstGeom>
        </p:spPr>
        <p:txBody>
          <a:bodyPr wrap="none" fromWordArt="1">
            <a:prstTxWarp prst="textPlain">
              <a:avLst>
                <a:gd name="adj" fmla="val 50000"/>
              </a:avLst>
            </a:prstTxWarp>
          </a:bodyPr>
          <a:lstStyle/>
          <a:p>
            <a:pPr algn="ctr"/>
            <a:r>
              <a:rPr lang="fr-FR" sz="2000" b="1" kern="10" normalizeH="1" dirty="0">
                <a:ln w="9525">
                  <a:solidFill>
                    <a:srgbClr val="808080"/>
                  </a:solidFill>
                  <a:round/>
                  <a:headEnd/>
                  <a:tailEnd/>
                </a:ln>
                <a:solidFill>
                  <a:srgbClr val="808080"/>
                </a:solidFill>
                <a:latin typeface="Arial Black"/>
              </a:rPr>
              <a:t>VERSION DE TRAVAIL</a:t>
            </a:r>
          </a:p>
        </p:txBody>
      </p:sp>
      <p:sp>
        <p:nvSpPr>
          <p:cNvPr id="22" name="Espace réservé du contenu 21"/>
          <p:cNvSpPr>
            <a:spLocks noGrp="1"/>
          </p:cNvSpPr>
          <p:nvPr>
            <p:ph sz="quarter" idx="13" hasCustomPrompt="1"/>
          </p:nvPr>
        </p:nvSpPr>
        <p:spPr>
          <a:xfrm>
            <a:off x="3347864" y="404664"/>
            <a:ext cx="5545138" cy="288578"/>
          </a:xfrm>
        </p:spPr>
        <p:txBody>
          <a:bodyPr>
            <a:normAutofit/>
          </a:bodyPr>
          <a:lstStyle>
            <a:lvl1pPr algn="r">
              <a:buNone/>
              <a:defRPr lang="fr-FR" sz="1200" b="1" kern="1200" dirty="0" smtClean="0">
                <a:solidFill>
                  <a:srgbClr val="663300"/>
                </a:solidFill>
                <a:latin typeface="Arial" charset="0"/>
                <a:ea typeface="+mn-ea"/>
                <a:cs typeface="+mn-cs"/>
              </a:defRPr>
            </a:lvl1pPr>
          </a:lstStyle>
          <a:p>
            <a:pPr lvl="0"/>
            <a:r>
              <a:rPr lang="fr-FR" dirty="0"/>
              <a:t>Titre du référentiel</a:t>
            </a:r>
          </a:p>
        </p:txBody>
      </p:sp>
      <p:sp>
        <p:nvSpPr>
          <p:cNvPr id="24" name="Espace réservé du contenu 2"/>
          <p:cNvSpPr>
            <a:spLocks noGrp="1"/>
          </p:cNvSpPr>
          <p:nvPr>
            <p:ph sz="half" idx="14" hasCustomPrompt="1"/>
          </p:nvPr>
        </p:nvSpPr>
        <p:spPr>
          <a:xfrm>
            <a:off x="457200" y="1600201"/>
            <a:ext cx="8363272" cy="4277072"/>
          </a:xfrm>
        </p:spPr>
        <p:txBody>
          <a:bodyPr/>
          <a:lstStyle>
            <a:lvl1pPr marL="342900" indent="-342900" algn="l" rtl="0" eaLnBrk="1" fontAlgn="base" hangingPunct="1">
              <a:spcBef>
                <a:spcPct val="20000"/>
              </a:spcBef>
              <a:spcAft>
                <a:spcPct val="0"/>
              </a:spcAft>
              <a:buFont typeface="Arial"/>
              <a:buNone/>
              <a:defRPr lang="fr-FR" sz="1800" b="1" kern="1200" dirty="0" smtClean="0">
                <a:solidFill>
                  <a:srgbClr val="873966"/>
                </a:solidFill>
                <a:latin typeface="Calibri" pitchFamily="34" charset="0"/>
                <a:ea typeface="Geneva"/>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Coordination </a:t>
            </a:r>
          </a:p>
          <a:p>
            <a:pPr lvl="0"/>
            <a:endParaRPr lang="fr-FR" dirty="0"/>
          </a:p>
        </p:txBody>
      </p:sp>
      <p:sp>
        <p:nvSpPr>
          <p:cNvPr id="26" name="Espace réservé du contenu 25"/>
          <p:cNvSpPr>
            <a:spLocks noGrp="1"/>
          </p:cNvSpPr>
          <p:nvPr>
            <p:ph sz="quarter" idx="15" hasCustomPrompt="1"/>
          </p:nvPr>
        </p:nvSpPr>
        <p:spPr>
          <a:xfrm>
            <a:off x="539750" y="765175"/>
            <a:ext cx="8280400" cy="503585"/>
          </a:xfrm>
        </p:spPr>
        <p:txBody>
          <a:bodyPr>
            <a:normAutofit/>
          </a:bodyPr>
          <a:lstStyle>
            <a:lvl1pPr algn="ctr">
              <a:buNone/>
              <a:defRPr sz="2000" b="1">
                <a:solidFill>
                  <a:srgbClr val="055095"/>
                </a:solidFill>
                <a:latin typeface="Arial" pitchFamily="34" charset="0"/>
                <a:cs typeface="Arial" pitchFamily="34" charset="0"/>
              </a:defRPr>
            </a:lvl1pPr>
          </a:lstStyle>
          <a:p>
            <a:pPr lvl="0"/>
            <a:r>
              <a:rPr lang="fr-FR" dirty="0"/>
              <a:t>Contributeurs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99592" y="836712"/>
            <a:ext cx="7787208" cy="580926"/>
          </a:xfrm>
        </p:spPr>
        <p:txBody>
          <a:bodyPr>
            <a:normAutofit/>
          </a:bodyPr>
          <a:lstStyle>
            <a:lvl1pPr algn="l" defTabSz="457200" rtl="0" eaLnBrk="0" fontAlgn="base" hangingPunct="0">
              <a:spcBef>
                <a:spcPct val="20000"/>
              </a:spcBef>
              <a:spcAft>
                <a:spcPct val="0"/>
              </a:spcAft>
              <a:tabLst>
                <a:tab pos="88900" algn="l"/>
              </a:tabLst>
              <a:defRPr lang="fr-FR" sz="2400" b="1" kern="1200" dirty="0">
                <a:solidFill>
                  <a:srgbClr val="873966"/>
                </a:solidFill>
                <a:effectLst>
                  <a:outerShdw blurRad="38100" dist="38100" dir="2700000" algn="tl">
                    <a:srgbClr val="C0C0C0"/>
                  </a:outerShdw>
                </a:effectLst>
                <a:latin typeface="Arial" charset="0"/>
                <a:ea typeface="Geneva" charset="-128"/>
                <a:cs typeface="+mn-cs"/>
              </a:defRPr>
            </a:lvl1pPr>
          </a:lstStyle>
          <a:p>
            <a:r>
              <a:rPr lang="fr-FR" dirty="0"/>
              <a:t>Sommaire</a:t>
            </a:r>
          </a:p>
        </p:txBody>
      </p:sp>
      <p:sp>
        <p:nvSpPr>
          <p:cNvPr id="3" name="Espace réservé de la date 2"/>
          <p:cNvSpPr>
            <a:spLocks noGrp="1"/>
          </p:cNvSpPr>
          <p:nvPr>
            <p:ph type="dt" sz="half" idx="10"/>
          </p:nvPr>
        </p:nvSpPr>
        <p:spPr/>
        <p:txBody>
          <a:bodyPr/>
          <a:lstStyle/>
          <a:p>
            <a:fld id="{B1E1735D-CCBE-4C5B-B729-4DB7B0FE8072}" type="datetimeFigureOut">
              <a:rPr lang="fr-FR" smtClean="0"/>
              <a:pPr/>
              <a:t>05/12/2018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CF8461A-6189-4FE2-B514-972163DDF8AA}" type="slidenum">
              <a:rPr lang="fr-FR" smtClean="0"/>
              <a:pPr/>
              <a:t>‹N°›</a:t>
            </a:fld>
            <a:endParaRPr lang="fr-FR"/>
          </a:p>
        </p:txBody>
      </p:sp>
      <p:sp>
        <p:nvSpPr>
          <p:cNvPr id="6" name="Espace réservé du contenu 21"/>
          <p:cNvSpPr>
            <a:spLocks noGrp="1"/>
          </p:cNvSpPr>
          <p:nvPr>
            <p:ph sz="quarter" idx="13" hasCustomPrompt="1"/>
          </p:nvPr>
        </p:nvSpPr>
        <p:spPr>
          <a:xfrm>
            <a:off x="3347864" y="404664"/>
            <a:ext cx="5545138" cy="288578"/>
          </a:xfrm>
        </p:spPr>
        <p:txBody>
          <a:bodyPr>
            <a:normAutofit/>
          </a:bodyPr>
          <a:lstStyle>
            <a:lvl1pPr algn="r">
              <a:buNone/>
              <a:defRPr lang="fr-FR" sz="1200" b="1" kern="1200" dirty="0" smtClean="0">
                <a:solidFill>
                  <a:srgbClr val="663300"/>
                </a:solidFill>
                <a:latin typeface="Arial" charset="0"/>
                <a:ea typeface="+mn-ea"/>
                <a:cs typeface="+mn-cs"/>
              </a:defRPr>
            </a:lvl1pPr>
          </a:lstStyle>
          <a:p>
            <a:pPr lvl="0"/>
            <a:r>
              <a:rPr lang="fr-FR" dirty="0"/>
              <a:t>Titre du référentiel</a:t>
            </a:r>
          </a:p>
        </p:txBody>
      </p:sp>
      <p:sp>
        <p:nvSpPr>
          <p:cNvPr id="8" name="Espace réservé du texte 7"/>
          <p:cNvSpPr>
            <a:spLocks noGrp="1"/>
          </p:cNvSpPr>
          <p:nvPr>
            <p:ph type="body" sz="quarter" idx="14" hasCustomPrompt="1"/>
          </p:nvPr>
        </p:nvSpPr>
        <p:spPr>
          <a:xfrm>
            <a:off x="900113" y="1628775"/>
            <a:ext cx="7775575" cy="4103688"/>
          </a:xfrm>
        </p:spPr>
        <p:txBody>
          <a:bodyPr/>
          <a:lstStyle>
            <a:lvl1pPr>
              <a:buClr>
                <a:srgbClr val="7030A0"/>
              </a:buClr>
              <a:buFont typeface="Courier New" pitchFamily="49" charset="0"/>
              <a:buChar char="o"/>
              <a:tabLst>
                <a:tab pos="6459538" algn="l"/>
              </a:tabLst>
              <a:defRPr lang="fr-FR" sz="1600" b="1" kern="1200" dirty="0" smtClean="0">
                <a:solidFill>
                  <a:srgbClr val="055095"/>
                </a:solidFill>
                <a:latin typeface="Calibri" pitchFamily="34" charset="0"/>
                <a:ea typeface="Geneva"/>
                <a:cs typeface="Arial" pitchFamily="34" charset="0"/>
              </a:defRPr>
            </a:lvl1pPr>
          </a:lstStyle>
          <a:p>
            <a:pPr lvl="0"/>
            <a:r>
              <a:rPr lang="fr-FR" dirty="0"/>
              <a:t>Titre	p. xx</a:t>
            </a:r>
          </a:p>
          <a:p>
            <a:pPr lvl="0"/>
            <a:r>
              <a:rPr lang="fr-FR" dirty="0"/>
              <a:t>Titre 2	p. xxx</a:t>
            </a:r>
          </a:p>
          <a:p>
            <a:pPr lvl="0"/>
            <a:endParaRPr lang="fr-FR" dirty="0"/>
          </a:p>
          <a:p>
            <a:pPr lvl="0"/>
            <a:endParaRPr lang="fr-FR" dirty="0"/>
          </a:p>
        </p:txBody>
      </p:sp>
      <p:sp>
        <p:nvSpPr>
          <p:cNvPr id="11" name="WordArt 13"/>
          <p:cNvSpPr>
            <a:spLocks noChangeArrowheads="1" noChangeShapeType="1" noTextEdit="1"/>
          </p:cNvSpPr>
          <p:nvPr userDrawn="1"/>
        </p:nvSpPr>
        <p:spPr bwMode="auto">
          <a:xfrm rot="-901849">
            <a:off x="6011863" y="6165850"/>
            <a:ext cx="2460625" cy="184150"/>
          </a:xfrm>
          <a:prstGeom prst="rect">
            <a:avLst/>
          </a:prstGeom>
        </p:spPr>
        <p:txBody>
          <a:bodyPr wrap="none" fromWordArt="1">
            <a:prstTxWarp prst="textPlain">
              <a:avLst>
                <a:gd name="adj" fmla="val 50000"/>
              </a:avLst>
            </a:prstTxWarp>
          </a:bodyPr>
          <a:lstStyle/>
          <a:p>
            <a:pPr algn="ctr"/>
            <a:r>
              <a:rPr lang="fr-FR" sz="2000" b="1" kern="10" normalizeH="1" dirty="0">
                <a:ln w="9525">
                  <a:solidFill>
                    <a:srgbClr val="808080"/>
                  </a:solidFill>
                  <a:round/>
                  <a:headEnd/>
                  <a:tailEnd/>
                </a:ln>
                <a:solidFill>
                  <a:srgbClr val="808080"/>
                </a:solidFill>
                <a:latin typeface="Arial Black"/>
              </a:rPr>
              <a:t>VERSION DE TRAVAIL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1">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55576" y="836712"/>
            <a:ext cx="7992888" cy="508918"/>
          </a:xfrm>
        </p:spPr>
        <p:txBody>
          <a:bodyPr>
            <a:noAutofit/>
          </a:bodyPr>
          <a:lstStyle>
            <a:lvl1pPr>
              <a:defRPr sz="2000" b="1">
                <a:solidFill>
                  <a:srgbClr val="055095"/>
                </a:solidFill>
                <a:latin typeface="Arial" pitchFamily="34" charset="0"/>
                <a:cs typeface="Arial" pitchFamily="34" charset="0"/>
              </a:defRPr>
            </a:lvl1pPr>
          </a:lstStyle>
          <a:p>
            <a:r>
              <a:rPr lang="fr-FR" dirty="0"/>
              <a:t>Titre</a:t>
            </a:r>
          </a:p>
        </p:txBody>
      </p:sp>
      <p:sp>
        <p:nvSpPr>
          <p:cNvPr id="4" name="Espace réservé du contenu 3"/>
          <p:cNvSpPr>
            <a:spLocks noGrp="1"/>
          </p:cNvSpPr>
          <p:nvPr>
            <p:ph sz="half" idx="2" hasCustomPrompt="1"/>
          </p:nvPr>
        </p:nvSpPr>
        <p:spPr>
          <a:xfrm>
            <a:off x="755576" y="1600200"/>
            <a:ext cx="7992888" cy="4525963"/>
          </a:xfrm>
        </p:spPr>
        <p:txBody>
          <a:bodyPr/>
          <a:lstStyle>
            <a:lvl1pPr marL="285750" indent="-285750" algn="l" rtl="0" eaLnBrk="1" fontAlgn="base" hangingPunct="1">
              <a:spcBef>
                <a:spcPct val="20000"/>
              </a:spcBef>
              <a:spcAft>
                <a:spcPct val="0"/>
              </a:spcAft>
              <a:buFont typeface="Arial"/>
              <a:buChar char="•"/>
              <a:defRPr lang="fr-FR" sz="1600" b="1" dirty="0" smtClean="0">
                <a:solidFill>
                  <a:srgbClr val="339966"/>
                </a:solidFill>
                <a:latin typeface="+mn-lt"/>
                <a:ea typeface="+mn-ea"/>
                <a:cs typeface="Geneva"/>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Sous-titre</a:t>
            </a:r>
          </a:p>
          <a:p>
            <a:pPr lvl="0"/>
            <a:endParaRPr lang="fr-FR" dirty="0"/>
          </a:p>
        </p:txBody>
      </p:sp>
      <p:sp>
        <p:nvSpPr>
          <p:cNvPr id="5" name="Espace réservé de la date 4"/>
          <p:cNvSpPr>
            <a:spLocks noGrp="1"/>
          </p:cNvSpPr>
          <p:nvPr>
            <p:ph type="dt" sz="half" idx="10"/>
          </p:nvPr>
        </p:nvSpPr>
        <p:spPr/>
        <p:txBody>
          <a:bodyPr/>
          <a:lstStyle/>
          <a:p>
            <a:fld id="{B1E1735D-CCBE-4C5B-B729-4DB7B0FE8072}" type="datetimeFigureOut">
              <a:rPr lang="fr-FR" smtClean="0"/>
              <a:pPr/>
              <a:t>05/12/2018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F8461A-6189-4FE2-B514-972163DDF8AA}" type="slidenum">
              <a:rPr lang="fr-FR" smtClean="0"/>
              <a:pPr/>
              <a:t>‹N°›</a:t>
            </a:fld>
            <a:endParaRPr lang="fr-FR"/>
          </a:p>
        </p:txBody>
      </p:sp>
      <p:sp>
        <p:nvSpPr>
          <p:cNvPr id="8" name="Espace réservé du contenu 21"/>
          <p:cNvSpPr>
            <a:spLocks noGrp="1"/>
          </p:cNvSpPr>
          <p:nvPr>
            <p:ph sz="quarter" idx="13" hasCustomPrompt="1"/>
          </p:nvPr>
        </p:nvSpPr>
        <p:spPr>
          <a:xfrm>
            <a:off x="3347864" y="404664"/>
            <a:ext cx="5545138" cy="288578"/>
          </a:xfrm>
        </p:spPr>
        <p:txBody>
          <a:bodyPr>
            <a:normAutofit/>
          </a:bodyPr>
          <a:lstStyle>
            <a:lvl1pPr algn="r">
              <a:buNone/>
              <a:defRPr lang="fr-FR" sz="1200" b="1" kern="1200" dirty="0" smtClean="0">
                <a:solidFill>
                  <a:srgbClr val="663300"/>
                </a:solidFill>
                <a:latin typeface="Arial" charset="0"/>
                <a:ea typeface="+mn-ea"/>
                <a:cs typeface="+mn-cs"/>
              </a:defRPr>
            </a:lvl1pPr>
          </a:lstStyle>
          <a:p>
            <a:pPr lvl="0"/>
            <a:r>
              <a:rPr lang="fr-FR" dirty="0"/>
              <a:t>Titre du référentiel</a:t>
            </a:r>
          </a:p>
        </p:txBody>
      </p:sp>
      <p:sp>
        <p:nvSpPr>
          <p:cNvPr id="9" name="WordArt 13"/>
          <p:cNvSpPr>
            <a:spLocks noChangeArrowheads="1" noChangeShapeType="1" noTextEdit="1"/>
          </p:cNvSpPr>
          <p:nvPr userDrawn="1"/>
        </p:nvSpPr>
        <p:spPr bwMode="auto">
          <a:xfrm rot="-901849">
            <a:off x="6011863" y="6165850"/>
            <a:ext cx="2460625" cy="184150"/>
          </a:xfrm>
          <a:prstGeom prst="rect">
            <a:avLst/>
          </a:prstGeom>
        </p:spPr>
        <p:txBody>
          <a:bodyPr wrap="none" fromWordArt="1">
            <a:prstTxWarp prst="textPlain">
              <a:avLst>
                <a:gd name="adj" fmla="val 50000"/>
              </a:avLst>
            </a:prstTxWarp>
          </a:bodyPr>
          <a:lstStyle/>
          <a:p>
            <a:pPr algn="ctr"/>
            <a:r>
              <a:rPr lang="fr-FR" sz="2000" b="1" kern="10" normalizeH="1" dirty="0">
                <a:ln w="9525">
                  <a:solidFill>
                    <a:srgbClr val="808080"/>
                  </a:solidFill>
                  <a:round/>
                  <a:headEnd/>
                  <a:tailEnd/>
                </a:ln>
                <a:solidFill>
                  <a:srgbClr val="808080"/>
                </a:solidFill>
                <a:latin typeface="Arial Black"/>
              </a:rPr>
              <a:t>VERSION DE TRAVAIL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2">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55576" y="836712"/>
            <a:ext cx="7931224" cy="580926"/>
          </a:xfrm>
        </p:spPr>
        <p:txBody>
          <a:bodyPr>
            <a:noAutofit/>
          </a:bodyPr>
          <a:lstStyle>
            <a:lvl1pPr>
              <a:defRPr sz="2000" b="1">
                <a:solidFill>
                  <a:srgbClr val="055095"/>
                </a:solidFill>
                <a:latin typeface="Arial" pitchFamily="34" charset="0"/>
                <a:cs typeface="Arial" pitchFamily="34" charset="0"/>
              </a:defRPr>
            </a:lvl1pPr>
          </a:lstStyle>
          <a:p>
            <a:r>
              <a:rPr lang="fr-FR" dirty="0"/>
              <a:t>Titre</a:t>
            </a:r>
          </a:p>
        </p:txBody>
      </p:sp>
      <p:sp>
        <p:nvSpPr>
          <p:cNvPr id="5" name="Espace réservé du texte 4"/>
          <p:cNvSpPr>
            <a:spLocks noGrp="1"/>
          </p:cNvSpPr>
          <p:nvPr>
            <p:ph type="body" sz="quarter" idx="3" hasCustomPrompt="1"/>
          </p:nvPr>
        </p:nvSpPr>
        <p:spPr>
          <a:xfrm>
            <a:off x="755577" y="1535113"/>
            <a:ext cx="7931224" cy="453727"/>
          </a:xfrm>
        </p:spPr>
        <p:txBody>
          <a:bodyPr anchor="b"/>
          <a:lstStyle>
            <a:lvl1pPr marL="266700" indent="-266700">
              <a:buFont typeface="Arial" pitchFamily="34" charset="0"/>
              <a:buChar char="•"/>
              <a:defRPr lang="fr-FR" sz="1600" b="1" kern="1200" dirty="0" smtClean="0">
                <a:solidFill>
                  <a:srgbClr val="339966"/>
                </a:solidFill>
                <a:latin typeface="+mn-lt"/>
                <a:ea typeface="+mn-ea"/>
                <a:cs typeface="Genev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ou paragraphe </a:t>
            </a:r>
          </a:p>
        </p:txBody>
      </p:sp>
      <p:sp>
        <p:nvSpPr>
          <p:cNvPr id="6" name="Espace réservé du contenu 5"/>
          <p:cNvSpPr>
            <a:spLocks noGrp="1"/>
          </p:cNvSpPr>
          <p:nvPr>
            <p:ph sz="quarter" idx="4" hasCustomPrompt="1"/>
          </p:nvPr>
        </p:nvSpPr>
        <p:spPr>
          <a:xfrm>
            <a:off x="755577" y="2060848"/>
            <a:ext cx="7931224" cy="4065315"/>
          </a:xfrm>
        </p:spPr>
        <p:txBody>
          <a:bodyPr/>
          <a:lstStyle>
            <a:lvl1pPr>
              <a:defRPr sz="2400"/>
            </a:lvl1pPr>
            <a:lvl2pPr>
              <a:defRPr lang="fr-FR" sz="1400" b="0" dirty="0" smtClean="0">
                <a:solidFill>
                  <a:srgbClr val="000000"/>
                </a:solidFill>
                <a:latin typeface="+mn-lt"/>
                <a:ea typeface="+mn-ea"/>
                <a:cs typeface="Geneva"/>
              </a:defRPr>
            </a:lvl2pPr>
            <a:lvl3pPr>
              <a:defRPr sz="1800"/>
            </a:lvl3pPr>
            <a:lvl4pPr>
              <a:defRPr sz="1600"/>
            </a:lvl4pPr>
            <a:lvl5pPr>
              <a:defRPr sz="1600"/>
            </a:lvl5pPr>
            <a:lvl6pPr>
              <a:defRPr sz="1600"/>
            </a:lvl6pPr>
            <a:lvl7pPr>
              <a:defRPr sz="1600"/>
            </a:lvl7pPr>
            <a:lvl8pPr>
              <a:defRPr sz="1600"/>
            </a:lvl8pPr>
            <a:lvl9pPr>
              <a:defRPr sz="1600"/>
            </a:lvl9pPr>
          </a:lstStyle>
          <a:p>
            <a:pPr marL="627062" lvl="1" indent="-285750" algn="l" rtl="0" eaLnBrk="1" fontAlgn="base" hangingPunct="1">
              <a:spcBef>
                <a:spcPct val="20000"/>
              </a:spcBef>
              <a:spcAft>
                <a:spcPct val="0"/>
              </a:spcAft>
              <a:buFont typeface="Wingdings" pitchFamily="2" charset="2"/>
              <a:buChar char="§"/>
            </a:pPr>
            <a:r>
              <a:rPr lang="fr-FR" dirty="0"/>
              <a:t>Références 1 :</a:t>
            </a:r>
          </a:p>
          <a:p>
            <a:pPr marL="627062" lvl="1" indent="-285750" algn="l" rtl="0" eaLnBrk="1" fontAlgn="base" hangingPunct="1">
              <a:spcBef>
                <a:spcPct val="20000"/>
              </a:spcBef>
              <a:spcAft>
                <a:spcPct val="0"/>
              </a:spcAft>
              <a:buFont typeface="Wingdings" pitchFamily="2" charset="2"/>
              <a:buChar char="§"/>
            </a:pPr>
            <a:r>
              <a:rPr lang="fr-FR" dirty="0"/>
              <a:t>Références 2 </a:t>
            </a:r>
          </a:p>
        </p:txBody>
      </p:sp>
      <p:sp>
        <p:nvSpPr>
          <p:cNvPr id="7" name="Espace réservé de la date 6"/>
          <p:cNvSpPr>
            <a:spLocks noGrp="1"/>
          </p:cNvSpPr>
          <p:nvPr>
            <p:ph type="dt" sz="half" idx="10"/>
          </p:nvPr>
        </p:nvSpPr>
        <p:spPr/>
        <p:txBody>
          <a:bodyPr/>
          <a:lstStyle/>
          <a:p>
            <a:fld id="{B1E1735D-CCBE-4C5B-B729-4DB7B0FE8072}" type="datetimeFigureOut">
              <a:rPr lang="fr-FR" smtClean="0"/>
              <a:pPr/>
              <a:t>05/12/2018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CF8461A-6189-4FE2-B514-972163DDF8AA}" type="slidenum">
              <a:rPr lang="fr-FR" smtClean="0"/>
              <a:pPr/>
              <a:t>‹N°›</a:t>
            </a:fld>
            <a:endParaRPr lang="fr-FR"/>
          </a:p>
        </p:txBody>
      </p:sp>
      <p:sp>
        <p:nvSpPr>
          <p:cNvPr id="10" name="Espace réservé du contenu 21"/>
          <p:cNvSpPr>
            <a:spLocks noGrp="1"/>
          </p:cNvSpPr>
          <p:nvPr>
            <p:ph sz="quarter" idx="13" hasCustomPrompt="1"/>
          </p:nvPr>
        </p:nvSpPr>
        <p:spPr>
          <a:xfrm>
            <a:off x="3347864" y="404664"/>
            <a:ext cx="5545138" cy="288578"/>
          </a:xfrm>
        </p:spPr>
        <p:txBody>
          <a:bodyPr>
            <a:normAutofit/>
          </a:bodyPr>
          <a:lstStyle>
            <a:lvl1pPr algn="r">
              <a:buNone/>
              <a:defRPr lang="fr-FR" sz="1200" b="1" kern="1200" dirty="0" smtClean="0">
                <a:solidFill>
                  <a:srgbClr val="663300"/>
                </a:solidFill>
                <a:latin typeface="Arial" charset="0"/>
                <a:ea typeface="+mn-ea"/>
                <a:cs typeface="+mn-cs"/>
              </a:defRPr>
            </a:lvl1pPr>
          </a:lstStyle>
          <a:p>
            <a:pPr lvl="0"/>
            <a:r>
              <a:rPr lang="fr-FR" dirty="0"/>
              <a:t>Titre du référentiel</a:t>
            </a:r>
          </a:p>
        </p:txBody>
      </p:sp>
      <p:sp>
        <p:nvSpPr>
          <p:cNvPr id="11" name="WordArt 13"/>
          <p:cNvSpPr>
            <a:spLocks noChangeArrowheads="1" noChangeShapeType="1" noTextEdit="1"/>
          </p:cNvSpPr>
          <p:nvPr userDrawn="1"/>
        </p:nvSpPr>
        <p:spPr bwMode="auto">
          <a:xfrm rot="-901849">
            <a:off x="6011863" y="6165850"/>
            <a:ext cx="2460625" cy="184150"/>
          </a:xfrm>
          <a:prstGeom prst="rect">
            <a:avLst/>
          </a:prstGeom>
        </p:spPr>
        <p:txBody>
          <a:bodyPr wrap="none" fromWordArt="1">
            <a:prstTxWarp prst="textPlain">
              <a:avLst>
                <a:gd name="adj" fmla="val 50000"/>
              </a:avLst>
            </a:prstTxWarp>
          </a:bodyPr>
          <a:lstStyle/>
          <a:p>
            <a:pPr algn="ctr"/>
            <a:r>
              <a:rPr lang="fr-FR" sz="2000" b="1" kern="10" normalizeH="1" dirty="0">
                <a:ln w="9525">
                  <a:solidFill>
                    <a:srgbClr val="808080"/>
                  </a:solidFill>
                  <a:round/>
                  <a:headEnd/>
                  <a:tailEnd/>
                </a:ln>
                <a:solidFill>
                  <a:srgbClr val="808080"/>
                </a:solidFill>
                <a:latin typeface="Arial Black"/>
              </a:rPr>
              <a:t>VERSION DE TRAVAIL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908720"/>
            <a:ext cx="8229600" cy="508918"/>
          </a:xfrm>
        </p:spPr>
        <p:txBody>
          <a:bodyPr>
            <a:noAutofit/>
          </a:bodyPr>
          <a:lstStyle>
            <a:lvl1pPr>
              <a:defRPr sz="2000" b="1">
                <a:solidFill>
                  <a:srgbClr val="055095"/>
                </a:solidFill>
                <a:latin typeface="Arial" pitchFamily="34" charset="0"/>
                <a:cs typeface="Arial" pitchFamily="34" charset="0"/>
              </a:defRPr>
            </a:lvl1pPr>
          </a:lstStyle>
          <a:p>
            <a:r>
              <a:rPr lang="fr-FR" dirty="0"/>
              <a:t>Titre</a:t>
            </a:r>
          </a:p>
        </p:txBody>
      </p:sp>
      <p:sp>
        <p:nvSpPr>
          <p:cNvPr id="3" name="Espace réservé de la date 2"/>
          <p:cNvSpPr>
            <a:spLocks noGrp="1"/>
          </p:cNvSpPr>
          <p:nvPr>
            <p:ph type="dt" sz="half" idx="10"/>
          </p:nvPr>
        </p:nvSpPr>
        <p:spPr/>
        <p:txBody>
          <a:bodyPr/>
          <a:lstStyle/>
          <a:p>
            <a:fld id="{B1E1735D-CCBE-4C5B-B729-4DB7B0FE8072}" type="datetimeFigureOut">
              <a:rPr lang="fr-FR" smtClean="0"/>
              <a:pPr/>
              <a:t>05/12/2018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CF8461A-6189-4FE2-B514-972163DDF8AA}" type="slidenum">
              <a:rPr lang="fr-FR" smtClean="0"/>
              <a:pPr/>
              <a:t>‹N°›</a:t>
            </a:fld>
            <a:endParaRPr lang="fr-FR"/>
          </a:p>
        </p:txBody>
      </p:sp>
      <p:sp>
        <p:nvSpPr>
          <p:cNvPr id="6" name="WordArt 13"/>
          <p:cNvSpPr>
            <a:spLocks noChangeArrowheads="1" noChangeShapeType="1" noTextEdit="1"/>
          </p:cNvSpPr>
          <p:nvPr userDrawn="1"/>
        </p:nvSpPr>
        <p:spPr bwMode="auto">
          <a:xfrm rot="-901849">
            <a:off x="6011863" y="6165850"/>
            <a:ext cx="2460625" cy="184150"/>
          </a:xfrm>
          <a:prstGeom prst="rect">
            <a:avLst/>
          </a:prstGeom>
        </p:spPr>
        <p:txBody>
          <a:bodyPr wrap="none" fromWordArt="1">
            <a:prstTxWarp prst="textPlain">
              <a:avLst>
                <a:gd name="adj" fmla="val 50000"/>
              </a:avLst>
            </a:prstTxWarp>
          </a:bodyPr>
          <a:lstStyle/>
          <a:p>
            <a:pPr algn="ctr"/>
            <a:r>
              <a:rPr lang="fr-FR" sz="2000" b="1" kern="10" normalizeH="1" dirty="0">
                <a:ln w="9525">
                  <a:solidFill>
                    <a:srgbClr val="808080"/>
                  </a:solidFill>
                  <a:round/>
                  <a:headEnd/>
                  <a:tailEnd/>
                </a:ln>
                <a:solidFill>
                  <a:srgbClr val="808080"/>
                </a:solidFill>
                <a:latin typeface="Arial Black"/>
              </a:rPr>
              <a:t>VERSION DE TRAVAIL</a:t>
            </a:r>
          </a:p>
        </p:txBody>
      </p:sp>
      <p:sp>
        <p:nvSpPr>
          <p:cNvPr id="7" name="Espace réservé du contenu 21"/>
          <p:cNvSpPr>
            <a:spLocks noGrp="1"/>
          </p:cNvSpPr>
          <p:nvPr>
            <p:ph sz="quarter" idx="13" hasCustomPrompt="1"/>
          </p:nvPr>
        </p:nvSpPr>
        <p:spPr>
          <a:xfrm>
            <a:off x="3347864" y="404664"/>
            <a:ext cx="5545138" cy="288578"/>
          </a:xfrm>
        </p:spPr>
        <p:txBody>
          <a:bodyPr>
            <a:normAutofit/>
          </a:bodyPr>
          <a:lstStyle>
            <a:lvl1pPr algn="r">
              <a:buNone/>
              <a:defRPr lang="fr-FR" sz="1200" b="1" kern="1200" dirty="0" smtClean="0">
                <a:solidFill>
                  <a:srgbClr val="663300"/>
                </a:solidFill>
                <a:latin typeface="Arial" charset="0"/>
                <a:ea typeface="+mn-ea"/>
                <a:cs typeface="+mn-cs"/>
              </a:defRPr>
            </a:lvl1pPr>
          </a:lstStyle>
          <a:p>
            <a:pPr lvl="0"/>
            <a:r>
              <a:rPr lang="fr-FR" dirty="0"/>
              <a:t>Titre du référentiel</a:t>
            </a:r>
          </a:p>
        </p:txBody>
      </p:sp>
      <p:sp>
        <p:nvSpPr>
          <p:cNvPr id="8" name="Espace réservé du texte 4"/>
          <p:cNvSpPr>
            <a:spLocks noGrp="1"/>
          </p:cNvSpPr>
          <p:nvPr>
            <p:ph type="body" sz="quarter" idx="3" hasCustomPrompt="1"/>
          </p:nvPr>
        </p:nvSpPr>
        <p:spPr>
          <a:xfrm>
            <a:off x="755577" y="1535113"/>
            <a:ext cx="7931224" cy="453727"/>
          </a:xfrm>
        </p:spPr>
        <p:txBody>
          <a:bodyPr anchor="b"/>
          <a:lstStyle>
            <a:lvl1pPr marL="266700" indent="-266700">
              <a:buFont typeface="Arial" pitchFamily="34" charset="0"/>
              <a:buChar char="•"/>
              <a:defRPr lang="fr-FR" sz="1600" b="1" kern="1200" dirty="0" smtClean="0">
                <a:solidFill>
                  <a:srgbClr val="339966"/>
                </a:solidFill>
                <a:latin typeface="+mn-lt"/>
                <a:ea typeface="+mn-ea"/>
                <a:cs typeface="Genev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ou paragraphe</a:t>
            </a:r>
          </a:p>
        </p:txBody>
      </p:sp>
      <p:sp>
        <p:nvSpPr>
          <p:cNvPr id="10" name="Espace réservé du contenu 9"/>
          <p:cNvSpPr>
            <a:spLocks noGrp="1"/>
          </p:cNvSpPr>
          <p:nvPr>
            <p:ph sz="quarter" idx="14" hasCustomPrompt="1"/>
          </p:nvPr>
        </p:nvSpPr>
        <p:spPr>
          <a:xfrm>
            <a:off x="684213" y="3284538"/>
            <a:ext cx="7991475" cy="1223962"/>
          </a:xfrm>
          <a:solidFill>
            <a:schemeClr val="accent5">
              <a:lumMod val="40000"/>
              <a:lumOff val="60000"/>
            </a:schemeClr>
          </a:solidFill>
        </p:spPr>
        <p:txBody>
          <a:bodyPr>
            <a:normAutofit/>
          </a:bodyPr>
          <a:lstStyle>
            <a:lvl1pPr>
              <a:buNone/>
              <a:defRPr sz="1800"/>
            </a:lvl1pPr>
          </a:lstStyle>
          <a:p>
            <a:pPr lvl="0"/>
            <a:r>
              <a:rPr lang="fr-FR" dirty="0"/>
              <a:t>Texte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bliographi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E1735D-CCBE-4C5B-B729-4DB7B0FE8072}" type="datetimeFigureOut">
              <a:rPr lang="fr-FR" smtClean="0"/>
              <a:pPr/>
              <a:t>05/12/2018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CF8461A-6189-4FE2-B514-972163DDF8AA}" type="slidenum">
              <a:rPr lang="fr-FR" smtClean="0"/>
              <a:pPr/>
              <a:t>‹N°›</a:t>
            </a:fld>
            <a:endParaRPr lang="fr-FR"/>
          </a:p>
        </p:txBody>
      </p:sp>
      <p:sp>
        <p:nvSpPr>
          <p:cNvPr id="5" name="Titre 1"/>
          <p:cNvSpPr>
            <a:spLocks noGrp="1"/>
          </p:cNvSpPr>
          <p:nvPr>
            <p:ph type="title" hasCustomPrompt="1"/>
          </p:nvPr>
        </p:nvSpPr>
        <p:spPr>
          <a:xfrm>
            <a:off x="755576" y="836712"/>
            <a:ext cx="7931224" cy="580926"/>
          </a:xfrm>
        </p:spPr>
        <p:txBody>
          <a:bodyPr>
            <a:noAutofit/>
          </a:bodyPr>
          <a:lstStyle>
            <a:lvl1pPr>
              <a:defRPr sz="2000" b="1">
                <a:solidFill>
                  <a:srgbClr val="055095"/>
                </a:solidFill>
                <a:latin typeface="Arial" pitchFamily="34" charset="0"/>
                <a:cs typeface="Arial" pitchFamily="34" charset="0"/>
              </a:defRPr>
            </a:lvl1pPr>
          </a:lstStyle>
          <a:p>
            <a:r>
              <a:rPr lang="fr-FR" dirty="0"/>
              <a:t>Bibliographie</a:t>
            </a:r>
          </a:p>
        </p:txBody>
      </p:sp>
      <p:sp>
        <p:nvSpPr>
          <p:cNvPr id="6" name="Espace réservé du contenu 21"/>
          <p:cNvSpPr>
            <a:spLocks noGrp="1"/>
          </p:cNvSpPr>
          <p:nvPr>
            <p:ph sz="quarter" idx="13" hasCustomPrompt="1"/>
          </p:nvPr>
        </p:nvSpPr>
        <p:spPr>
          <a:xfrm>
            <a:off x="3347864" y="404664"/>
            <a:ext cx="5545138" cy="288578"/>
          </a:xfrm>
        </p:spPr>
        <p:txBody>
          <a:bodyPr>
            <a:normAutofit/>
          </a:bodyPr>
          <a:lstStyle>
            <a:lvl1pPr algn="r">
              <a:buNone/>
              <a:defRPr lang="fr-FR" sz="1200" b="1" kern="1200" dirty="0" smtClean="0">
                <a:solidFill>
                  <a:srgbClr val="663300"/>
                </a:solidFill>
                <a:latin typeface="Arial" charset="0"/>
                <a:ea typeface="+mn-ea"/>
                <a:cs typeface="+mn-cs"/>
              </a:defRPr>
            </a:lvl1pPr>
          </a:lstStyle>
          <a:p>
            <a:pPr lvl="0"/>
            <a:r>
              <a:rPr lang="fr-FR" dirty="0"/>
              <a:t>Titre du référentiel</a:t>
            </a:r>
          </a:p>
        </p:txBody>
      </p:sp>
      <p:sp>
        <p:nvSpPr>
          <p:cNvPr id="9" name="Espace réservé du texte 8"/>
          <p:cNvSpPr>
            <a:spLocks noGrp="1"/>
          </p:cNvSpPr>
          <p:nvPr>
            <p:ph type="body" sz="quarter" idx="14" hasCustomPrompt="1"/>
          </p:nvPr>
        </p:nvSpPr>
        <p:spPr>
          <a:xfrm>
            <a:off x="755650" y="1628775"/>
            <a:ext cx="7920038" cy="3887788"/>
          </a:xfrm>
        </p:spPr>
        <p:txBody>
          <a:bodyPr/>
          <a:lstStyle>
            <a:lvl1pPr>
              <a:buNone/>
              <a:defRPr sz="1000" b="1">
                <a:latin typeface="Arial" pitchFamily="34" charset="0"/>
                <a:cs typeface="Arial" pitchFamily="34" charset="0"/>
              </a:defRPr>
            </a:lvl1pPr>
            <a:lvl2pPr marL="3175" indent="63500">
              <a:buNone/>
              <a:defRPr sz="1000" baseline="0">
                <a:latin typeface="Arial" pitchFamily="34" charset="0"/>
                <a:cs typeface="Arial" pitchFamily="34" charset="0"/>
              </a:defRPr>
            </a:lvl2pPr>
            <a:lvl3pPr marL="95250" indent="20638">
              <a:buNone/>
              <a:defRPr sz="1000" i="1" u="sng">
                <a:latin typeface="Arial" pitchFamily="34" charset="0"/>
                <a:cs typeface="Arial" pitchFamily="34" charset="0"/>
              </a:defRPr>
            </a:lvl3pPr>
          </a:lstStyle>
          <a:p>
            <a:pPr lvl="0"/>
            <a:r>
              <a:rPr lang="fr-FR" dirty="0"/>
              <a:t>Véronique BLOCK, Pharmacien</a:t>
            </a:r>
          </a:p>
          <a:p>
            <a:pPr lvl="1"/>
            <a:r>
              <a:rPr lang="fr-FR" dirty="0"/>
              <a:t>Référentiel grand-Est</a:t>
            </a:r>
          </a:p>
          <a:p>
            <a:pPr lvl="2"/>
            <a:r>
              <a:rPr lang="fr-FR" dirty="0"/>
              <a:t>Lien Hypertexte</a:t>
            </a:r>
          </a:p>
        </p:txBody>
      </p:sp>
      <p:sp>
        <p:nvSpPr>
          <p:cNvPr id="8" name="WordArt 13"/>
          <p:cNvSpPr>
            <a:spLocks noChangeArrowheads="1" noChangeShapeType="1" noTextEdit="1"/>
          </p:cNvSpPr>
          <p:nvPr userDrawn="1"/>
        </p:nvSpPr>
        <p:spPr bwMode="auto">
          <a:xfrm rot="-901849">
            <a:off x="6047881" y="6160303"/>
            <a:ext cx="2460625" cy="184150"/>
          </a:xfrm>
          <a:prstGeom prst="rect">
            <a:avLst/>
          </a:prstGeom>
        </p:spPr>
        <p:txBody>
          <a:bodyPr wrap="none" fromWordArt="1">
            <a:prstTxWarp prst="textPlain">
              <a:avLst>
                <a:gd name="adj" fmla="val 50000"/>
              </a:avLst>
            </a:prstTxWarp>
          </a:bodyPr>
          <a:lstStyle/>
          <a:p>
            <a:pPr algn="ctr"/>
            <a:r>
              <a:rPr lang="fr-FR" sz="2000" b="1" kern="10" normalizeH="1" dirty="0">
                <a:ln w="9525">
                  <a:solidFill>
                    <a:srgbClr val="808080"/>
                  </a:solidFill>
                  <a:round/>
                  <a:headEnd/>
                  <a:tailEnd/>
                </a:ln>
                <a:solidFill>
                  <a:srgbClr val="808080"/>
                </a:solidFill>
                <a:latin typeface="Arial Black"/>
              </a:rPr>
              <a:t>VERSION DE TRAVAIL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D3913-3647-4875-A75F-EFADEB193DD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62056EE-3367-4C84-8C1C-2EC245BC263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626325-AFB9-4702-A944-02BB68AA4011}"/>
              </a:ext>
            </a:extLst>
          </p:cNvPr>
          <p:cNvSpPr>
            <a:spLocks noGrp="1"/>
          </p:cNvSpPr>
          <p:nvPr>
            <p:ph type="dt" sz="half" idx="10"/>
          </p:nvPr>
        </p:nvSpPr>
        <p:spPr/>
        <p:txBody>
          <a:bodyPr/>
          <a:lstStyle/>
          <a:p>
            <a:fld id="{A0F060BD-CCA7-40C9-81D1-9324749311A0}" type="datetimeFigureOut">
              <a:rPr lang="fr-FR" smtClean="0"/>
              <a:pPr/>
              <a:t>05/12/2018</a:t>
            </a:fld>
            <a:endParaRPr lang="fr-FR"/>
          </a:p>
        </p:txBody>
      </p:sp>
      <p:sp>
        <p:nvSpPr>
          <p:cNvPr id="5" name="Espace réservé du pied de page 4">
            <a:extLst>
              <a:ext uri="{FF2B5EF4-FFF2-40B4-BE49-F238E27FC236}">
                <a16:creationId xmlns:a16="http://schemas.microsoft.com/office/drawing/2014/main" id="{F8D5F1D1-6D2F-4001-9A1E-E62C315827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9FB06A-7820-487E-A27F-7AA21D51078C}"/>
              </a:ext>
            </a:extLst>
          </p:cNvPr>
          <p:cNvSpPr>
            <a:spLocks noGrp="1"/>
          </p:cNvSpPr>
          <p:nvPr>
            <p:ph type="sldNum" sz="quarter" idx="12"/>
          </p:nvPr>
        </p:nvSpPr>
        <p:spPr/>
        <p:txBody>
          <a:bodyPr/>
          <a:lstStyle/>
          <a:p>
            <a:fld id="{B4BC139A-51DA-4036-9815-5961C0EF6723}" type="slidenum">
              <a:rPr lang="fr-FR" smtClean="0"/>
              <a:pPr/>
              <a:t>‹N°›</a:t>
            </a:fld>
            <a:endParaRPr lang="fr-FR"/>
          </a:p>
        </p:txBody>
      </p:sp>
    </p:spTree>
    <p:extLst>
      <p:ext uri="{BB962C8B-B14F-4D97-AF65-F5344CB8AC3E}">
        <p14:creationId xmlns:p14="http://schemas.microsoft.com/office/powerpoint/2010/main" val="1828221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1735D-CCBE-4C5B-B729-4DB7B0FE8072}" type="datetimeFigureOut">
              <a:rPr lang="fr-FR" smtClean="0"/>
              <a:pPr/>
              <a:t>05/12/2018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8461A-6189-4FE2-B514-972163DDF8AA}" type="slidenum">
              <a:rPr lang="fr-FR" smtClean="0"/>
              <a:pPr/>
              <a:t>‹N°›</a:t>
            </a:fld>
            <a:endParaRPr lang="fr-FR"/>
          </a:p>
        </p:txBody>
      </p:sp>
      <p:sp>
        <p:nvSpPr>
          <p:cNvPr id="7" name="Espace réservé du numéro de diapositive 4"/>
          <p:cNvSpPr txBox="1">
            <a:spLocks/>
          </p:cNvSpPr>
          <p:nvPr/>
        </p:nvSpPr>
        <p:spPr>
          <a:xfrm>
            <a:off x="6553200" y="6477000"/>
            <a:ext cx="1905000" cy="228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EF7ED8-B0F7-4E71-8E3B-AD7301403170}" type="slidenum">
              <a:rPr kumimoji="0" lang="fr-FR"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a:ln>
                <a:noFill/>
              </a:ln>
              <a:solidFill>
                <a:schemeClr val="tx1"/>
              </a:solidFill>
              <a:effectLst/>
              <a:uLnTx/>
              <a:uFillTx/>
              <a:latin typeface="+mn-lt"/>
              <a:ea typeface="+mn-ea"/>
              <a:cs typeface="+mn-cs"/>
            </a:endParaRPr>
          </a:p>
        </p:txBody>
      </p:sp>
      <p:grpSp>
        <p:nvGrpSpPr>
          <p:cNvPr id="8" name="Group 9"/>
          <p:cNvGrpSpPr>
            <a:grpSpLocks/>
          </p:cNvGrpSpPr>
          <p:nvPr/>
        </p:nvGrpSpPr>
        <p:grpSpPr bwMode="auto">
          <a:xfrm>
            <a:off x="0" y="26988"/>
            <a:ext cx="9144000" cy="6858000"/>
            <a:chOff x="0" y="0"/>
            <a:chExt cx="5760" cy="4320"/>
          </a:xfrm>
        </p:grpSpPr>
        <p:pic>
          <p:nvPicPr>
            <p:cNvPr id="9" name="Image 17" descr="couve V2.jpg"/>
            <p:cNvPicPr>
              <a:picLocks noChangeAspect="1"/>
            </p:cNvPicPr>
            <p:nvPr/>
          </p:nvPicPr>
          <p:blipFill>
            <a:blip r:embed="rId10" cstate="print"/>
            <a:srcRect/>
            <a:stretch>
              <a:fillRect/>
            </a:stretch>
          </p:blipFill>
          <p:spPr bwMode="auto">
            <a:xfrm>
              <a:off x="0" y="0"/>
              <a:ext cx="5760" cy="4320"/>
            </a:xfrm>
            <a:prstGeom prst="rect">
              <a:avLst/>
            </a:prstGeom>
            <a:noFill/>
            <a:ln w="9525">
              <a:noFill/>
              <a:miter lim="800000"/>
              <a:headEnd/>
              <a:tailEnd/>
            </a:ln>
          </p:spPr>
        </p:pic>
        <p:sp>
          <p:nvSpPr>
            <p:cNvPr id="10" name="ZoneTexte 18"/>
            <p:cNvSpPr txBox="1">
              <a:spLocks noChangeArrowheads="1"/>
            </p:cNvSpPr>
            <p:nvPr/>
          </p:nvSpPr>
          <p:spPr bwMode="auto">
            <a:xfrm>
              <a:off x="174" y="4080"/>
              <a:ext cx="3120" cy="145"/>
            </a:xfrm>
            <a:prstGeom prst="rect">
              <a:avLst/>
            </a:prstGeom>
            <a:noFill/>
            <a:ln w="9525">
              <a:noFill/>
              <a:miter lim="800000"/>
              <a:headEnd/>
              <a:tailEnd/>
            </a:ln>
          </p:spPr>
          <p:txBody>
            <a:bodyPr>
              <a:spAutoFit/>
            </a:bodyPr>
            <a:lstStyle/>
            <a:p>
              <a:r>
                <a:rPr lang="fr-FR" sz="900">
                  <a:solidFill>
                    <a:srgbClr val="770980"/>
                  </a:solidFill>
                  <a:latin typeface="Arial" pitchFamily="34" charset="0"/>
                  <a:cs typeface="Geneva"/>
                </a:rPr>
                <a:t>Copyright AFSOS, version de travail</a:t>
              </a:r>
            </a:p>
          </p:txBody>
        </p:sp>
        <p:sp>
          <p:nvSpPr>
            <p:cNvPr id="11" name="Text Box 8"/>
            <p:cNvSpPr txBox="1">
              <a:spLocks noChangeArrowheads="1"/>
            </p:cNvSpPr>
            <p:nvPr/>
          </p:nvSpPr>
          <p:spPr bwMode="auto">
            <a:xfrm>
              <a:off x="5329" y="4083"/>
              <a:ext cx="273" cy="144"/>
            </a:xfrm>
            <a:prstGeom prst="rect">
              <a:avLst/>
            </a:prstGeom>
            <a:noFill/>
            <a:ln w="9525">
              <a:noFill/>
              <a:miter lim="800000"/>
              <a:headEnd/>
              <a:tailEnd/>
            </a:ln>
          </p:spPr>
          <p:txBody>
            <a:bodyPr>
              <a:spAutoFit/>
            </a:bodyPr>
            <a:lstStyle/>
            <a:p>
              <a:pPr>
                <a:spcBef>
                  <a:spcPct val="50000"/>
                </a:spcBef>
              </a:pPr>
              <a:r>
                <a:rPr lang="fr-FR" sz="900">
                  <a:solidFill>
                    <a:srgbClr val="873966"/>
                  </a:solidFill>
                  <a:latin typeface="Arial" pitchFamily="34" charset="0"/>
                  <a:cs typeface="Geneva"/>
                </a:rPr>
                <a:t>1</a:t>
              </a:r>
            </a:p>
          </p:txBody>
        </p:sp>
      </p:grpSp>
      <p:pic>
        <p:nvPicPr>
          <p:cNvPr id="13" name="Image 7" descr="int V2.jpg"/>
          <p:cNvPicPr>
            <a:picLocks noChangeAspect="1"/>
          </p:cNvPicPr>
          <p:nvPr/>
        </p:nvPicPr>
        <p:blipFill>
          <a:blip r:embed="rId11" cstate="print"/>
          <a:srcRect/>
          <a:stretch>
            <a:fillRect/>
          </a:stretch>
        </p:blipFill>
        <p:spPr bwMode="auto">
          <a:xfrm>
            <a:off x="0" y="0"/>
            <a:ext cx="9144000" cy="6858000"/>
          </a:xfrm>
          <a:prstGeom prst="rect">
            <a:avLst/>
          </a:prstGeom>
          <a:noFill/>
          <a:ln w="9525">
            <a:noFill/>
            <a:miter lim="800000"/>
            <a:headEnd/>
            <a:tailEnd/>
          </a:ln>
        </p:spPr>
      </p:pic>
      <p:sp>
        <p:nvSpPr>
          <p:cNvPr id="16"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77098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CA89C6-A42B-4D86-9A86-435DF29A69BF}" type="slidenum">
              <a:rPr kumimoji="0" lang="fr-FR" sz="900" b="0" i="0" u="none" strike="noStrike" kern="1200" cap="none" spc="0" normalizeH="0" baseline="0" noProof="0" smtClean="0">
                <a:ln>
                  <a:noFill/>
                </a:ln>
                <a:solidFill>
                  <a:srgbClr val="77098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900" b="0" i="0" u="none" strike="noStrike" kern="1200" cap="none" spc="0" normalizeH="0" baseline="0" noProof="0">
              <a:ln>
                <a:noFill/>
              </a:ln>
              <a:solidFill>
                <a:srgbClr val="770980"/>
              </a:solidFill>
              <a:effectLst/>
              <a:uLnTx/>
              <a:uFillTx/>
              <a:latin typeface="+mn-lt"/>
              <a:ea typeface="+mn-ea"/>
              <a:cs typeface="+mn-cs"/>
            </a:endParaRPr>
          </a:p>
        </p:txBody>
      </p:sp>
      <p:sp>
        <p:nvSpPr>
          <p:cNvPr id="17" name="ZoneTexte 18"/>
          <p:cNvSpPr txBox="1">
            <a:spLocks noChangeArrowheads="1"/>
          </p:cNvSpPr>
          <p:nvPr/>
        </p:nvSpPr>
        <p:spPr bwMode="auto">
          <a:xfrm>
            <a:off x="276225" y="6477000"/>
            <a:ext cx="4953000" cy="230188"/>
          </a:xfrm>
          <a:prstGeom prst="rect">
            <a:avLst/>
          </a:prstGeom>
          <a:noFill/>
          <a:ln w="9525">
            <a:noFill/>
            <a:miter lim="800000"/>
            <a:headEnd/>
            <a:tailEnd/>
          </a:ln>
        </p:spPr>
        <p:txBody>
          <a:bodyPr>
            <a:spAutoFit/>
          </a:bodyPr>
          <a:lstStyle/>
          <a:p>
            <a:pPr>
              <a:defRPr/>
            </a:pPr>
            <a:r>
              <a:rPr lang="fr-FR" sz="900">
                <a:solidFill>
                  <a:srgbClr val="770980"/>
                </a:solidFill>
                <a:latin typeface="Arial" charset="0"/>
                <a:ea typeface="Geneva" charset="-128"/>
                <a:cs typeface="+mn-cs"/>
              </a:rPr>
              <a:t>Copyright AFSOS, version de travail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3" r:id="rId5"/>
    <p:sldLayoutId id="2147483654" r:id="rId6"/>
    <p:sldLayoutId id="2147483655" r:id="rId7"/>
    <p:sldLayoutId id="2147483659"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4.xml"/><Relationship Id="rId7" Type="http://schemas.openxmlformats.org/officeDocument/2006/relationships/image" Target="../media/image4.jpe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11" Type="http://schemas.openxmlformats.org/officeDocument/2006/relationships/image" Target="../media/image8.jpeg"/><Relationship Id="rId5" Type="http://schemas.openxmlformats.org/officeDocument/2006/relationships/diagramColors" Target="../diagrams/colors4.xml"/><Relationship Id="rId10" Type="http://schemas.openxmlformats.org/officeDocument/2006/relationships/image" Target="../media/image7.jpeg"/><Relationship Id="rId4" Type="http://schemas.openxmlformats.org/officeDocument/2006/relationships/diagramQuickStyle" Target="../diagrams/quickStyle4.xml"/><Relationship Id="rId9"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www.ameli.fr/content/arrete-du-20-mars-2012-fixant-la-liste-des-dispositifs-medicaux-que-les-infirmiers-sont-autorises-prescrire"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legifrance.gouv.fr/affichTexteArticle.do;jsessionid=E4602199AEE16532F044A7E68E7AD1D1.tplgfr24s_2?cidTexte=JORFTEXT000034078423&amp;idArticle=LEGIARTI000034078953&amp;dateTexte=20180923&amp;categorieLien=i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
        <p:nvSpPr>
          <p:cNvPr id="4" name="Espace réservé du numéro de diapositive 4"/>
          <p:cNvSpPr>
            <a:spLocks noGrp="1"/>
          </p:cNvSpPr>
          <p:nvPr>
            <p:ph type="sldNum" sz="quarter" idx="11"/>
          </p:nvPr>
        </p:nvSpPr>
        <p:spPr>
          <a:xfrm>
            <a:off x="6553200" y="6477000"/>
            <a:ext cx="1905000" cy="228600"/>
          </a:xfrm>
        </p:spPr>
        <p:txBody>
          <a:bodyPr/>
          <a:lstStyle/>
          <a:p>
            <a:pPr>
              <a:defRPr/>
            </a:pPr>
            <a:fld id="{63EF7ED8-B0F7-4E71-8E3B-AD7301403170}" type="slidenum">
              <a:rPr lang="fr-FR"/>
              <a:pPr>
                <a:defRPr/>
              </a:pPr>
              <a:t>1</a:t>
            </a:fld>
            <a:endParaRPr lang="fr-FR"/>
          </a:p>
        </p:txBody>
      </p:sp>
      <p:grpSp>
        <p:nvGrpSpPr>
          <p:cNvPr id="5" name="Group 9"/>
          <p:cNvGrpSpPr>
            <a:grpSpLocks/>
          </p:cNvGrpSpPr>
          <p:nvPr/>
        </p:nvGrpSpPr>
        <p:grpSpPr bwMode="auto">
          <a:xfrm>
            <a:off x="0" y="26988"/>
            <a:ext cx="9144000" cy="6858000"/>
            <a:chOff x="0" y="0"/>
            <a:chExt cx="5760" cy="4320"/>
          </a:xfrm>
        </p:grpSpPr>
        <p:pic>
          <p:nvPicPr>
            <p:cNvPr id="6" name="Image 17" descr="couve V2.jpg"/>
            <p:cNvPicPr>
              <a:picLocks noChangeAspect="1"/>
            </p:cNvPicPr>
            <p:nvPr/>
          </p:nvPicPr>
          <p:blipFill>
            <a:blip r:embed="rId2" cstate="print"/>
            <a:srcRect/>
            <a:stretch>
              <a:fillRect/>
            </a:stretch>
          </p:blipFill>
          <p:spPr bwMode="auto">
            <a:xfrm>
              <a:off x="0" y="0"/>
              <a:ext cx="5760" cy="4320"/>
            </a:xfrm>
            <a:prstGeom prst="rect">
              <a:avLst/>
            </a:prstGeom>
            <a:noFill/>
            <a:ln w="9525">
              <a:noFill/>
              <a:miter lim="800000"/>
              <a:headEnd/>
              <a:tailEnd/>
            </a:ln>
          </p:spPr>
        </p:pic>
        <p:sp>
          <p:nvSpPr>
            <p:cNvPr id="7" name="ZoneTexte 18"/>
            <p:cNvSpPr txBox="1">
              <a:spLocks noChangeArrowheads="1"/>
            </p:cNvSpPr>
            <p:nvPr/>
          </p:nvSpPr>
          <p:spPr bwMode="auto">
            <a:xfrm>
              <a:off x="174" y="4080"/>
              <a:ext cx="3120" cy="145"/>
            </a:xfrm>
            <a:prstGeom prst="rect">
              <a:avLst/>
            </a:prstGeom>
            <a:noFill/>
            <a:ln w="9525">
              <a:noFill/>
              <a:miter lim="800000"/>
              <a:headEnd/>
              <a:tailEnd/>
            </a:ln>
          </p:spPr>
          <p:txBody>
            <a:bodyPr>
              <a:spAutoFit/>
            </a:bodyPr>
            <a:lstStyle/>
            <a:p>
              <a:r>
                <a:rPr lang="fr-FR" sz="900">
                  <a:solidFill>
                    <a:srgbClr val="770980"/>
                  </a:solidFill>
                  <a:latin typeface="Arial" pitchFamily="34" charset="0"/>
                  <a:cs typeface="Geneva"/>
                </a:rPr>
                <a:t>Copyright AFSOS, version de travail</a:t>
              </a:r>
            </a:p>
          </p:txBody>
        </p:sp>
        <p:sp>
          <p:nvSpPr>
            <p:cNvPr id="8" name="Text Box 8"/>
            <p:cNvSpPr txBox="1">
              <a:spLocks noChangeArrowheads="1"/>
            </p:cNvSpPr>
            <p:nvPr/>
          </p:nvSpPr>
          <p:spPr bwMode="auto">
            <a:xfrm>
              <a:off x="5329" y="4083"/>
              <a:ext cx="273" cy="144"/>
            </a:xfrm>
            <a:prstGeom prst="rect">
              <a:avLst/>
            </a:prstGeom>
            <a:noFill/>
            <a:ln w="9525">
              <a:noFill/>
              <a:miter lim="800000"/>
              <a:headEnd/>
              <a:tailEnd/>
            </a:ln>
          </p:spPr>
          <p:txBody>
            <a:bodyPr>
              <a:spAutoFit/>
            </a:bodyPr>
            <a:lstStyle/>
            <a:p>
              <a:pPr>
                <a:spcBef>
                  <a:spcPct val="50000"/>
                </a:spcBef>
              </a:pPr>
              <a:r>
                <a:rPr lang="fr-FR" sz="900">
                  <a:solidFill>
                    <a:srgbClr val="873966"/>
                  </a:solidFill>
                  <a:latin typeface="Arial" pitchFamily="34" charset="0"/>
                  <a:cs typeface="Geneva"/>
                </a:rPr>
                <a:t>1</a:t>
              </a:r>
            </a:p>
          </p:txBody>
        </p:sp>
      </p:grpSp>
      <p:graphicFrame>
        <p:nvGraphicFramePr>
          <p:cNvPr id="9" name="Group 32"/>
          <p:cNvGraphicFramePr>
            <a:graphicFrameLocks noGrp="1"/>
          </p:cNvGraphicFramePr>
          <p:nvPr>
            <p:extLst>
              <p:ext uri="{D42A27DB-BD31-4B8C-83A1-F6EECF244321}">
                <p14:modId xmlns:p14="http://schemas.microsoft.com/office/powerpoint/2010/main" val="2717645937"/>
              </p:ext>
            </p:extLst>
          </p:nvPr>
        </p:nvGraphicFramePr>
        <p:xfrm>
          <a:off x="1331913" y="2420938"/>
          <a:ext cx="7273925" cy="2852928"/>
        </p:xfrm>
        <a:graphic>
          <a:graphicData uri="http://schemas.openxmlformats.org/drawingml/2006/table">
            <a:tbl>
              <a:tblPr/>
              <a:tblGrid>
                <a:gridCol w="7273925">
                  <a:extLst>
                    <a:ext uri="{9D8B030D-6E8A-4147-A177-3AD203B41FA5}">
                      <a16:colId xmlns:a16="http://schemas.microsoft.com/office/drawing/2014/main" val="20000"/>
                    </a:ext>
                  </a:extLst>
                </a:gridCol>
              </a:tblGrid>
              <a:tr h="1785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000" b="1" i="0" u="none" strike="noStrike" cap="none" normalizeH="0" baseline="0" dirty="0">
                        <a:ln>
                          <a:noFill/>
                        </a:ln>
                        <a:solidFill>
                          <a:srgbClr val="000066"/>
                        </a:solidFill>
                        <a:effectLst/>
                        <a:latin typeface="Arial" charset="0"/>
                        <a:ea typeface="Geneva"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rgbClr val="603000"/>
                          </a:solidFill>
                          <a:effectLst/>
                          <a:latin typeface="Arial" charset="0"/>
                          <a:ea typeface="Geneva" charset="-128"/>
                        </a:rPr>
                        <a:t>Place de l’infirmier libéral dans l’accompagnement du patient en cancérologie</a:t>
                      </a:r>
                      <a:endParaRPr kumimoji="0" lang="fr-FR" sz="1000" b="0" i="1" u="none" strike="noStrike" cap="none" normalizeH="0" baseline="0" dirty="0">
                        <a:ln>
                          <a:noFill/>
                        </a:ln>
                        <a:solidFill>
                          <a:schemeClr val="tx1"/>
                        </a:solidFill>
                        <a:effectLst/>
                        <a:latin typeface="Arial" charset="0"/>
                        <a:ea typeface="Geneva"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000" b="0" i="1" u="none" strike="noStrike" cap="none" normalizeH="0" baseline="0" dirty="0">
                        <a:ln>
                          <a:noFill/>
                        </a:ln>
                        <a:solidFill>
                          <a:schemeClr val="tx1"/>
                        </a:solidFill>
                        <a:effectLst/>
                        <a:latin typeface="Arial" charset="0"/>
                        <a:ea typeface="Geneva"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000" b="0" i="1" u="none" strike="noStrike" cap="none" normalizeH="0" baseline="0" dirty="0">
                        <a:ln>
                          <a:noFill/>
                        </a:ln>
                        <a:solidFill>
                          <a:schemeClr val="tx1"/>
                        </a:solidFill>
                        <a:effectLst/>
                        <a:latin typeface="Arial" charset="0"/>
                        <a:ea typeface="Geneva"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000" b="0" i="1" u="none" strike="noStrike" cap="none" normalizeH="0" baseline="0" dirty="0">
                        <a:ln>
                          <a:noFill/>
                        </a:ln>
                        <a:solidFill>
                          <a:schemeClr val="tx1"/>
                        </a:solidFill>
                        <a:effectLst/>
                        <a:latin typeface="Arial" charset="0"/>
                        <a:ea typeface="Geneva" charset="-128"/>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603000"/>
                          </a:solidFill>
                          <a:effectLst/>
                          <a:latin typeface="Arial" charset="0"/>
                          <a:ea typeface="Geneva" charset="-128"/>
                        </a:rPr>
                        <a:t> </a:t>
                      </a:r>
                      <a:r>
                        <a:rPr kumimoji="0" lang="fr-FR" sz="2000" b="0" i="1" u="none" strike="noStrike" cap="none" normalizeH="0" baseline="0" dirty="0">
                          <a:ln>
                            <a:noFill/>
                          </a:ln>
                          <a:solidFill>
                            <a:srgbClr val="055095"/>
                          </a:solidFill>
                          <a:effectLst/>
                          <a:latin typeface="Arial" charset="0"/>
                          <a:ea typeface="Geneva" charset="-128"/>
                        </a:rPr>
                        <a:t>Date : 10/2018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6644877A-88AA-416B-81E0-3729952F00A9}"/>
              </a:ext>
            </a:extLst>
          </p:cNvPr>
          <p:cNvSpPr>
            <a:spLocks noGrp="1"/>
          </p:cNvSpPr>
          <p:nvPr>
            <p:ph sz="quarter" idx="4"/>
          </p:nvPr>
        </p:nvSpPr>
        <p:spPr>
          <a:xfrm>
            <a:off x="755577" y="1883965"/>
            <a:ext cx="7931224" cy="4065315"/>
          </a:xfrm>
        </p:spPr>
        <p:txBody>
          <a:bodyPr>
            <a:noAutofit/>
          </a:bodyPr>
          <a:lstStyle/>
          <a:p>
            <a:pPr algn="just"/>
            <a:r>
              <a:rPr lang="fr-FR" sz="1400" dirty="0">
                <a:latin typeface="Arial" panose="020B0604020202020204" pitchFamily="34" charset="0"/>
                <a:cs typeface="Arial" panose="020B0604020202020204" pitchFamily="34" charset="0"/>
              </a:rPr>
              <a:t>Avec le décret du 12 mai 1981 l’exercice infirmier se définit par un rôle propre (reconnaissant ainsi l’autonomie de l’infirmière vis-à-vis du médecin) et le rôle prescrit (sous prescription médicale). La création de l’Ordre Infirmier (Loi du 21 décembre 2006) et du Code de déontologie infirmier ( Décret du 25 novembre 2016) promeuvent la profession infirmière dans son ensemble (formation, qualité des soins, évolution du métier quelque soit le mode d’exercice)</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Du fait des directives européennes, du travail d’Associations infirmières (ANFIIDE), de l’Ordre infirmier, le HCSP (Haut Conseil de la Santé Publique) l’</a:t>
            </a:r>
            <a:r>
              <a:rPr lang="fr-FR" sz="1400" dirty="0" err="1">
                <a:latin typeface="Arial" panose="020B0604020202020204" pitchFamily="34" charset="0"/>
                <a:cs typeface="Arial" panose="020B0604020202020204" pitchFamily="34" charset="0"/>
              </a:rPr>
              <a:t>universitarisation</a:t>
            </a:r>
            <a:r>
              <a:rPr lang="fr-FR" sz="1400" dirty="0">
                <a:latin typeface="Arial" panose="020B0604020202020204" pitchFamily="34" charset="0"/>
                <a:cs typeface="Arial" panose="020B0604020202020204" pitchFamily="34" charset="0"/>
              </a:rPr>
              <a:t> de la formation des infirmières donne enfin accès au master et au doctorat, et à la création de nouveaux métiers : IPA (Infirmière en pratiques avancées), la recherche en sciences infirmières</a:t>
            </a:r>
          </a:p>
        </p:txBody>
      </p:sp>
      <p:sp>
        <p:nvSpPr>
          <p:cNvPr id="11" name="Espace réservé du contenu 1"/>
          <p:cNvSpPr>
            <a:spLocks noGrp="1"/>
          </p:cNvSpPr>
          <p:nvPr>
            <p:ph sz="quarter" idx="13"/>
          </p:nvPr>
        </p:nvSpPr>
        <p:spPr>
          <a:xfrm>
            <a:off x="3203848" y="404118"/>
            <a:ext cx="5545138" cy="288578"/>
          </a:xfrm>
        </p:spPr>
        <p:txBody>
          <a:bodyPr>
            <a:normAutofit fontScale="92500"/>
          </a:bodyPr>
          <a:lstStyle/>
          <a:p>
            <a:pPr lvl="0"/>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1462255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1302499C-5187-4305-8130-191E58A525BE}"/>
              </a:ext>
            </a:extLst>
          </p:cNvPr>
          <p:cNvSpPr>
            <a:spLocks noGrp="1"/>
          </p:cNvSpPr>
          <p:nvPr>
            <p:ph sz="quarter" idx="4"/>
          </p:nvPr>
        </p:nvSpPr>
        <p:spPr>
          <a:xfrm>
            <a:off x="827062" y="1772816"/>
            <a:ext cx="8137426" cy="576064"/>
          </a:xfrm>
        </p:spPr>
        <p:txBody>
          <a:bodyPr>
            <a:normAutofit/>
          </a:bodyPr>
          <a:lstStyle/>
          <a:p>
            <a:pPr marL="0" indent="0">
              <a:buNone/>
            </a:pPr>
            <a:r>
              <a:rPr lang="fr-FR" sz="1400" dirty="0">
                <a:latin typeface="Arial" panose="020B0604020202020204" pitchFamily="34" charset="0"/>
                <a:cs typeface="Arial" panose="020B0604020202020204" pitchFamily="34" charset="0"/>
              </a:rPr>
              <a:t>Quelques données démographiques (DREES 2017):</a:t>
            </a:r>
          </a:p>
          <a:p>
            <a:pPr marL="0" indent="0">
              <a:buNone/>
            </a:pPr>
            <a:r>
              <a:rPr lang="fr-FR" sz="1400" dirty="0">
                <a:solidFill>
                  <a:schemeClr val="accent1"/>
                </a:solidFill>
                <a:latin typeface="Arial" panose="020B0604020202020204" pitchFamily="34" charset="0"/>
                <a:cs typeface="Arial" panose="020B0604020202020204" pitchFamily="34" charset="0"/>
              </a:rPr>
              <a:t>681 459 </a:t>
            </a:r>
            <a:r>
              <a:rPr lang="fr-FR" sz="1400" dirty="0">
                <a:latin typeface="Arial" panose="020B0604020202020204" pitchFamily="34" charset="0"/>
                <a:cs typeface="Arial" panose="020B0604020202020204" pitchFamily="34" charset="0"/>
              </a:rPr>
              <a:t>infirmiers présents sur la Métropole et les DOM</a:t>
            </a: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pPr marL="0" indent="0">
              <a:buNone/>
            </a:pPr>
            <a:endParaRPr lang="fr-FR" sz="1400" dirty="0">
              <a:latin typeface="Arial" panose="020B0604020202020204" pitchFamily="34" charset="0"/>
              <a:cs typeface="Arial" panose="020B0604020202020204" pitchFamily="34" charset="0"/>
            </a:endParaRPr>
          </a:p>
          <a:p>
            <a:pPr marL="0" indent="0">
              <a:buNone/>
            </a:pPr>
            <a:endParaRPr lang="fr-FR" sz="1400" dirty="0">
              <a:latin typeface="Arial" panose="020B0604020202020204" pitchFamily="34" charset="0"/>
              <a:cs typeface="Arial" panose="020B0604020202020204" pitchFamily="34" charset="0"/>
            </a:endParaRPr>
          </a:p>
        </p:txBody>
      </p:sp>
      <p:graphicFrame>
        <p:nvGraphicFramePr>
          <p:cNvPr id="6" name="Graphique 5">
            <a:extLst>
              <a:ext uri="{FF2B5EF4-FFF2-40B4-BE49-F238E27FC236}">
                <a16:creationId xmlns:a16="http://schemas.microsoft.com/office/drawing/2014/main" id="{76B85B94-43F4-4A94-8571-4C038F789E1F}"/>
              </a:ext>
            </a:extLst>
          </p:cNvPr>
          <p:cNvGraphicFramePr/>
          <p:nvPr>
            <p:extLst>
              <p:ext uri="{D42A27DB-BD31-4B8C-83A1-F6EECF244321}">
                <p14:modId xmlns:p14="http://schemas.microsoft.com/office/powerpoint/2010/main" val="2737323612"/>
              </p:ext>
            </p:extLst>
          </p:nvPr>
        </p:nvGraphicFramePr>
        <p:xfrm>
          <a:off x="1619672" y="2420888"/>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
        <p:nvSpPr>
          <p:cNvPr id="8" name="Espace réservé du texte 7">
            <a:extLst>
              <a:ext uri="{FF2B5EF4-FFF2-40B4-BE49-F238E27FC236}">
                <a16:creationId xmlns:a16="http://schemas.microsoft.com/office/drawing/2014/main" id="{5A899627-BAF3-44DB-BD4D-8E13812E5554}"/>
              </a:ext>
            </a:extLst>
          </p:cNvPr>
          <p:cNvSpPr>
            <a:spLocks noGrp="1"/>
          </p:cNvSpPr>
          <p:nvPr>
            <p:ph type="body" sz="quarter" idx="3"/>
          </p:nvPr>
        </p:nvSpPr>
        <p:spPr>
          <a:xfrm>
            <a:off x="755577" y="1268760"/>
            <a:ext cx="7931224" cy="453727"/>
          </a:xfrm>
        </p:spPr>
        <p:txBody>
          <a:bodyPr>
            <a:normAutofit/>
          </a:bodyPr>
          <a:lstStyle/>
          <a:p>
            <a:pPr marL="457200" indent="-457200">
              <a:buFont typeface="+mj-lt"/>
              <a:buAutoNum type="arabicPeriod" startAt="3"/>
            </a:pPr>
            <a:r>
              <a:rPr lang="fr-FR" sz="2000" dirty="0">
                <a:solidFill>
                  <a:schemeClr val="accent1"/>
                </a:solidFill>
                <a:latin typeface="Arial" panose="020B0604020202020204" pitchFamily="34" charset="0"/>
                <a:cs typeface="Arial" panose="020B0604020202020204" pitchFamily="34" charset="0"/>
              </a:rPr>
              <a:t>Contexte démographique</a:t>
            </a:r>
          </a:p>
        </p:txBody>
      </p:sp>
    </p:spTree>
    <p:extLst>
      <p:ext uri="{BB962C8B-B14F-4D97-AF65-F5344CB8AC3E}">
        <p14:creationId xmlns:p14="http://schemas.microsoft.com/office/powerpoint/2010/main" val="89125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56A526A-4BBA-4FBE-9C56-8430B7508C93}"/>
              </a:ext>
            </a:extLst>
          </p:cNvPr>
          <p:cNvSpPr>
            <a:spLocks noGrp="1"/>
          </p:cNvSpPr>
          <p:nvPr>
            <p:ph type="body" sz="quarter" idx="3"/>
          </p:nvPr>
        </p:nvSpPr>
        <p:spPr/>
        <p:txBody>
          <a:bodyPr>
            <a:normAutofit/>
          </a:bodyPr>
          <a:lstStyle/>
          <a:p>
            <a:pPr marL="0" indent="0">
              <a:buNone/>
            </a:pPr>
            <a:r>
              <a:rPr lang="fr-FR" sz="1800" dirty="0">
                <a:latin typeface="Arial" panose="020B0604020202020204" pitchFamily="34" charset="0"/>
                <a:cs typeface="Arial" panose="020B0604020202020204" pitchFamily="34" charset="0"/>
              </a:rPr>
              <a:t>Quelques chiffres</a:t>
            </a:r>
          </a:p>
        </p:txBody>
      </p:sp>
      <p:sp>
        <p:nvSpPr>
          <p:cNvPr id="4" name="Espace réservé du contenu 3">
            <a:extLst>
              <a:ext uri="{FF2B5EF4-FFF2-40B4-BE49-F238E27FC236}">
                <a16:creationId xmlns:a16="http://schemas.microsoft.com/office/drawing/2014/main" id="{EC6A731F-8F52-4B65-AF6A-D65D79282F11}"/>
              </a:ext>
            </a:extLst>
          </p:cNvPr>
          <p:cNvSpPr>
            <a:spLocks noGrp="1"/>
          </p:cNvSpPr>
          <p:nvPr>
            <p:ph sz="quarter" idx="4"/>
          </p:nvPr>
        </p:nvSpPr>
        <p:spPr/>
        <p:txBody>
          <a:bodyPr>
            <a:normAutofit/>
          </a:bodyPr>
          <a:lstStyle/>
          <a:p>
            <a:r>
              <a:rPr lang="fr-FR" sz="1500" dirty="0">
                <a:latin typeface="Arial" panose="020B0604020202020204" pitchFamily="34" charset="0"/>
                <a:cs typeface="Arial" panose="020B0604020202020204" pitchFamily="34" charset="0"/>
              </a:rPr>
              <a:t>Au 1er janvier 2016, les infirmiers libéraux étaient au nombre de 87 406 (France entière).</a:t>
            </a:r>
          </a:p>
          <a:p>
            <a:r>
              <a:rPr lang="fr-FR" sz="1500" dirty="0">
                <a:latin typeface="Arial" panose="020B0604020202020204" pitchFamily="34" charset="0"/>
                <a:cs typeface="Arial" panose="020B0604020202020204" pitchFamily="34" charset="0"/>
              </a:rPr>
              <a:t>Les effectifs des infirmiers libéraux augmentent régulièrement avec un taux de croissance annuel moyen de +4,7% entre 2006 et 2016 (+ 3,9 % entre 2015 et 2016).</a:t>
            </a:r>
          </a:p>
          <a:p>
            <a:r>
              <a:rPr lang="fr-FR" sz="1500" dirty="0">
                <a:latin typeface="Arial" panose="020B0604020202020204" pitchFamily="34" charset="0"/>
                <a:cs typeface="Arial" panose="020B0604020202020204" pitchFamily="34" charset="0"/>
              </a:rPr>
              <a:t>Les effectifs des infirmiers libéraux ont doublé en 25 ans sous l’effet de l’augmentation du nombre de professionnels formés et d’un transfert des effectifs infirmiers de l’hôpital vers le libéral.</a:t>
            </a:r>
          </a:p>
          <a:p>
            <a:r>
              <a:rPr lang="fr-FR" sz="1500" dirty="0">
                <a:latin typeface="Arial" panose="020B0604020202020204" pitchFamily="34" charset="0"/>
                <a:cs typeface="Arial" panose="020B0604020202020204" pitchFamily="34" charset="0"/>
              </a:rPr>
              <a:t>En libéral, la profession est très largement féminisée (83,5% de femmes) avec une moyenne </a:t>
            </a:r>
            <a:r>
              <a:rPr lang="fr-FR" sz="1500" dirty="0" err="1">
                <a:latin typeface="Arial" panose="020B0604020202020204" pitchFamily="34" charset="0"/>
                <a:cs typeface="Arial" panose="020B0604020202020204" pitchFamily="34" charset="0"/>
              </a:rPr>
              <a:t>d’age</a:t>
            </a:r>
            <a:r>
              <a:rPr lang="fr-FR" sz="1500" dirty="0">
                <a:latin typeface="Arial" panose="020B0604020202020204" pitchFamily="34" charset="0"/>
                <a:cs typeface="Arial" panose="020B0604020202020204" pitchFamily="34" charset="0"/>
              </a:rPr>
              <a:t> de 44 ans.</a:t>
            </a:r>
          </a:p>
          <a:p>
            <a:r>
              <a:rPr lang="fr-FR" sz="1500" dirty="0">
                <a:latin typeface="Arial" panose="020B0604020202020204" pitchFamily="34" charset="0"/>
                <a:cs typeface="Arial" panose="020B0604020202020204" pitchFamily="34" charset="0"/>
              </a:rPr>
              <a:t>Le revenu moyen des infirmiers libéraux est d’environ 51 100€ en 2016 et de 51 200€ en2015</a:t>
            </a:r>
          </a:p>
          <a:p>
            <a:endParaRPr lang="fr-FR" dirty="0"/>
          </a:p>
        </p:txBody>
      </p:sp>
      <p:sp>
        <p:nvSpPr>
          <p:cNvPr id="6"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819510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1302499C-5187-4305-8130-191E58A525BE}"/>
              </a:ext>
            </a:extLst>
          </p:cNvPr>
          <p:cNvSpPr>
            <a:spLocks noGrp="1"/>
          </p:cNvSpPr>
          <p:nvPr>
            <p:ph sz="quarter" idx="4"/>
          </p:nvPr>
        </p:nvSpPr>
        <p:spPr>
          <a:xfrm>
            <a:off x="961256" y="1052736"/>
            <a:ext cx="7931224" cy="5760640"/>
          </a:xfrm>
        </p:spPr>
        <p:txBody>
          <a:bodyPr>
            <a:normAutofit/>
          </a:bodyPr>
          <a:lstStyle/>
          <a:p>
            <a:r>
              <a:rPr lang="fr-FR" sz="1600" b="1" dirty="0">
                <a:solidFill>
                  <a:schemeClr val="accent1"/>
                </a:solidFill>
                <a:latin typeface="Arial" panose="020B0604020202020204" pitchFamily="34" charset="0"/>
                <a:cs typeface="Arial" panose="020B0604020202020204" pitchFamily="34" charset="0"/>
              </a:rPr>
              <a:t>Densités (DREES projections 2013-2070) pour 100 000 personnes :</a:t>
            </a:r>
          </a:p>
          <a:p>
            <a:endParaRPr lang="fr-FR" sz="1600" b="1" dirty="0">
              <a:latin typeface="Arial" panose="020B0604020202020204" pitchFamily="34" charset="0"/>
              <a:cs typeface="Arial" panose="020B0604020202020204" pitchFamily="34" charset="0"/>
            </a:endParaRPr>
          </a:p>
          <a:p>
            <a:pPr marL="0" indent="0">
              <a:buNone/>
            </a:pPr>
            <a:r>
              <a:rPr lang="fr-FR" sz="1600" dirty="0">
                <a:latin typeface="Arial" panose="020B0604020202020204" pitchFamily="34" charset="0"/>
                <a:cs typeface="Arial" panose="020B0604020202020204" pitchFamily="34" charset="0"/>
              </a:rPr>
              <a:t>  </a:t>
            </a:r>
          </a:p>
          <a:p>
            <a:pPr marL="0" indent="0">
              <a:buNone/>
            </a:pPr>
            <a:endParaRPr lang="fr-FR" sz="1600" dirty="0">
              <a:latin typeface="Arial" panose="020B0604020202020204" pitchFamily="34" charset="0"/>
              <a:cs typeface="Arial" panose="020B0604020202020204" pitchFamily="34" charset="0"/>
            </a:endParaRPr>
          </a:p>
          <a:p>
            <a:pPr marL="0" indent="0">
              <a:buNone/>
            </a:pPr>
            <a:endParaRPr lang="fr-FR" sz="1600" dirty="0">
              <a:latin typeface="Arial" panose="020B0604020202020204" pitchFamily="34" charset="0"/>
              <a:cs typeface="Arial" panose="020B0604020202020204" pitchFamily="34" charset="0"/>
            </a:endParaRPr>
          </a:p>
          <a:p>
            <a:pPr marL="0" indent="0">
              <a:buNone/>
            </a:pPr>
            <a:endParaRPr lang="fr-FR" sz="1600" dirty="0">
              <a:latin typeface="Arial" panose="020B0604020202020204" pitchFamily="34" charset="0"/>
              <a:cs typeface="Arial" panose="020B0604020202020204" pitchFamily="34" charset="0"/>
            </a:endParaRPr>
          </a:p>
          <a:p>
            <a:pPr marL="0" indent="0">
              <a:buNone/>
            </a:pPr>
            <a:endParaRPr lang="fr-FR" sz="1600" dirty="0">
              <a:latin typeface="Arial" panose="020B0604020202020204" pitchFamily="34" charset="0"/>
              <a:cs typeface="Arial" panose="020B0604020202020204" pitchFamily="34" charset="0"/>
            </a:endParaRPr>
          </a:p>
          <a:p>
            <a:pPr marL="0" indent="0">
              <a:buNone/>
            </a:pPr>
            <a:endParaRPr lang="fr-FR" sz="1600" dirty="0">
              <a:latin typeface="Arial" panose="020B0604020202020204" pitchFamily="34" charset="0"/>
              <a:cs typeface="Arial" panose="020B0604020202020204" pitchFamily="34" charset="0"/>
            </a:endParaRPr>
          </a:p>
          <a:p>
            <a:pPr marL="0" indent="0">
              <a:buNone/>
            </a:pPr>
            <a:endParaRPr lang="fr-FR" sz="1600" dirty="0">
              <a:latin typeface="Arial" panose="020B0604020202020204" pitchFamily="34" charset="0"/>
              <a:cs typeface="Arial" panose="020B0604020202020204" pitchFamily="34" charset="0"/>
            </a:endParaRPr>
          </a:p>
          <a:p>
            <a:pPr marL="0" indent="0">
              <a:buNone/>
            </a:pPr>
            <a:endParaRPr lang="fr-FR" sz="1600" dirty="0">
              <a:latin typeface="Arial" panose="020B0604020202020204" pitchFamily="34" charset="0"/>
              <a:cs typeface="Arial" panose="020B0604020202020204" pitchFamily="34" charset="0"/>
            </a:endParaRPr>
          </a:p>
          <a:p>
            <a:pPr marL="0" indent="0">
              <a:buNone/>
            </a:pPr>
            <a:endParaRPr lang="fr-FR" sz="1600" dirty="0">
              <a:latin typeface="Arial" panose="020B0604020202020204" pitchFamily="34" charset="0"/>
              <a:cs typeface="Arial" panose="020B0604020202020204" pitchFamily="34" charset="0"/>
            </a:endParaRPr>
          </a:p>
          <a:p>
            <a:pPr marL="0" indent="0">
              <a:buNone/>
            </a:pPr>
            <a:endParaRPr lang="fr-FR" sz="1600" dirty="0">
              <a:latin typeface="Arial" panose="020B0604020202020204" pitchFamily="34" charset="0"/>
              <a:cs typeface="Arial" panose="020B0604020202020204" pitchFamily="34" charset="0"/>
            </a:endParaRPr>
          </a:p>
          <a:p>
            <a:pPr marL="0" indent="0">
              <a:buNone/>
            </a:pPr>
            <a:endParaRPr lang="fr-FR" sz="1600" dirty="0">
              <a:latin typeface="Arial" panose="020B0604020202020204" pitchFamily="34" charset="0"/>
              <a:cs typeface="Arial" panose="020B0604020202020204" pitchFamily="34" charset="0"/>
            </a:endParaRPr>
          </a:p>
          <a:p>
            <a:r>
              <a:rPr lang="fr-FR" sz="1600" b="1" dirty="0">
                <a:solidFill>
                  <a:schemeClr val="accent1"/>
                </a:solidFill>
                <a:latin typeface="Arial" panose="020B0604020202020204" pitchFamily="34" charset="0"/>
                <a:cs typeface="Arial" panose="020B0604020202020204" pitchFamily="34" charset="0"/>
              </a:rPr>
              <a:t>Projections: </a:t>
            </a:r>
          </a:p>
          <a:p>
            <a:pPr marL="0" indent="0">
              <a:buNone/>
            </a:pPr>
            <a:r>
              <a:rPr lang="fr-FR" sz="1600" b="1" dirty="0">
                <a:solidFill>
                  <a:schemeClr val="accent1"/>
                </a:solidFill>
                <a:latin typeface="Arial" panose="020B0604020202020204" pitchFamily="34" charset="0"/>
                <a:cs typeface="Arial" panose="020B0604020202020204" pitchFamily="34" charset="0"/>
              </a:rPr>
              <a:t>	- Augmentation de 53% des effectifs entre 2014 et 2040</a:t>
            </a:r>
          </a:p>
          <a:p>
            <a:pPr marL="0" indent="0">
              <a:buNone/>
            </a:pPr>
            <a:r>
              <a:rPr lang="fr-FR" sz="1600" b="1" dirty="0">
                <a:solidFill>
                  <a:schemeClr val="accent1"/>
                </a:solidFill>
                <a:latin typeface="Arial" panose="020B0604020202020204" pitchFamily="34" charset="0"/>
                <a:cs typeface="Arial" panose="020B0604020202020204" pitchFamily="34" charset="0"/>
              </a:rPr>
              <a:t>	- Augmentation de 70% des effectifs entre 2000 et 2017</a:t>
            </a:r>
          </a:p>
          <a:p>
            <a:pPr marL="0" indent="0">
              <a:buNone/>
            </a:pPr>
            <a:endParaRPr lang="fr-FR" sz="1600" dirty="0">
              <a:solidFill>
                <a:schemeClr val="accent1"/>
              </a:solidFill>
              <a:latin typeface="Arial" panose="020B0604020202020204" pitchFamily="34" charset="0"/>
              <a:cs typeface="Arial" panose="020B0604020202020204" pitchFamily="34" charset="0"/>
            </a:endParaRPr>
          </a:p>
          <a:p>
            <a:pPr marL="0" indent="0">
              <a:buNone/>
            </a:pPr>
            <a:endParaRPr lang="fr-FR" sz="1600" dirty="0">
              <a:latin typeface="Arial" panose="020B0604020202020204" pitchFamily="34" charset="0"/>
              <a:cs typeface="Arial" panose="020B0604020202020204" pitchFamily="34" charset="0"/>
            </a:endParaRPr>
          </a:p>
          <a:p>
            <a:pPr marL="0" indent="0">
              <a:buNone/>
            </a:pPr>
            <a:endParaRPr lang="fr-FR" sz="1600" dirty="0">
              <a:latin typeface="Arial" panose="020B0604020202020204" pitchFamily="34" charset="0"/>
              <a:cs typeface="Arial" panose="020B0604020202020204" pitchFamily="34" charset="0"/>
            </a:endParaRPr>
          </a:p>
        </p:txBody>
      </p:sp>
      <p:graphicFrame>
        <p:nvGraphicFramePr>
          <p:cNvPr id="7" name="Graphique 6">
            <a:extLst>
              <a:ext uri="{FF2B5EF4-FFF2-40B4-BE49-F238E27FC236}">
                <a16:creationId xmlns:a16="http://schemas.microsoft.com/office/drawing/2014/main" id="{43E49F71-9717-4B6C-B907-BABCE8606916}"/>
              </a:ext>
            </a:extLst>
          </p:cNvPr>
          <p:cNvGraphicFramePr/>
          <p:nvPr>
            <p:extLst>
              <p:ext uri="{D42A27DB-BD31-4B8C-83A1-F6EECF244321}">
                <p14:modId xmlns:p14="http://schemas.microsoft.com/office/powerpoint/2010/main" val="492520890"/>
              </p:ext>
            </p:extLst>
          </p:nvPr>
        </p:nvGraphicFramePr>
        <p:xfrm>
          <a:off x="1331640" y="1556792"/>
          <a:ext cx="6552728"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6"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solidFill>
                  <a:schemeClr val="accent1"/>
                </a:solidFill>
                <a:ea typeface="Geneva" charset="-128"/>
              </a:rPr>
              <a:t>Place de l’infirmier libéral dans l’accompagnement du patient en cancérologie</a:t>
            </a:r>
            <a:endParaRPr lang="fr-FR" sz="800" i="1">
              <a:solidFill>
                <a:schemeClr val="accent1"/>
              </a:solidFill>
              <a:ea typeface="Geneva" charset="-128"/>
            </a:endParaRPr>
          </a:p>
          <a:p>
            <a:endParaRPr lang="fr-FR">
              <a:solidFill>
                <a:schemeClr val="accent1"/>
              </a:solidFill>
            </a:endParaRPr>
          </a:p>
        </p:txBody>
      </p:sp>
    </p:spTree>
    <p:extLst>
      <p:ext uri="{BB962C8B-B14F-4D97-AF65-F5344CB8AC3E}">
        <p14:creationId xmlns:p14="http://schemas.microsoft.com/office/powerpoint/2010/main" val="395656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45C3ACA8-04BD-457A-9257-56C95B143D1A}"/>
              </a:ext>
            </a:extLst>
          </p:cNvPr>
          <p:cNvSpPr>
            <a:spLocks noGrp="1"/>
          </p:cNvSpPr>
          <p:nvPr>
            <p:ph sz="quarter" idx="4"/>
          </p:nvPr>
        </p:nvSpPr>
        <p:spPr>
          <a:xfrm>
            <a:off x="755577" y="875853"/>
            <a:ext cx="7931224" cy="5433467"/>
          </a:xfrm>
        </p:spPr>
        <p:txBody>
          <a:bodyPr>
            <a:normAutofit/>
          </a:bodyPr>
          <a:lstStyle/>
          <a:p>
            <a:r>
              <a:rPr lang="fr-FR" sz="1600" b="1" dirty="0">
                <a:solidFill>
                  <a:schemeClr val="accent1"/>
                </a:solidFill>
                <a:latin typeface="Arial" panose="020B0604020202020204" pitchFamily="34" charset="0"/>
                <a:cs typeface="Arial" panose="020B0604020202020204" pitchFamily="34" charset="0"/>
              </a:rPr>
              <a:t>Répartition par sexe/âge</a:t>
            </a: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r>
              <a:rPr lang="fr-FR" sz="1600" b="1" dirty="0">
                <a:solidFill>
                  <a:schemeClr val="accent1"/>
                </a:solidFill>
                <a:latin typeface="Arial" panose="020B0604020202020204" pitchFamily="34" charset="0"/>
                <a:cs typeface="Arial" panose="020B0604020202020204" pitchFamily="34" charset="0"/>
              </a:rPr>
              <a:t>Répartition géographique </a:t>
            </a:r>
            <a:r>
              <a:rPr lang="fr-FR" sz="1600" b="1" dirty="0">
                <a:solidFill>
                  <a:srgbClr val="FF0000"/>
                </a:solidFill>
                <a:latin typeface="Arial" panose="020B0604020202020204" pitchFamily="34" charset="0"/>
                <a:cs typeface="Arial" panose="020B0604020202020204" pitchFamily="34" charset="0"/>
              </a:rPr>
              <a:t>(régions les +dotées vs les - dotées) </a:t>
            </a:r>
          </a:p>
        </p:txBody>
      </p:sp>
      <p:graphicFrame>
        <p:nvGraphicFramePr>
          <p:cNvPr id="9" name="Espace réservé du contenu 8">
            <a:extLst>
              <a:ext uri="{FF2B5EF4-FFF2-40B4-BE49-F238E27FC236}">
                <a16:creationId xmlns:a16="http://schemas.microsoft.com/office/drawing/2014/main" id="{FAFFEBB7-4B68-466D-AC4E-EAEA467F9966}"/>
              </a:ext>
            </a:extLst>
          </p:cNvPr>
          <p:cNvGraphicFramePr>
            <a:graphicFrameLocks noGrp="1"/>
          </p:cNvGraphicFramePr>
          <p:nvPr>
            <p:ph sz="quarter" idx="13"/>
            <p:extLst>
              <p:ext uri="{D42A27DB-BD31-4B8C-83A1-F6EECF244321}">
                <p14:modId xmlns:p14="http://schemas.microsoft.com/office/powerpoint/2010/main" val="2174343929"/>
              </p:ext>
            </p:extLst>
          </p:nvPr>
        </p:nvGraphicFramePr>
        <p:xfrm>
          <a:off x="1547664" y="1340768"/>
          <a:ext cx="6912767" cy="2315055"/>
        </p:xfrm>
        <a:graphic>
          <a:graphicData uri="http://schemas.openxmlformats.org/drawingml/2006/table">
            <a:tbl>
              <a:tblPr firstRow="1" bandRow="1">
                <a:tableStyleId>{5C22544A-7EE6-4342-B048-85BDC9FD1C3A}</a:tableStyleId>
              </a:tblPr>
              <a:tblGrid>
                <a:gridCol w="1258279">
                  <a:extLst>
                    <a:ext uri="{9D8B030D-6E8A-4147-A177-3AD203B41FA5}">
                      <a16:colId xmlns:a16="http://schemas.microsoft.com/office/drawing/2014/main" val="1391232585"/>
                    </a:ext>
                  </a:extLst>
                </a:gridCol>
                <a:gridCol w="1406016">
                  <a:extLst>
                    <a:ext uri="{9D8B030D-6E8A-4147-A177-3AD203B41FA5}">
                      <a16:colId xmlns:a16="http://schemas.microsoft.com/office/drawing/2014/main" val="3770259441"/>
                    </a:ext>
                  </a:extLst>
                </a:gridCol>
                <a:gridCol w="1421228">
                  <a:extLst>
                    <a:ext uri="{9D8B030D-6E8A-4147-A177-3AD203B41FA5}">
                      <a16:colId xmlns:a16="http://schemas.microsoft.com/office/drawing/2014/main" val="737357850"/>
                    </a:ext>
                  </a:extLst>
                </a:gridCol>
                <a:gridCol w="1413622">
                  <a:extLst>
                    <a:ext uri="{9D8B030D-6E8A-4147-A177-3AD203B41FA5}">
                      <a16:colId xmlns:a16="http://schemas.microsoft.com/office/drawing/2014/main" val="3328991472"/>
                    </a:ext>
                  </a:extLst>
                </a:gridCol>
                <a:gridCol w="1413622">
                  <a:extLst>
                    <a:ext uri="{9D8B030D-6E8A-4147-A177-3AD203B41FA5}">
                      <a16:colId xmlns:a16="http://schemas.microsoft.com/office/drawing/2014/main" val="2462258357"/>
                    </a:ext>
                  </a:extLst>
                </a:gridCol>
              </a:tblGrid>
              <a:tr h="845499">
                <a:tc>
                  <a:txBody>
                    <a:bodyPr/>
                    <a:lstStyle/>
                    <a:p>
                      <a:r>
                        <a:rPr lang="fr-FR" sz="1600" dirty="0"/>
                        <a:t>Tranche d'âge</a:t>
                      </a:r>
                    </a:p>
                  </a:txBody>
                  <a:tcPr/>
                </a:tc>
                <a:tc>
                  <a:txBody>
                    <a:bodyPr/>
                    <a:lstStyle/>
                    <a:p>
                      <a:r>
                        <a:rPr lang="fr-FR" sz="1600" dirty="0"/>
                        <a:t>-25 à 29 ans</a:t>
                      </a:r>
                    </a:p>
                  </a:txBody>
                  <a:tcPr/>
                </a:tc>
                <a:tc>
                  <a:txBody>
                    <a:bodyPr/>
                    <a:lstStyle/>
                    <a:p>
                      <a:r>
                        <a:rPr lang="fr-FR" sz="1600" dirty="0"/>
                        <a:t>30 à 44 ans</a:t>
                      </a:r>
                    </a:p>
                  </a:txBody>
                  <a:tcPr/>
                </a:tc>
                <a:tc>
                  <a:txBody>
                    <a:bodyPr/>
                    <a:lstStyle/>
                    <a:p>
                      <a:r>
                        <a:rPr lang="fr-FR" sz="1600" dirty="0"/>
                        <a:t>45 à 59 ans</a:t>
                      </a:r>
                    </a:p>
                  </a:txBody>
                  <a:tcPr/>
                </a:tc>
                <a:tc>
                  <a:txBody>
                    <a:bodyPr/>
                    <a:lstStyle/>
                    <a:p>
                      <a:r>
                        <a:rPr lang="fr-FR" sz="1600" dirty="0"/>
                        <a:t>60 à 65 ans et +</a:t>
                      </a:r>
                    </a:p>
                  </a:txBody>
                  <a:tcPr/>
                </a:tc>
                <a:extLst>
                  <a:ext uri="{0D108BD9-81ED-4DB2-BD59-A6C34878D82A}">
                    <a16:rowId xmlns:a16="http://schemas.microsoft.com/office/drawing/2014/main" val="1163391842"/>
                  </a:ext>
                </a:extLst>
              </a:tr>
              <a:tr h="489852">
                <a:tc>
                  <a:txBody>
                    <a:bodyPr/>
                    <a:lstStyle/>
                    <a:p>
                      <a:r>
                        <a:rPr lang="fr-FR" sz="1600" dirty="0"/>
                        <a:t>femme</a:t>
                      </a:r>
                    </a:p>
                  </a:txBody>
                  <a:tcPr/>
                </a:tc>
                <a:tc>
                  <a:txBody>
                    <a:bodyPr/>
                    <a:lstStyle/>
                    <a:p>
                      <a:r>
                        <a:rPr lang="fr-FR" sz="1600" dirty="0"/>
                        <a:t>  95768</a:t>
                      </a:r>
                    </a:p>
                  </a:txBody>
                  <a:tcPr/>
                </a:tc>
                <a:tc>
                  <a:txBody>
                    <a:bodyPr/>
                    <a:lstStyle/>
                    <a:p>
                      <a:r>
                        <a:rPr lang="fr-FR" sz="1600" dirty="0"/>
                        <a:t> 214092</a:t>
                      </a:r>
                    </a:p>
                  </a:txBody>
                  <a:tcPr/>
                </a:tc>
                <a:tc>
                  <a:txBody>
                    <a:bodyPr/>
                    <a:lstStyle/>
                    <a:p>
                      <a:r>
                        <a:rPr lang="fr-FR" sz="1600" dirty="0"/>
                        <a:t>191914</a:t>
                      </a:r>
                    </a:p>
                  </a:txBody>
                  <a:tcPr/>
                </a:tc>
                <a:tc>
                  <a:txBody>
                    <a:bodyPr/>
                    <a:lstStyle/>
                    <a:p>
                      <a:r>
                        <a:rPr lang="fr-FR" sz="1600" dirty="0"/>
                        <a:t>  88987</a:t>
                      </a:r>
                    </a:p>
                  </a:txBody>
                  <a:tcPr/>
                </a:tc>
                <a:extLst>
                  <a:ext uri="{0D108BD9-81ED-4DB2-BD59-A6C34878D82A}">
                    <a16:rowId xmlns:a16="http://schemas.microsoft.com/office/drawing/2014/main" val="588576766"/>
                  </a:ext>
                </a:extLst>
              </a:tr>
              <a:tr h="489852">
                <a:tc>
                  <a:txBody>
                    <a:bodyPr/>
                    <a:lstStyle/>
                    <a:p>
                      <a:r>
                        <a:rPr lang="fr-FR" sz="1600" dirty="0"/>
                        <a:t>homme</a:t>
                      </a:r>
                    </a:p>
                  </a:txBody>
                  <a:tcPr/>
                </a:tc>
                <a:tc>
                  <a:txBody>
                    <a:bodyPr/>
                    <a:lstStyle/>
                    <a:p>
                      <a:r>
                        <a:rPr lang="fr-FR" sz="1600" dirty="0"/>
                        <a:t>  13272</a:t>
                      </a:r>
                    </a:p>
                  </a:txBody>
                  <a:tcPr/>
                </a:tc>
                <a:tc>
                  <a:txBody>
                    <a:bodyPr/>
                    <a:lstStyle/>
                    <a:p>
                      <a:r>
                        <a:rPr lang="fr-FR" sz="1600" dirty="0"/>
                        <a:t>  34752</a:t>
                      </a:r>
                    </a:p>
                  </a:txBody>
                  <a:tcPr/>
                </a:tc>
                <a:tc>
                  <a:txBody>
                    <a:bodyPr/>
                    <a:lstStyle/>
                    <a:p>
                      <a:r>
                        <a:rPr lang="fr-FR" sz="1600" dirty="0"/>
                        <a:t>  28214</a:t>
                      </a:r>
                    </a:p>
                  </a:txBody>
                  <a:tcPr/>
                </a:tc>
                <a:tc>
                  <a:txBody>
                    <a:bodyPr/>
                    <a:lstStyle/>
                    <a:p>
                      <a:r>
                        <a:rPr lang="fr-FR" sz="1600" dirty="0"/>
                        <a:t>  14460</a:t>
                      </a:r>
                    </a:p>
                  </a:txBody>
                  <a:tcPr/>
                </a:tc>
                <a:extLst>
                  <a:ext uri="{0D108BD9-81ED-4DB2-BD59-A6C34878D82A}">
                    <a16:rowId xmlns:a16="http://schemas.microsoft.com/office/drawing/2014/main" val="1043875840"/>
                  </a:ext>
                </a:extLst>
              </a:tr>
              <a:tr h="489852">
                <a:tc>
                  <a:txBody>
                    <a:bodyPr/>
                    <a:lstStyle/>
                    <a:p>
                      <a:r>
                        <a:rPr lang="fr-FR" sz="1600" dirty="0"/>
                        <a:t>TOTAL</a:t>
                      </a:r>
                    </a:p>
                  </a:txBody>
                  <a:tcPr/>
                </a:tc>
                <a:tc>
                  <a:txBody>
                    <a:bodyPr/>
                    <a:lstStyle/>
                    <a:p>
                      <a:r>
                        <a:rPr lang="fr-FR" sz="1600" dirty="0"/>
                        <a:t>109040</a:t>
                      </a:r>
                    </a:p>
                  </a:txBody>
                  <a:tcPr/>
                </a:tc>
                <a:tc>
                  <a:txBody>
                    <a:bodyPr/>
                    <a:lstStyle/>
                    <a:p>
                      <a:r>
                        <a:rPr lang="fr-FR" sz="1600" dirty="0"/>
                        <a:t>164334</a:t>
                      </a:r>
                    </a:p>
                  </a:txBody>
                  <a:tcPr/>
                </a:tc>
                <a:tc>
                  <a:txBody>
                    <a:bodyPr/>
                    <a:lstStyle/>
                    <a:p>
                      <a:r>
                        <a:rPr lang="fr-FR" sz="1600" dirty="0"/>
                        <a:t>220128</a:t>
                      </a:r>
                    </a:p>
                  </a:txBody>
                  <a:tcPr/>
                </a:tc>
                <a:tc>
                  <a:txBody>
                    <a:bodyPr/>
                    <a:lstStyle/>
                    <a:p>
                      <a:r>
                        <a:rPr lang="fr-FR" sz="1600" dirty="0"/>
                        <a:t>103447</a:t>
                      </a:r>
                    </a:p>
                  </a:txBody>
                  <a:tcPr/>
                </a:tc>
                <a:extLst>
                  <a:ext uri="{0D108BD9-81ED-4DB2-BD59-A6C34878D82A}">
                    <a16:rowId xmlns:a16="http://schemas.microsoft.com/office/drawing/2014/main" val="3590309500"/>
                  </a:ext>
                </a:extLst>
              </a:tr>
            </a:tbl>
          </a:graphicData>
        </a:graphic>
      </p:graphicFrame>
      <p:graphicFrame>
        <p:nvGraphicFramePr>
          <p:cNvPr id="10" name="Tableau 9">
            <a:extLst>
              <a:ext uri="{FF2B5EF4-FFF2-40B4-BE49-F238E27FC236}">
                <a16:creationId xmlns:a16="http://schemas.microsoft.com/office/drawing/2014/main" id="{337DF265-7E57-411B-9FEF-2FD681EECC2E}"/>
              </a:ext>
            </a:extLst>
          </p:cNvPr>
          <p:cNvGraphicFramePr>
            <a:graphicFrameLocks noGrp="1"/>
          </p:cNvGraphicFramePr>
          <p:nvPr>
            <p:extLst>
              <p:ext uri="{D42A27DB-BD31-4B8C-83A1-F6EECF244321}">
                <p14:modId xmlns:p14="http://schemas.microsoft.com/office/powerpoint/2010/main" val="3489350189"/>
              </p:ext>
            </p:extLst>
          </p:nvPr>
        </p:nvGraphicFramePr>
        <p:xfrm>
          <a:off x="939695" y="4303710"/>
          <a:ext cx="7947389" cy="2315054"/>
        </p:xfrm>
        <a:graphic>
          <a:graphicData uri="http://schemas.openxmlformats.org/drawingml/2006/table">
            <a:tbl>
              <a:tblPr firstRow="1" bandRow="1">
                <a:tableStyleId>{5C22544A-7EE6-4342-B048-85BDC9FD1C3A}</a:tableStyleId>
              </a:tblPr>
              <a:tblGrid>
                <a:gridCol w="2892425">
                  <a:extLst>
                    <a:ext uri="{9D8B030D-6E8A-4147-A177-3AD203B41FA5}">
                      <a16:colId xmlns:a16="http://schemas.microsoft.com/office/drawing/2014/main" val="4048517456"/>
                    </a:ext>
                  </a:extLst>
                </a:gridCol>
                <a:gridCol w="1584176">
                  <a:extLst>
                    <a:ext uri="{9D8B030D-6E8A-4147-A177-3AD203B41FA5}">
                      <a16:colId xmlns:a16="http://schemas.microsoft.com/office/drawing/2014/main" val="2327812767"/>
                    </a:ext>
                  </a:extLst>
                </a:gridCol>
                <a:gridCol w="1735394">
                  <a:extLst>
                    <a:ext uri="{9D8B030D-6E8A-4147-A177-3AD203B41FA5}">
                      <a16:colId xmlns:a16="http://schemas.microsoft.com/office/drawing/2014/main" val="3760439119"/>
                    </a:ext>
                  </a:extLst>
                </a:gridCol>
                <a:gridCol w="1735394">
                  <a:extLst>
                    <a:ext uri="{9D8B030D-6E8A-4147-A177-3AD203B41FA5}">
                      <a16:colId xmlns:a16="http://schemas.microsoft.com/office/drawing/2014/main" val="1678672302"/>
                    </a:ext>
                  </a:extLst>
                </a:gridCol>
              </a:tblGrid>
              <a:tr h="600199">
                <a:tc>
                  <a:txBody>
                    <a:bodyPr/>
                    <a:lstStyle/>
                    <a:p>
                      <a:r>
                        <a:rPr lang="fr-FR" sz="1600" dirty="0"/>
                        <a:t>Régions</a:t>
                      </a:r>
                    </a:p>
                  </a:txBody>
                  <a:tcPr/>
                </a:tc>
                <a:tc>
                  <a:txBody>
                    <a:bodyPr/>
                    <a:lstStyle/>
                    <a:p>
                      <a:r>
                        <a:rPr lang="fr-FR" sz="1600" dirty="0"/>
                        <a:t>Effectifs globaux</a:t>
                      </a:r>
                    </a:p>
                  </a:txBody>
                  <a:tcPr/>
                </a:tc>
                <a:tc>
                  <a:txBody>
                    <a:bodyPr/>
                    <a:lstStyle/>
                    <a:p>
                      <a:r>
                        <a:rPr lang="fr-FR" sz="1600" dirty="0"/>
                        <a:t>Régions</a:t>
                      </a:r>
                    </a:p>
                  </a:txBody>
                  <a:tcPr/>
                </a:tc>
                <a:tc>
                  <a:txBody>
                    <a:bodyPr/>
                    <a:lstStyle/>
                    <a:p>
                      <a:r>
                        <a:rPr lang="fr-FR" sz="1600" dirty="0"/>
                        <a:t>Effectifs  globaux</a:t>
                      </a:r>
                    </a:p>
                  </a:txBody>
                  <a:tcPr/>
                </a:tc>
                <a:extLst>
                  <a:ext uri="{0D108BD9-81ED-4DB2-BD59-A6C34878D82A}">
                    <a16:rowId xmlns:a16="http://schemas.microsoft.com/office/drawing/2014/main" val="110380934"/>
                  </a:ext>
                </a:extLst>
              </a:tr>
              <a:tr h="342971">
                <a:tc>
                  <a:txBody>
                    <a:bodyPr/>
                    <a:lstStyle/>
                    <a:p>
                      <a:r>
                        <a:rPr lang="fr-FR" sz="1600" dirty="0"/>
                        <a:t>Ile de France</a:t>
                      </a:r>
                    </a:p>
                  </a:txBody>
                  <a:tcPr/>
                </a:tc>
                <a:tc>
                  <a:txBody>
                    <a:bodyPr/>
                    <a:lstStyle/>
                    <a:p>
                      <a:r>
                        <a:rPr lang="fr-FR" sz="1600" dirty="0"/>
                        <a:t>110 293</a:t>
                      </a:r>
                    </a:p>
                  </a:txBody>
                  <a:tcPr/>
                </a:tc>
                <a:tc>
                  <a:txBody>
                    <a:bodyPr/>
                    <a:lstStyle/>
                    <a:p>
                      <a:r>
                        <a:rPr lang="fr-FR" sz="1600" dirty="0"/>
                        <a:t>Martinique</a:t>
                      </a:r>
                    </a:p>
                  </a:txBody>
                  <a:tcPr/>
                </a:tc>
                <a:tc>
                  <a:txBody>
                    <a:bodyPr/>
                    <a:lstStyle/>
                    <a:p>
                      <a:r>
                        <a:rPr lang="fr-FR" sz="1600" dirty="0"/>
                        <a:t>4221</a:t>
                      </a:r>
                    </a:p>
                  </a:txBody>
                  <a:tcPr/>
                </a:tc>
                <a:extLst>
                  <a:ext uri="{0D108BD9-81ED-4DB2-BD59-A6C34878D82A}">
                    <a16:rowId xmlns:a16="http://schemas.microsoft.com/office/drawing/2014/main" val="3867509821"/>
                  </a:ext>
                </a:extLst>
              </a:tr>
              <a:tr h="342971">
                <a:tc>
                  <a:txBody>
                    <a:bodyPr/>
                    <a:lstStyle/>
                    <a:p>
                      <a:r>
                        <a:rPr lang="fr-FR" sz="1600" dirty="0"/>
                        <a:t>Occitanie</a:t>
                      </a:r>
                    </a:p>
                  </a:txBody>
                  <a:tcPr/>
                </a:tc>
                <a:tc>
                  <a:txBody>
                    <a:bodyPr/>
                    <a:lstStyle/>
                    <a:p>
                      <a:r>
                        <a:rPr lang="fr-FR" sz="1600" dirty="0"/>
                        <a:t>66610</a:t>
                      </a:r>
                    </a:p>
                  </a:txBody>
                  <a:tcPr/>
                </a:tc>
                <a:tc>
                  <a:txBody>
                    <a:bodyPr/>
                    <a:lstStyle/>
                    <a:p>
                      <a:r>
                        <a:rPr lang="fr-FR" sz="1600" dirty="0"/>
                        <a:t>Guadeloupe</a:t>
                      </a:r>
                    </a:p>
                  </a:txBody>
                  <a:tcPr/>
                </a:tc>
                <a:tc>
                  <a:txBody>
                    <a:bodyPr/>
                    <a:lstStyle/>
                    <a:p>
                      <a:r>
                        <a:rPr lang="fr-FR" sz="1600" dirty="0"/>
                        <a:t>4020</a:t>
                      </a:r>
                    </a:p>
                  </a:txBody>
                  <a:tcPr/>
                </a:tc>
                <a:extLst>
                  <a:ext uri="{0D108BD9-81ED-4DB2-BD59-A6C34878D82A}">
                    <a16:rowId xmlns:a16="http://schemas.microsoft.com/office/drawing/2014/main" val="2860470462"/>
                  </a:ext>
                </a:extLst>
              </a:tr>
              <a:tr h="342971">
                <a:tc>
                  <a:txBody>
                    <a:bodyPr/>
                    <a:lstStyle/>
                    <a:p>
                      <a:r>
                        <a:rPr lang="fr-FR" sz="1600" dirty="0"/>
                        <a:t>Nlle Aquitaine</a:t>
                      </a:r>
                    </a:p>
                  </a:txBody>
                  <a:tcPr/>
                </a:tc>
                <a:tc>
                  <a:txBody>
                    <a:bodyPr/>
                    <a:lstStyle/>
                    <a:p>
                      <a:r>
                        <a:rPr lang="fr-FR" sz="1600" dirty="0"/>
                        <a:t>63629</a:t>
                      </a:r>
                    </a:p>
                  </a:txBody>
                  <a:tcPr/>
                </a:tc>
                <a:tc>
                  <a:txBody>
                    <a:bodyPr/>
                    <a:lstStyle/>
                    <a:p>
                      <a:r>
                        <a:rPr lang="fr-FR" sz="1600" dirty="0"/>
                        <a:t>Corse</a:t>
                      </a:r>
                    </a:p>
                  </a:txBody>
                  <a:tcPr/>
                </a:tc>
                <a:tc>
                  <a:txBody>
                    <a:bodyPr/>
                    <a:lstStyle/>
                    <a:p>
                      <a:r>
                        <a:rPr lang="fr-FR" sz="1600" dirty="0"/>
                        <a:t>3716</a:t>
                      </a:r>
                    </a:p>
                  </a:txBody>
                  <a:tcPr/>
                </a:tc>
                <a:extLst>
                  <a:ext uri="{0D108BD9-81ED-4DB2-BD59-A6C34878D82A}">
                    <a16:rowId xmlns:a16="http://schemas.microsoft.com/office/drawing/2014/main" val="1830954570"/>
                  </a:ext>
                </a:extLst>
              </a:tr>
              <a:tr h="342971">
                <a:tc>
                  <a:txBody>
                    <a:bodyPr/>
                    <a:lstStyle/>
                    <a:p>
                      <a:r>
                        <a:rPr lang="fr-FR" sz="1600" dirty="0"/>
                        <a:t>Haut de France</a:t>
                      </a:r>
                    </a:p>
                  </a:txBody>
                  <a:tcPr/>
                </a:tc>
                <a:tc>
                  <a:txBody>
                    <a:bodyPr/>
                    <a:lstStyle/>
                    <a:p>
                      <a:r>
                        <a:rPr lang="fr-FR" sz="1600" dirty="0"/>
                        <a:t>60400</a:t>
                      </a:r>
                    </a:p>
                  </a:txBody>
                  <a:tcPr/>
                </a:tc>
                <a:tc>
                  <a:txBody>
                    <a:bodyPr/>
                    <a:lstStyle/>
                    <a:p>
                      <a:r>
                        <a:rPr lang="fr-FR" sz="1600" dirty="0"/>
                        <a:t>Guyane</a:t>
                      </a:r>
                    </a:p>
                  </a:txBody>
                  <a:tcPr/>
                </a:tc>
                <a:tc>
                  <a:txBody>
                    <a:bodyPr/>
                    <a:lstStyle/>
                    <a:p>
                      <a:r>
                        <a:rPr lang="fr-FR" sz="1600" dirty="0"/>
                        <a:t>1779</a:t>
                      </a:r>
                    </a:p>
                  </a:txBody>
                  <a:tcPr/>
                </a:tc>
                <a:extLst>
                  <a:ext uri="{0D108BD9-81ED-4DB2-BD59-A6C34878D82A}">
                    <a16:rowId xmlns:a16="http://schemas.microsoft.com/office/drawing/2014/main" val="2078220677"/>
                  </a:ext>
                </a:extLst>
              </a:tr>
              <a:tr h="342971">
                <a:tc>
                  <a:txBody>
                    <a:bodyPr/>
                    <a:lstStyle/>
                    <a:p>
                      <a:r>
                        <a:rPr lang="fr-FR" sz="1600" dirty="0"/>
                        <a:t>Provence –Alpes-Cote d’Azur</a:t>
                      </a:r>
                    </a:p>
                  </a:txBody>
                  <a:tcPr/>
                </a:tc>
                <a:tc>
                  <a:txBody>
                    <a:bodyPr/>
                    <a:lstStyle/>
                    <a:p>
                      <a:r>
                        <a:rPr lang="fr-FR" sz="1600" dirty="0"/>
                        <a:t>60238</a:t>
                      </a:r>
                    </a:p>
                  </a:txBody>
                  <a:tcPr/>
                </a:tc>
                <a:tc>
                  <a:txBody>
                    <a:bodyPr/>
                    <a:lstStyle/>
                    <a:p>
                      <a:r>
                        <a:rPr lang="fr-FR" sz="1600" dirty="0"/>
                        <a:t>Mayotte </a:t>
                      </a:r>
                    </a:p>
                  </a:txBody>
                  <a:tcPr/>
                </a:tc>
                <a:tc>
                  <a:txBody>
                    <a:bodyPr/>
                    <a:lstStyle/>
                    <a:p>
                      <a:r>
                        <a:rPr lang="fr-FR" sz="1600" dirty="0"/>
                        <a:t>803</a:t>
                      </a:r>
                    </a:p>
                  </a:txBody>
                  <a:tcPr/>
                </a:tc>
                <a:extLst>
                  <a:ext uri="{0D108BD9-81ED-4DB2-BD59-A6C34878D82A}">
                    <a16:rowId xmlns:a16="http://schemas.microsoft.com/office/drawing/2014/main" val="2178092345"/>
                  </a:ext>
                </a:extLst>
              </a:tr>
            </a:tbl>
          </a:graphicData>
        </a:graphic>
      </p:graphicFrame>
      <p:sp>
        <p:nvSpPr>
          <p:cNvPr id="5"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solidFill>
                  <a:schemeClr val="accent1"/>
                </a:solidFill>
                <a:ea typeface="Geneva" charset="-128"/>
              </a:rPr>
              <a:t>Place de l’infirmier libéral dans l’accompagnement du patient en cancérologie</a:t>
            </a:r>
            <a:endParaRPr lang="fr-FR" sz="800" i="1">
              <a:solidFill>
                <a:schemeClr val="accent1"/>
              </a:solidFill>
              <a:ea typeface="Geneva" charset="-128"/>
            </a:endParaRPr>
          </a:p>
          <a:p>
            <a:endParaRPr lang="fr-FR">
              <a:solidFill>
                <a:schemeClr val="accent1"/>
              </a:solidFill>
            </a:endParaRPr>
          </a:p>
        </p:txBody>
      </p:sp>
    </p:spTree>
    <p:extLst>
      <p:ext uri="{BB962C8B-B14F-4D97-AF65-F5344CB8AC3E}">
        <p14:creationId xmlns:p14="http://schemas.microsoft.com/office/powerpoint/2010/main" val="3877995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45C3ACA8-04BD-457A-9257-56C95B143D1A}"/>
              </a:ext>
            </a:extLst>
          </p:cNvPr>
          <p:cNvSpPr>
            <a:spLocks noGrp="1"/>
          </p:cNvSpPr>
          <p:nvPr>
            <p:ph sz="quarter" idx="4"/>
          </p:nvPr>
        </p:nvSpPr>
        <p:spPr>
          <a:xfrm>
            <a:off x="755577" y="875853"/>
            <a:ext cx="7931224" cy="5433467"/>
          </a:xfrm>
        </p:spPr>
        <p:txBody>
          <a:bodyPr>
            <a:normAutofit/>
          </a:bodyPr>
          <a:lstStyle/>
          <a:p>
            <a:r>
              <a:rPr lang="fr-FR" sz="1600" b="1" dirty="0">
                <a:solidFill>
                  <a:schemeClr val="accent1"/>
                </a:solidFill>
                <a:latin typeface="Arial" panose="020B0604020202020204" pitchFamily="34" charset="0"/>
                <a:cs typeface="Arial" panose="020B0604020202020204" pitchFamily="34" charset="0"/>
              </a:rPr>
              <a:t>Répartition géographique</a:t>
            </a:r>
            <a:endParaRPr lang="fr-FR" sz="1600" b="1" dirty="0">
              <a:solidFill>
                <a:srgbClr val="FF0000"/>
              </a:solidFill>
              <a:latin typeface="Arial" panose="020B0604020202020204" pitchFamily="34" charset="0"/>
              <a:cs typeface="Arial" panose="020B0604020202020204" pitchFamily="34" charset="0"/>
            </a:endParaRPr>
          </a:p>
        </p:txBody>
      </p:sp>
      <p:sp>
        <p:nvSpPr>
          <p:cNvPr id="5"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solidFill>
                  <a:schemeClr val="accent1"/>
                </a:solidFill>
                <a:ea typeface="Geneva" charset="-128"/>
              </a:rPr>
              <a:t>Place de l’infirmier libéral dans l’accompagnement du patient en cancérologie</a:t>
            </a:r>
            <a:endParaRPr lang="fr-FR" sz="800" i="1">
              <a:solidFill>
                <a:schemeClr val="accent1"/>
              </a:solidFill>
              <a:ea typeface="Geneva" charset="-128"/>
            </a:endParaRPr>
          </a:p>
          <a:p>
            <a:endParaRPr lang="fr-FR">
              <a:solidFill>
                <a:schemeClr val="accent1"/>
              </a:solidFill>
            </a:endParaRPr>
          </a:p>
        </p:txBody>
      </p:sp>
      <p:sp>
        <p:nvSpPr>
          <p:cNvPr id="3" name="Espace réservé du contenu 2">
            <a:extLst>
              <a:ext uri="{FF2B5EF4-FFF2-40B4-BE49-F238E27FC236}">
                <a16:creationId xmlns:a16="http://schemas.microsoft.com/office/drawing/2014/main" id="{B1059586-74D3-4E4D-8085-041A87FB110B}"/>
              </a:ext>
            </a:extLst>
          </p:cNvPr>
          <p:cNvSpPr>
            <a:spLocks noGrp="1"/>
          </p:cNvSpPr>
          <p:nvPr>
            <p:ph sz="quarter" idx="13"/>
          </p:nvPr>
        </p:nvSpPr>
        <p:spPr/>
        <p:txBody>
          <a:bodyPr/>
          <a:lstStyle/>
          <a:p>
            <a:endParaRPr lang="fr-FR"/>
          </a:p>
        </p:txBody>
      </p:sp>
      <p:pic>
        <p:nvPicPr>
          <p:cNvPr id="7" name="Image 6">
            <a:extLst>
              <a:ext uri="{FF2B5EF4-FFF2-40B4-BE49-F238E27FC236}">
                <a16:creationId xmlns:a16="http://schemas.microsoft.com/office/drawing/2014/main" id="{2B881479-366D-4C9F-8E4F-02BC0C7A1DCD}"/>
              </a:ext>
            </a:extLst>
          </p:cNvPr>
          <p:cNvPicPr>
            <a:picLocks noChangeAspect="1"/>
          </p:cNvPicPr>
          <p:nvPr/>
        </p:nvPicPr>
        <p:blipFill rotWithShape="1">
          <a:blip r:embed="rId2"/>
          <a:srcRect l="10626" t="17801" r="31100" b="13601"/>
          <a:stretch/>
        </p:blipFill>
        <p:spPr>
          <a:xfrm>
            <a:off x="719311" y="1207111"/>
            <a:ext cx="7705378" cy="5102209"/>
          </a:xfrm>
          <a:prstGeom prst="rect">
            <a:avLst/>
          </a:prstGeom>
        </p:spPr>
      </p:pic>
    </p:spTree>
    <p:extLst>
      <p:ext uri="{BB962C8B-B14F-4D97-AF65-F5344CB8AC3E}">
        <p14:creationId xmlns:p14="http://schemas.microsoft.com/office/powerpoint/2010/main" val="1979944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45C3ACA8-04BD-457A-9257-56C95B143D1A}"/>
              </a:ext>
            </a:extLst>
          </p:cNvPr>
          <p:cNvSpPr>
            <a:spLocks noGrp="1"/>
          </p:cNvSpPr>
          <p:nvPr>
            <p:ph sz="quarter" idx="4"/>
          </p:nvPr>
        </p:nvSpPr>
        <p:spPr>
          <a:xfrm>
            <a:off x="755577" y="1235893"/>
            <a:ext cx="7931224" cy="5433467"/>
          </a:xfrm>
        </p:spPr>
        <p:txBody>
          <a:bodyPr>
            <a:normAutofit/>
          </a:bodyPr>
          <a:lstStyle/>
          <a:p>
            <a:r>
              <a:rPr lang="fr-FR" sz="1600" b="1" dirty="0">
                <a:solidFill>
                  <a:schemeClr val="accent1"/>
                </a:solidFill>
                <a:latin typeface="Arial" panose="020B0604020202020204" pitchFamily="34" charset="0"/>
                <a:cs typeface="Arial" panose="020B0604020202020204" pitchFamily="34" charset="0"/>
              </a:rPr>
              <a:t>Répartition par spécialité hospitalière</a:t>
            </a: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r>
              <a:rPr lang="fr-FR" sz="1600" b="1" dirty="0">
                <a:solidFill>
                  <a:schemeClr val="accent1"/>
                </a:solidFill>
                <a:latin typeface="Arial" panose="020B0604020202020204" pitchFamily="34" charset="0"/>
                <a:cs typeface="Arial" panose="020B0604020202020204" pitchFamily="34" charset="0"/>
              </a:rPr>
              <a:t>Formation infirmière</a:t>
            </a:r>
          </a:p>
          <a:p>
            <a:endParaRPr lang="fr-FR" sz="1600" b="1" dirty="0">
              <a:solidFill>
                <a:schemeClr val="accent1"/>
              </a:solidFill>
              <a:latin typeface="Arial" panose="020B0604020202020204" pitchFamily="34" charset="0"/>
              <a:cs typeface="Arial" panose="020B0604020202020204" pitchFamily="34" charset="0"/>
            </a:endParaRPr>
          </a:p>
          <a:p>
            <a:pPr marL="0" indent="0">
              <a:buNone/>
            </a:pPr>
            <a:r>
              <a:rPr lang="fr-FR" sz="1600" dirty="0"/>
              <a:t>	</a:t>
            </a:r>
            <a:r>
              <a:rPr lang="fr-FR" sz="1600" b="1" dirty="0">
                <a:latin typeface="Arial" panose="020B0604020202020204" pitchFamily="34" charset="0"/>
                <a:cs typeface="Arial" panose="020B0604020202020204" pitchFamily="34" charset="0"/>
              </a:rPr>
              <a:t>Formation initiale : quota d’inscription 31128 (2015)</a:t>
            </a:r>
          </a:p>
          <a:p>
            <a:pPr marL="0" indent="0">
              <a:buNone/>
            </a:pPr>
            <a:r>
              <a:rPr lang="fr-FR" sz="1600" b="1" dirty="0">
                <a:latin typeface="Arial" panose="020B0604020202020204" pitchFamily="34" charset="0"/>
                <a:cs typeface="Arial" panose="020B0604020202020204" pitchFamily="34" charset="0"/>
              </a:rPr>
              <a:t>	Formation professionnelle : 140093 inscrits au DPC en 2017</a:t>
            </a: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a:p>
            <a:endParaRPr lang="fr-FR" sz="1600" b="1" dirty="0">
              <a:solidFill>
                <a:schemeClr val="accent1"/>
              </a:solidFill>
              <a:latin typeface="Arial" panose="020B0604020202020204" pitchFamily="34" charset="0"/>
              <a:cs typeface="Arial" panose="020B0604020202020204" pitchFamily="34" charset="0"/>
            </a:endParaRPr>
          </a:p>
        </p:txBody>
      </p:sp>
      <p:graphicFrame>
        <p:nvGraphicFramePr>
          <p:cNvPr id="9" name="Espace réservé du contenu 8">
            <a:extLst>
              <a:ext uri="{FF2B5EF4-FFF2-40B4-BE49-F238E27FC236}">
                <a16:creationId xmlns:a16="http://schemas.microsoft.com/office/drawing/2014/main" id="{FAFFEBB7-4B68-466D-AC4E-EAEA467F9966}"/>
              </a:ext>
            </a:extLst>
          </p:cNvPr>
          <p:cNvGraphicFramePr>
            <a:graphicFrameLocks noGrp="1"/>
          </p:cNvGraphicFramePr>
          <p:nvPr>
            <p:ph sz="quarter" idx="13"/>
            <p:extLst>
              <p:ext uri="{D42A27DB-BD31-4B8C-83A1-F6EECF244321}">
                <p14:modId xmlns:p14="http://schemas.microsoft.com/office/powerpoint/2010/main" val="3548482704"/>
              </p:ext>
            </p:extLst>
          </p:nvPr>
        </p:nvGraphicFramePr>
        <p:xfrm>
          <a:off x="755574" y="1949633"/>
          <a:ext cx="7993411" cy="1335351"/>
        </p:xfrm>
        <a:graphic>
          <a:graphicData uri="http://schemas.openxmlformats.org/drawingml/2006/table">
            <a:tbl>
              <a:tblPr firstRow="1" bandRow="1">
                <a:tableStyleId>{5C22544A-7EE6-4342-B048-85BDC9FD1C3A}</a:tableStyleId>
              </a:tblPr>
              <a:tblGrid>
                <a:gridCol w="1207959">
                  <a:extLst>
                    <a:ext uri="{9D8B030D-6E8A-4147-A177-3AD203B41FA5}">
                      <a16:colId xmlns:a16="http://schemas.microsoft.com/office/drawing/2014/main" val="1391232585"/>
                    </a:ext>
                  </a:extLst>
                </a:gridCol>
                <a:gridCol w="1349788">
                  <a:extLst>
                    <a:ext uri="{9D8B030D-6E8A-4147-A177-3AD203B41FA5}">
                      <a16:colId xmlns:a16="http://schemas.microsoft.com/office/drawing/2014/main" val="3770259441"/>
                    </a:ext>
                  </a:extLst>
                </a:gridCol>
                <a:gridCol w="1364391">
                  <a:extLst>
                    <a:ext uri="{9D8B030D-6E8A-4147-A177-3AD203B41FA5}">
                      <a16:colId xmlns:a16="http://schemas.microsoft.com/office/drawing/2014/main" val="737357850"/>
                    </a:ext>
                  </a:extLst>
                </a:gridCol>
                <a:gridCol w="1357091">
                  <a:extLst>
                    <a:ext uri="{9D8B030D-6E8A-4147-A177-3AD203B41FA5}">
                      <a16:colId xmlns:a16="http://schemas.microsoft.com/office/drawing/2014/main" val="3328991472"/>
                    </a:ext>
                  </a:extLst>
                </a:gridCol>
                <a:gridCol w="1357091">
                  <a:extLst>
                    <a:ext uri="{9D8B030D-6E8A-4147-A177-3AD203B41FA5}">
                      <a16:colId xmlns:a16="http://schemas.microsoft.com/office/drawing/2014/main" val="2462258357"/>
                    </a:ext>
                  </a:extLst>
                </a:gridCol>
                <a:gridCol w="1357091">
                  <a:extLst>
                    <a:ext uri="{9D8B030D-6E8A-4147-A177-3AD203B41FA5}">
                      <a16:colId xmlns:a16="http://schemas.microsoft.com/office/drawing/2014/main" val="20005"/>
                    </a:ext>
                  </a:extLst>
                </a:gridCol>
              </a:tblGrid>
              <a:tr h="845499">
                <a:tc>
                  <a:txBody>
                    <a:bodyPr/>
                    <a:lstStyle/>
                    <a:p>
                      <a:r>
                        <a:rPr lang="fr-FR" sz="1600" b="0" dirty="0">
                          <a:latin typeface="Arial" panose="020B0604020202020204" pitchFamily="34" charset="0"/>
                          <a:cs typeface="Arial" panose="020B0604020202020204" pitchFamily="34" charset="0"/>
                        </a:rPr>
                        <a:t>IDE</a:t>
                      </a:r>
                    </a:p>
                  </a:txBody>
                  <a:tcPr/>
                </a:tc>
                <a:tc>
                  <a:txBody>
                    <a:bodyPr/>
                    <a:lstStyle/>
                    <a:p>
                      <a:r>
                        <a:rPr lang="fr-FR" sz="1600" b="0" dirty="0">
                          <a:latin typeface="Arial" panose="020B0604020202020204" pitchFamily="34" charset="0"/>
                          <a:cs typeface="Arial" panose="020B0604020202020204" pitchFamily="34" charset="0"/>
                        </a:rPr>
                        <a:t>Puéricultrice</a:t>
                      </a:r>
                    </a:p>
                  </a:txBody>
                  <a:tcPr/>
                </a:tc>
                <a:tc>
                  <a:txBody>
                    <a:bodyPr/>
                    <a:lstStyle/>
                    <a:p>
                      <a:r>
                        <a:rPr lang="fr-FR" sz="1600" b="0" dirty="0">
                          <a:latin typeface="Arial" panose="020B0604020202020204" pitchFamily="34" charset="0"/>
                          <a:cs typeface="Arial" panose="020B0604020202020204" pitchFamily="34" charset="0"/>
                        </a:rPr>
                        <a:t>IDE anesthésiste </a:t>
                      </a:r>
                    </a:p>
                    <a:p>
                      <a:r>
                        <a:rPr lang="fr-FR" sz="1600" b="0" dirty="0">
                          <a:latin typeface="Arial" panose="020B0604020202020204" pitchFamily="34" charset="0"/>
                          <a:cs typeface="Arial" panose="020B0604020202020204" pitchFamily="34" charset="0"/>
                        </a:rPr>
                        <a:t>IDAE</a:t>
                      </a:r>
                    </a:p>
                  </a:txBody>
                  <a:tcPr/>
                </a:tc>
                <a:tc>
                  <a:txBody>
                    <a:bodyPr/>
                    <a:lstStyle/>
                    <a:p>
                      <a:r>
                        <a:rPr lang="fr-FR" sz="1600" b="0" dirty="0">
                          <a:latin typeface="Arial" panose="020B0604020202020204" pitchFamily="34" charset="0"/>
                          <a:cs typeface="Arial" panose="020B0604020202020204" pitchFamily="34" charset="0"/>
                        </a:rPr>
                        <a:t>IDE</a:t>
                      </a:r>
                      <a:r>
                        <a:rPr lang="fr-FR" sz="1600" b="0" baseline="0" dirty="0">
                          <a:latin typeface="Arial" panose="020B0604020202020204" pitchFamily="34" charset="0"/>
                          <a:cs typeface="Arial" panose="020B0604020202020204" pitchFamily="34" charset="0"/>
                        </a:rPr>
                        <a:t> de bloc opératoire</a:t>
                      </a:r>
                    </a:p>
                    <a:p>
                      <a:r>
                        <a:rPr lang="fr-FR" sz="1600" b="0" dirty="0">
                          <a:latin typeface="Arial" panose="020B0604020202020204" pitchFamily="34" charset="0"/>
                          <a:cs typeface="Arial" panose="020B0604020202020204" pitchFamily="34" charset="0"/>
                        </a:rPr>
                        <a:t>IBODE</a:t>
                      </a:r>
                    </a:p>
                  </a:txBody>
                  <a:tcPr/>
                </a:tc>
                <a:tc>
                  <a:txBody>
                    <a:bodyPr/>
                    <a:lstStyle/>
                    <a:p>
                      <a:r>
                        <a:rPr lang="fr-FR" sz="1600" b="0" dirty="0">
                          <a:latin typeface="Arial" panose="020B0604020202020204" pitchFamily="34" charset="0"/>
                          <a:cs typeface="Arial" panose="020B0604020202020204" pitchFamily="34" charset="0"/>
                        </a:rPr>
                        <a:t>IDE</a:t>
                      </a:r>
                      <a:r>
                        <a:rPr lang="fr-FR" sz="1600" b="0" baseline="0" dirty="0">
                          <a:latin typeface="Arial" panose="020B0604020202020204" pitchFamily="34" charset="0"/>
                          <a:cs typeface="Arial" panose="020B0604020202020204" pitchFamily="34" charset="0"/>
                        </a:rPr>
                        <a:t> en psychiatrie</a:t>
                      </a:r>
                    </a:p>
                    <a:p>
                      <a:endParaRPr lang="fr-FR" sz="1600" b="0" dirty="0">
                        <a:latin typeface="Arial" panose="020B0604020202020204" pitchFamily="34" charset="0"/>
                        <a:cs typeface="Arial" panose="020B0604020202020204" pitchFamily="34" charset="0"/>
                      </a:endParaRPr>
                    </a:p>
                  </a:txBody>
                  <a:tcPr/>
                </a:tc>
                <a:tc>
                  <a:txBody>
                    <a:bodyPr/>
                    <a:lstStyle/>
                    <a:p>
                      <a:r>
                        <a:rPr lang="fr-FR" sz="1600" b="0" dirty="0">
                          <a:latin typeface="Arial" panose="020B0604020202020204" pitchFamily="34" charset="0"/>
                          <a:cs typeface="Arial" panose="020B0604020202020204" pitchFamily="34" charset="0"/>
                        </a:rPr>
                        <a:t>Cadre de santé</a:t>
                      </a:r>
                    </a:p>
                  </a:txBody>
                  <a:tcPr/>
                </a:tc>
                <a:extLst>
                  <a:ext uri="{0D108BD9-81ED-4DB2-BD59-A6C34878D82A}">
                    <a16:rowId xmlns:a16="http://schemas.microsoft.com/office/drawing/2014/main" val="1163391842"/>
                  </a:ext>
                </a:extLst>
              </a:tr>
              <a:tr h="489852">
                <a:tc>
                  <a:txBody>
                    <a:bodyPr/>
                    <a:lstStyle/>
                    <a:p>
                      <a:r>
                        <a:rPr lang="fr-FR" sz="1400" b="0" dirty="0">
                          <a:latin typeface="Arial" panose="020B0604020202020204" pitchFamily="34" charset="0"/>
                          <a:cs typeface="Arial" panose="020B0604020202020204" pitchFamily="34" charset="0"/>
                        </a:rPr>
                        <a:t>56040</a:t>
                      </a:r>
                    </a:p>
                  </a:txBody>
                  <a:tcPr/>
                </a:tc>
                <a:tc>
                  <a:txBody>
                    <a:bodyPr/>
                    <a:lstStyle/>
                    <a:p>
                      <a:pPr marL="0" indent="0">
                        <a:buNone/>
                      </a:pPr>
                      <a:r>
                        <a:rPr lang="fr-FR" sz="1400" b="0" dirty="0">
                          <a:latin typeface="Arial" panose="020B0604020202020204" pitchFamily="34" charset="0"/>
                          <a:cs typeface="Arial" panose="020B0604020202020204" pitchFamily="34" charset="0"/>
                        </a:rPr>
                        <a:t>  20699</a:t>
                      </a:r>
                    </a:p>
                  </a:txBody>
                  <a:tcPr/>
                </a:tc>
                <a:tc>
                  <a:txBody>
                    <a:bodyPr/>
                    <a:lstStyle/>
                    <a:p>
                      <a:pPr marL="0" indent="0">
                        <a:buNone/>
                      </a:pPr>
                      <a:r>
                        <a:rPr lang="fr-FR" sz="1400" b="0" dirty="0">
                          <a:latin typeface="Arial" panose="020B0604020202020204" pitchFamily="34" charset="0"/>
                          <a:cs typeface="Arial" panose="020B0604020202020204" pitchFamily="34" charset="0"/>
                        </a:rPr>
                        <a:t> 10311</a:t>
                      </a:r>
                    </a:p>
                  </a:txBody>
                  <a:tcPr/>
                </a:tc>
                <a:tc>
                  <a:txBody>
                    <a:bodyPr/>
                    <a:lstStyle/>
                    <a:p>
                      <a:pPr marL="0" indent="0">
                        <a:buNone/>
                      </a:pPr>
                      <a:r>
                        <a:rPr lang="fr-FR" sz="1400" b="0" dirty="0">
                          <a:latin typeface="Arial" panose="020B0604020202020204" pitchFamily="34" charset="0"/>
                          <a:cs typeface="Arial" panose="020B0604020202020204" pitchFamily="34" charset="0"/>
                        </a:rPr>
                        <a:t>7617</a:t>
                      </a:r>
                    </a:p>
                  </a:txBody>
                  <a:tcPr/>
                </a:tc>
                <a:tc>
                  <a:txBody>
                    <a:bodyPr/>
                    <a:lstStyle/>
                    <a:p>
                      <a:pPr marL="0" indent="0">
                        <a:buNone/>
                      </a:pPr>
                      <a:r>
                        <a:rPr lang="fr-FR" sz="1400" b="0" dirty="0">
                          <a:latin typeface="Arial" panose="020B0604020202020204" pitchFamily="34" charset="0"/>
                          <a:cs typeface="Arial" panose="020B0604020202020204" pitchFamily="34" charset="0"/>
                        </a:rPr>
                        <a:t>724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dirty="0">
                          <a:latin typeface="Arial" panose="020B0604020202020204" pitchFamily="34" charset="0"/>
                          <a:cs typeface="Arial" panose="020B0604020202020204" pitchFamily="34" charset="0"/>
                        </a:rPr>
                        <a:t>430</a:t>
                      </a:r>
                    </a:p>
                  </a:txBody>
                  <a:tcPr/>
                </a:tc>
                <a:extLst>
                  <a:ext uri="{0D108BD9-81ED-4DB2-BD59-A6C34878D82A}">
                    <a16:rowId xmlns:a16="http://schemas.microsoft.com/office/drawing/2014/main" val="588576766"/>
                  </a:ext>
                </a:extLst>
              </a:tr>
            </a:tbl>
          </a:graphicData>
        </a:graphic>
      </p:graphicFrame>
      <p:sp>
        <p:nvSpPr>
          <p:cNvPr id="5"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solidFill>
                  <a:schemeClr val="accent1"/>
                </a:solidFill>
                <a:ea typeface="Geneva" charset="-128"/>
              </a:rPr>
              <a:t>Place de l’infirmier libéral dans l’accompagnement du patient en cancérologie</a:t>
            </a:r>
            <a:endParaRPr lang="fr-FR" sz="800" i="1">
              <a:solidFill>
                <a:schemeClr val="accent1"/>
              </a:solidFill>
              <a:ea typeface="Geneva" charset="-128"/>
            </a:endParaRPr>
          </a:p>
          <a:p>
            <a:endParaRPr lang="fr-FR">
              <a:solidFill>
                <a:schemeClr val="accent1"/>
              </a:solidFill>
            </a:endParaRPr>
          </a:p>
        </p:txBody>
      </p:sp>
    </p:spTree>
    <p:extLst>
      <p:ext uri="{BB962C8B-B14F-4D97-AF65-F5344CB8AC3E}">
        <p14:creationId xmlns:p14="http://schemas.microsoft.com/office/powerpoint/2010/main" val="3108919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1FF50-A742-41D7-A9C9-7A01F61F43A1}"/>
              </a:ext>
            </a:extLst>
          </p:cNvPr>
          <p:cNvSpPr>
            <a:spLocks noGrp="1"/>
          </p:cNvSpPr>
          <p:nvPr>
            <p:ph type="title"/>
          </p:nvPr>
        </p:nvSpPr>
        <p:spPr>
          <a:xfrm>
            <a:off x="683568" y="2996952"/>
            <a:ext cx="8229600" cy="1143000"/>
          </a:xfrm>
        </p:spPr>
        <p:txBody>
          <a:bodyPr>
            <a:noAutofit/>
          </a:bodyPr>
          <a:lstStyle/>
          <a:p>
            <a:pPr marL="857250" indent="-857250" algn="l">
              <a:buFont typeface="+mj-lt"/>
              <a:buAutoNum type="romanUcPeriod" startAt="2"/>
            </a:pPr>
            <a:r>
              <a:rPr lang="fr-FR" b="1" dirty="0">
                <a:solidFill>
                  <a:schemeClr val="accent1"/>
                </a:solidFill>
                <a:latin typeface="Arial" panose="020B0604020202020204" pitchFamily="34" charset="0"/>
                <a:cs typeface="Arial" panose="020B0604020202020204" pitchFamily="34" charset="0"/>
              </a:rPr>
              <a:t>Champ d’exercice professionnel</a:t>
            </a:r>
          </a:p>
        </p:txBody>
      </p:sp>
      <p:sp>
        <p:nvSpPr>
          <p:cNvPr id="6" name="Espace réservé du contenu 1"/>
          <p:cNvSpPr>
            <a:spLocks noGrp="1"/>
          </p:cNvSpPr>
          <p:nvPr>
            <p:ph sz="quarter" idx="13"/>
          </p:nvPr>
        </p:nvSpPr>
        <p:spPr>
          <a:xfrm>
            <a:off x="3203848" y="404664"/>
            <a:ext cx="5545138" cy="288578"/>
          </a:xfrm>
        </p:spPr>
        <p:txBody>
          <a:bodyPr>
            <a:normAutofit fontScale="92500"/>
          </a:bodyPr>
          <a:lstStyle/>
          <a:p>
            <a:pPr lvl="0"/>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1606787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FA3788A8-FBE1-4A66-A19E-8A9C231D84CE}"/>
              </a:ext>
            </a:extLst>
          </p:cNvPr>
          <p:cNvGraphicFramePr>
            <a:graphicFrameLocks noGrp="1"/>
          </p:cNvGraphicFramePr>
          <p:nvPr>
            <p:ph sz="quarter" idx="4"/>
            <p:extLst>
              <p:ext uri="{D42A27DB-BD31-4B8C-83A1-F6EECF244321}">
                <p14:modId xmlns:p14="http://schemas.microsoft.com/office/powerpoint/2010/main" val="346501914"/>
              </p:ext>
            </p:extLst>
          </p:nvPr>
        </p:nvGraphicFramePr>
        <p:xfrm>
          <a:off x="722032" y="972976"/>
          <a:ext cx="8185417" cy="5477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Ã©sultat de recherche d'images pour &quot;hopital dessin&quot;">
            <a:extLst>
              <a:ext uri="{FF2B5EF4-FFF2-40B4-BE49-F238E27FC236}">
                <a16:creationId xmlns:a16="http://schemas.microsoft.com/office/drawing/2014/main" id="{1034D65B-A556-44DA-BECE-7BE0A46A2E1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6427" y="801819"/>
            <a:ext cx="1452077" cy="14520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infirmier libÃ©ral&quot;">
            <a:extLst>
              <a:ext uri="{FF2B5EF4-FFF2-40B4-BE49-F238E27FC236}">
                <a16:creationId xmlns:a16="http://schemas.microsoft.com/office/drawing/2014/main" id="{2DEFAAD5-571D-4E33-9D2F-E51FAB2D5C7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97860" y="2915385"/>
            <a:ext cx="1309589" cy="9947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Ã©sultat de recherche d'images pour &quot;entreprise dessin&quot;">
            <a:extLst>
              <a:ext uri="{FF2B5EF4-FFF2-40B4-BE49-F238E27FC236}">
                <a16:creationId xmlns:a16="http://schemas.microsoft.com/office/drawing/2014/main" id="{56A32019-CC8F-418B-B7FE-AC427832D9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0942" y="4928042"/>
            <a:ext cx="2159123" cy="152218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Ã©sultat de recherche d'images pour &quot;infirmier scolaire dessin&quot;">
            <a:extLst>
              <a:ext uri="{FF2B5EF4-FFF2-40B4-BE49-F238E27FC236}">
                <a16:creationId xmlns:a16="http://schemas.microsoft.com/office/drawing/2014/main" id="{D5269C2E-E2A7-4B2B-ADA9-EADDD0BC4B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3645024"/>
            <a:ext cx="1390037" cy="138134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Ã©sultat de recherche d'images pour &quot;infirmier social dessin&quot;">
            <a:extLst>
              <a:ext uri="{FF2B5EF4-FFF2-40B4-BE49-F238E27FC236}">
                <a16:creationId xmlns:a16="http://schemas.microsoft.com/office/drawing/2014/main" id="{7207B469-5B29-46AE-8C92-4863084CF5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4342" y="1432538"/>
            <a:ext cx="1765723" cy="1132366"/>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A8A3E0B7-67ED-41CE-9792-AF02DFB26634}"/>
              </a:ext>
            </a:extLst>
          </p:cNvPr>
          <p:cNvSpPr txBox="1"/>
          <p:nvPr/>
        </p:nvSpPr>
        <p:spPr>
          <a:xfrm>
            <a:off x="5871184" y="996532"/>
            <a:ext cx="1725152" cy="1015663"/>
          </a:xfrm>
          <a:prstGeom prst="rect">
            <a:avLst/>
          </a:prstGeom>
          <a:noFill/>
        </p:spPr>
        <p:txBody>
          <a:bodyPr wrap="none" rtlCol="0">
            <a:spAutoFit/>
          </a:bodyPr>
          <a:lstStyle/>
          <a:p>
            <a:r>
              <a:rPr lang="fr-FR" sz="1200" dirty="0">
                <a:latin typeface="Arial" panose="020B0604020202020204" pitchFamily="34" charset="0"/>
                <a:cs typeface="Arial" panose="020B0604020202020204" pitchFamily="34" charset="0"/>
              </a:rPr>
              <a:t>Hôpitaux publics, </a:t>
            </a:r>
          </a:p>
          <a:p>
            <a:r>
              <a:rPr lang="fr-FR" sz="1200" dirty="0">
                <a:latin typeface="Arial" panose="020B0604020202020204" pitchFamily="34" charset="0"/>
                <a:cs typeface="Arial" panose="020B0604020202020204" pitchFamily="34" charset="0"/>
              </a:rPr>
              <a:t>Hôpitaux privés</a:t>
            </a:r>
          </a:p>
          <a:p>
            <a:r>
              <a:rPr lang="fr-FR" sz="1200" dirty="0">
                <a:latin typeface="Arial" panose="020B0604020202020204" pitchFamily="34" charset="0"/>
                <a:cs typeface="Arial" panose="020B0604020202020204" pitchFamily="34" charset="0"/>
              </a:rPr>
              <a:t> ESPIC, EHPAD</a:t>
            </a:r>
          </a:p>
          <a:p>
            <a:r>
              <a:rPr lang="fr-FR" sz="1200" dirty="0">
                <a:latin typeface="Arial" panose="020B0604020202020204" pitchFamily="34" charset="0"/>
                <a:cs typeface="Arial" panose="020B0604020202020204" pitchFamily="34" charset="0"/>
              </a:rPr>
              <a:t>Laboratoire d’analyses</a:t>
            </a:r>
          </a:p>
          <a:p>
            <a:r>
              <a:rPr lang="fr-FR" sz="1200" dirty="0">
                <a:latin typeface="Arial" panose="020B0604020202020204" pitchFamily="34" charset="0"/>
                <a:cs typeface="Arial" panose="020B0604020202020204" pitchFamily="34" charset="0"/>
              </a:rPr>
              <a:t>HAD, SSIAD,</a:t>
            </a:r>
          </a:p>
        </p:txBody>
      </p:sp>
      <p:sp>
        <p:nvSpPr>
          <p:cNvPr id="15" name="ZoneTexte 14">
            <a:extLst>
              <a:ext uri="{FF2B5EF4-FFF2-40B4-BE49-F238E27FC236}">
                <a16:creationId xmlns:a16="http://schemas.microsoft.com/office/drawing/2014/main" id="{2C9DB9F8-7EAC-4F53-90F3-F7CAE0BEA465}"/>
              </a:ext>
            </a:extLst>
          </p:cNvPr>
          <p:cNvSpPr txBox="1"/>
          <p:nvPr/>
        </p:nvSpPr>
        <p:spPr>
          <a:xfrm>
            <a:off x="6552858" y="4470211"/>
            <a:ext cx="2555646" cy="830997"/>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Cabinet de soins individuel ou en groupe </a:t>
            </a:r>
          </a:p>
          <a:p>
            <a:r>
              <a:rPr lang="fr-FR" sz="1200" dirty="0">
                <a:latin typeface="Arial" panose="020B0604020202020204" pitchFamily="34" charset="0"/>
                <a:cs typeface="Arial" panose="020B0604020202020204" pitchFamily="34" charset="0"/>
              </a:rPr>
              <a:t>Exercice en société, Centre de santé</a:t>
            </a:r>
          </a:p>
        </p:txBody>
      </p:sp>
      <p:sp>
        <p:nvSpPr>
          <p:cNvPr id="16" name="ZoneTexte 15">
            <a:extLst>
              <a:ext uri="{FF2B5EF4-FFF2-40B4-BE49-F238E27FC236}">
                <a16:creationId xmlns:a16="http://schemas.microsoft.com/office/drawing/2014/main" id="{82E914A1-3E20-4648-9DA6-FAEC2F842393}"/>
              </a:ext>
            </a:extLst>
          </p:cNvPr>
          <p:cNvSpPr txBox="1"/>
          <p:nvPr/>
        </p:nvSpPr>
        <p:spPr>
          <a:xfrm>
            <a:off x="5606053" y="5517232"/>
            <a:ext cx="3640740" cy="646331"/>
          </a:xfrm>
          <a:prstGeom prst="rect">
            <a:avLst/>
          </a:prstGeom>
          <a:noFill/>
        </p:spPr>
        <p:txBody>
          <a:bodyPr wrap="none" rtlCol="0">
            <a:spAutoFit/>
          </a:bodyPr>
          <a:lstStyle/>
          <a:p>
            <a:r>
              <a:rPr lang="fr-FR" sz="1200" dirty="0">
                <a:latin typeface="Arial" panose="020B0604020202020204" pitchFamily="34" charset="0"/>
                <a:cs typeface="Arial" panose="020B0604020202020204" pitchFamily="34" charset="0"/>
              </a:rPr>
              <a:t>Prévention et soin en entreprise</a:t>
            </a:r>
          </a:p>
          <a:p>
            <a:r>
              <a:rPr lang="fr-FR" sz="1200" dirty="0" err="1">
                <a:latin typeface="Arial" panose="020B0604020202020204" pitchFamily="34" charset="0"/>
                <a:cs typeface="Arial" panose="020B0604020202020204" pitchFamily="34" charset="0"/>
              </a:rPr>
              <a:t>Interim</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Enseignement : Formateur indépendant ou en IFSI</a:t>
            </a:r>
          </a:p>
        </p:txBody>
      </p:sp>
      <p:sp>
        <p:nvSpPr>
          <p:cNvPr id="17" name="ZoneTexte 16">
            <a:extLst>
              <a:ext uri="{FF2B5EF4-FFF2-40B4-BE49-F238E27FC236}">
                <a16:creationId xmlns:a16="http://schemas.microsoft.com/office/drawing/2014/main" id="{DBE9DDD2-8F2B-4FE8-8BC5-BDAFFCB0CEFB}"/>
              </a:ext>
            </a:extLst>
          </p:cNvPr>
          <p:cNvSpPr txBox="1"/>
          <p:nvPr/>
        </p:nvSpPr>
        <p:spPr>
          <a:xfrm>
            <a:off x="468661" y="1700808"/>
            <a:ext cx="2159123" cy="2308324"/>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Santé scolaire et universitaire</a:t>
            </a:r>
          </a:p>
          <a:p>
            <a:r>
              <a:rPr lang="fr-FR" sz="1200" dirty="0">
                <a:latin typeface="Arial" panose="020B0604020202020204" pitchFamily="34" charset="0"/>
                <a:cs typeface="Arial" panose="020B0604020202020204" pitchFamily="34" charset="0"/>
              </a:rPr>
              <a:t>Protection infantile / PMI</a:t>
            </a:r>
          </a:p>
          <a:p>
            <a:r>
              <a:rPr lang="fr-FR" sz="1200" dirty="0">
                <a:latin typeface="Arial" panose="020B0604020202020204" pitchFamily="34" charset="0"/>
                <a:cs typeface="Arial" panose="020B0604020202020204" pitchFamily="34" charset="0"/>
              </a:rPr>
              <a:t>Organisme de Sécurité sociale</a:t>
            </a:r>
          </a:p>
          <a:p>
            <a:r>
              <a:rPr lang="fr-FR" sz="1200" dirty="0">
                <a:latin typeface="Arial" panose="020B0604020202020204" pitchFamily="34" charset="0"/>
                <a:cs typeface="Arial" panose="020B0604020202020204" pitchFamily="34" charset="0"/>
              </a:rPr>
              <a:t>Collectivités territoriales</a:t>
            </a:r>
          </a:p>
          <a:p>
            <a:r>
              <a:rPr lang="fr-FR" sz="1200" dirty="0">
                <a:latin typeface="Arial" panose="020B0604020202020204" pitchFamily="34" charset="0"/>
                <a:cs typeface="Arial" panose="020B0604020202020204" pitchFamily="34" charset="0"/>
              </a:rPr>
              <a:t>Réseaux </a:t>
            </a:r>
          </a:p>
          <a:p>
            <a:r>
              <a:rPr lang="fr-FR" sz="1200" dirty="0">
                <a:latin typeface="Arial" panose="020B0604020202020204" pitchFamily="34" charset="0"/>
                <a:cs typeface="Arial" panose="020B0604020202020204" pitchFamily="34" charset="0"/>
              </a:rPr>
              <a:t>Associations et organismes humanitaires</a:t>
            </a:r>
          </a:p>
          <a:p>
            <a:r>
              <a:rPr lang="fr-FR" sz="1200" dirty="0">
                <a:latin typeface="Arial" panose="020B0604020202020204" pitchFamily="34" charset="0"/>
                <a:cs typeface="Arial" panose="020B0604020202020204" pitchFamily="34" charset="0"/>
              </a:rPr>
              <a:t>Ministère et services déconcentrés</a:t>
            </a:r>
          </a:p>
          <a:p>
            <a:endParaRPr lang="fr-FR" sz="1200" dirty="0">
              <a:latin typeface="Arial" panose="020B0604020202020204" pitchFamily="34" charset="0"/>
              <a:cs typeface="Arial" panose="020B0604020202020204" pitchFamily="34" charset="0"/>
            </a:endParaRPr>
          </a:p>
        </p:txBody>
      </p:sp>
      <p:sp>
        <p:nvSpPr>
          <p:cNvPr id="18"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solidFill>
                  <a:schemeClr val="accent1"/>
                </a:solidFill>
                <a:ea typeface="Geneva" charset="-128"/>
              </a:rPr>
              <a:t>Place de l’infirmier libéral dans l’accompagnement du patient en cancérologie</a:t>
            </a:r>
            <a:endParaRPr lang="fr-FR" sz="800" i="1">
              <a:solidFill>
                <a:schemeClr val="accent1"/>
              </a:solidFill>
              <a:ea typeface="Geneva" charset="-128"/>
            </a:endParaRPr>
          </a:p>
          <a:p>
            <a:endParaRPr lang="fr-FR">
              <a:solidFill>
                <a:schemeClr val="accent1"/>
              </a:solidFill>
            </a:endParaRPr>
          </a:p>
        </p:txBody>
      </p:sp>
      <p:sp>
        <p:nvSpPr>
          <p:cNvPr id="20" name="Espace réservé du texte 7">
            <a:extLst>
              <a:ext uri="{FF2B5EF4-FFF2-40B4-BE49-F238E27FC236}">
                <a16:creationId xmlns:a16="http://schemas.microsoft.com/office/drawing/2014/main" id="{5A899627-BAF3-44DB-BD4D-8E13812E5554}"/>
              </a:ext>
            </a:extLst>
          </p:cNvPr>
          <p:cNvSpPr>
            <a:spLocks noGrp="1"/>
          </p:cNvSpPr>
          <p:nvPr>
            <p:ph type="body" sz="quarter" idx="3"/>
          </p:nvPr>
        </p:nvSpPr>
        <p:spPr>
          <a:xfrm>
            <a:off x="889248" y="548680"/>
            <a:ext cx="7931224" cy="453727"/>
          </a:xfrm>
        </p:spPr>
        <p:txBody>
          <a:bodyPr>
            <a:normAutofit/>
          </a:bodyPr>
          <a:lstStyle/>
          <a:p>
            <a:pPr marL="457200" indent="-457200">
              <a:buFont typeface="+mj-lt"/>
              <a:buAutoNum type="arabicPeriod"/>
            </a:pPr>
            <a:r>
              <a:rPr lang="fr-FR" sz="2000" dirty="0">
                <a:solidFill>
                  <a:schemeClr val="accent1"/>
                </a:solidFill>
                <a:latin typeface="Arial" panose="020B0604020202020204" pitchFamily="34" charset="0"/>
                <a:cs typeface="Arial" panose="020B0604020202020204" pitchFamily="34" charset="0"/>
              </a:rPr>
              <a:t>Secteur d’exercice infirmier</a:t>
            </a:r>
          </a:p>
        </p:txBody>
      </p:sp>
    </p:spTree>
    <p:extLst>
      <p:ext uri="{BB962C8B-B14F-4D97-AF65-F5344CB8AC3E}">
        <p14:creationId xmlns:p14="http://schemas.microsoft.com/office/powerpoint/2010/main" val="4035837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
        <p:nvSpPr>
          <p:cNvPr id="5" name="Espace réservé du texte 7">
            <a:extLst>
              <a:ext uri="{FF2B5EF4-FFF2-40B4-BE49-F238E27FC236}">
                <a16:creationId xmlns:a16="http://schemas.microsoft.com/office/drawing/2014/main" id="{5A899627-BAF3-44DB-BD4D-8E13812E5554}"/>
              </a:ext>
            </a:extLst>
          </p:cNvPr>
          <p:cNvSpPr>
            <a:spLocks noGrp="1"/>
          </p:cNvSpPr>
          <p:nvPr>
            <p:ph type="body" sz="quarter" idx="3"/>
          </p:nvPr>
        </p:nvSpPr>
        <p:spPr>
          <a:xfrm>
            <a:off x="889248" y="836712"/>
            <a:ext cx="7931224" cy="453727"/>
          </a:xfrm>
        </p:spPr>
        <p:txBody>
          <a:bodyPr>
            <a:normAutofit/>
          </a:bodyPr>
          <a:lstStyle/>
          <a:p>
            <a:pPr marL="457200" indent="-457200">
              <a:buFont typeface="+mj-lt"/>
              <a:buAutoNum type="arabicPeriod" startAt="2"/>
            </a:pPr>
            <a:r>
              <a:rPr lang="fr-FR" sz="2000" dirty="0">
                <a:solidFill>
                  <a:schemeClr val="accent1"/>
                </a:solidFill>
                <a:latin typeface="Arial" panose="020B0604020202020204" pitchFamily="34" charset="0"/>
                <a:cs typeface="Arial" panose="020B0604020202020204" pitchFamily="34" charset="0"/>
              </a:rPr>
              <a:t>Notion d’interdisciplinarité</a:t>
            </a:r>
          </a:p>
        </p:txBody>
      </p:sp>
      <p:sp>
        <p:nvSpPr>
          <p:cNvPr id="8" name="ZoneTexte 7"/>
          <p:cNvSpPr txBox="1"/>
          <p:nvPr/>
        </p:nvSpPr>
        <p:spPr>
          <a:xfrm>
            <a:off x="743128" y="2116901"/>
            <a:ext cx="2388712" cy="307777"/>
          </a:xfrm>
          <a:prstGeom prst="rect">
            <a:avLst/>
          </a:prstGeom>
          <a:solidFill>
            <a:schemeClr val="bg1"/>
          </a:solid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Spécialistes médicaux</a:t>
            </a:r>
          </a:p>
        </p:txBody>
      </p:sp>
      <p:sp>
        <p:nvSpPr>
          <p:cNvPr id="9" name="ZoneTexte 8"/>
          <p:cNvSpPr txBox="1"/>
          <p:nvPr/>
        </p:nvSpPr>
        <p:spPr>
          <a:xfrm>
            <a:off x="642910" y="3071810"/>
            <a:ext cx="1797350" cy="523220"/>
          </a:xfrm>
          <a:prstGeom prst="rect">
            <a:avLst/>
          </a:prstGeom>
          <a:solidFill>
            <a:schemeClr val="bg1"/>
          </a:solid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Pharmacies centrales /</a:t>
            </a:r>
            <a:r>
              <a:rPr lang="fr-FR" sz="1400" b="1" dirty="0">
                <a:latin typeface="Arial" panose="020B0604020202020204" pitchFamily="34" charset="0"/>
                <a:cs typeface="Arial" panose="020B0604020202020204" pitchFamily="34" charset="0"/>
              </a:rPr>
              <a:t>officines</a:t>
            </a:r>
          </a:p>
        </p:txBody>
      </p:sp>
      <p:sp>
        <p:nvSpPr>
          <p:cNvPr id="11" name="ZoneTexte 10"/>
          <p:cNvSpPr txBox="1"/>
          <p:nvPr/>
        </p:nvSpPr>
        <p:spPr>
          <a:xfrm>
            <a:off x="460390" y="2625879"/>
            <a:ext cx="2376264" cy="307777"/>
          </a:xfrm>
          <a:prstGeom prst="rect">
            <a:avLst/>
          </a:prstGeom>
          <a:no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Spécialistes chirurgicaux</a:t>
            </a:r>
          </a:p>
        </p:txBody>
      </p:sp>
      <p:sp>
        <p:nvSpPr>
          <p:cNvPr id="12" name="ZoneTexte 11"/>
          <p:cNvSpPr txBox="1"/>
          <p:nvPr/>
        </p:nvSpPr>
        <p:spPr>
          <a:xfrm>
            <a:off x="503245" y="3644484"/>
            <a:ext cx="2340563" cy="307777"/>
          </a:xfrm>
          <a:prstGeom prst="rect">
            <a:avLst/>
          </a:prstGeom>
          <a:no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Laboratoires d’analyses</a:t>
            </a:r>
          </a:p>
        </p:txBody>
      </p:sp>
      <p:sp>
        <p:nvSpPr>
          <p:cNvPr id="13" name="ZoneTexte 12"/>
          <p:cNvSpPr txBox="1"/>
          <p:nvPr/>
        </p:nvSpPr>
        <p:spPr>
          <a:xfrm>
            <a:off x="545029" y="4752791"/>
            <a:ext cx="2784909" cy="523220"/>
          </a:xfrm>
          <a:prstGeom prst="rect">
            <a:avLst/>
          </a:prstGeom>
          <a:solidFill>
            <a:schemeClr val="bg1"/>
          </a:solid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Professionnels spécialisés (Socio esthétique, prothésiste)</a:t>
            </a:r>
          </a:p>
        </p:txBody>
      </p:sp>
      <p:sp>
        <p:nvSpPr>
          <p:cNvPr id="14" name="ZoneTexte 13"/>
          <p:cNvSpPr txBox="1"/>
          <p:nvPr/>
        </p:nvSpPr>
        <p:spPr>
          <a:xfrm>
            <a:off x="2714612" y="6143644"/>
            <a:ext cx="2367700" cy="307777"/>
          </a:xfrm>
          <a:prstGeom prst="rect">
            <a:avLst/>
          </a:prstGeom>
          <a:solidFill>
            <a:schemeClr val="bg1"/>
          </a:solid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Services de radiologie</a:t>
            </a:r>
          </a:p>
        </p:txBody>
      </p:sp>
      <p:sp>
        <p:nvSpPr>
          <p:cNvPr id="15" name="ZoneTexte 14"/>
          <p:cNvSpPr txBox="1"/>
          <p:nvPr/>
        </p:nvSpPr>
        <p:spPr>
          <a:xfrm>
            <a:off x="785786" y="5500702"/>
            <a:ext cx="2428892" cy="523220"/>
          </a:xfrm>
          <a:prstGeom prst="rect">
            <a:avLst/>
          </a:prstGeom>
          <a:solidFill>
            <a:schemeClr val="bg1"/>
          </a:solid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Services spécialisés, </a:t>
            </a:r>
          </a:p>
          <a:p>
            <a:r>
              <a:rPr lang="fr-FR" sz="1400" b="1" dirty="0">
                <a:latin typeface="Arial" panose="020B0604020202020204" pitchFamily="34" charset="0"/>
                <a:cs typeface="Arial" panose="020B0604020202020204" pitchFamily="34" charset="0"/>
              </a:rPr>
              <a:t>réseaux de soins</a:t>
            </a:r>
          </a:p>
        </p:txBody>
      </p:sp>
      <p:sp>
        <p:nvSpPr>
          <p:cNvPr id="16" name="ZoneTexte 15"/>
          <p:cNvSpPr txBox="1"/>
          <p:nvPr/>
        </p:nvSpPr>
        <p:spPr>
          <a:xfrm>
            <a:off x="5786446" y="1428736"/>
            <a:ext cx="1933406" cy="307777"/>
          </a:xfrm>
          <a:prstGeom prst="rect">
            <a:avLst/>
          </a:prstGeom>
          <a:no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Patients / Entourage</a:t>
            </a:r>
          </a:p>
        </p:txBody>
      </p:sp>
      <p:sp>
        <p:nvSpPr>
          <p:cNvPr id="17" name="ZoneTexte 16"/>
          <p:cNvSpPr txBox="1"/>
          <p:nvPr/>
        </p:nvSpPr>
        <p:spPr>
          <a:xfrm>
            <a:off x="6357950" y="1857364"/>
            <a:ext cx="1933406" cy="307777"/>
          </a:xfrm>
          <a:prstGeom prst="rect">
            <a:avLst/>
          </a:prstGeom>
          <a:no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Infirmier(e)</a:t>
            </a:r>
          </a:p>
        </p:txBody>
      </p:sp>
      <p:sp>
        <p:nvSpPr>
          <p:cNvPr id="18" name="ZoneTexte 17"/>
          <p:cNvSpPr txBox="1"/>
          <p:nvPr/>
        </p:nvSpPr>
        <p:spPr>
          <a:xfrm>
            <a:off x="6500826" y="2214554"/>
            <a:ext cx="2357454" cy="307777"/>
          </a:xfrm>
          <a:prstGeom prst="rect">
            <a:avLst/>
          </a:prstGeom>
          <a:no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Kinésithérapeute /</a:t>
            </a:r>
            <a:r>
              <a:rPr lang="fr-FR" sz="1400" b="1" dirty="0">
                <a:latin typeface="Arial" panose="020B0604020202020204" pitchFamily="34" charset="0"/>
                <a:cs typeface="Arial" panose="020B0604020202020204" pitchFamily="34" charset="0"/>
              </a:rPr>
              <a:t>coach</a:t>
            </a:r>
          </a:p>
        </p:txBody>
      </p:sp>
      <p:sp>
        <p:nvSpPr>
          <p:cNvPr id="19" name="ZoneTexte 18"/>
          <p:cNvSpPr txBox="1"/>
          <p:nvPr/>
        </p:nvSpPr>
        <p:spPr>
          <a:xfrm>
            <a:off x="6643702" y="2571744"/>
            <a:ext cx="1933406" cy="307777"/>
          </a:xfrm>
          <a:prstGeom prst="rect">
            <a:avLst/>
          </a:prstGeom>
          <a:solidFill>
            <a:schemeClr val="bg1"/>
          </a:solid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Pédicure-podologue</a:t>
            </a:r>
          </a:p>
        </p:txBody>
      </p:sp>
      <p:sp>
        <p:nvSpPr>
          <p:cNvPr id="20" name="ZoneTexte 19"/>
          <p:cNvSpPr txBox="1"/>
          <p:nvPr/>
        </p:nvSpPr>
        <p:spPr>
          <a:xfrm>
            <a:off x="6929454" y="3571876"/>
            <a:ext cx="1933406" cy="307777"/>
          </a:xfrm>
          <a:prstGeom prst="rect">
            <a:avLst/>
          </a:prstGeom>
          <a:solidFill>
            <a:schemeClr val="bg1"/>
          </a:solid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Auxiliaires de vie</a:t>
            </a:r>
          </a:p>
        </p:txBody>
      </p:sp>
      <p:sp>
        <p:nvSpPr>
          <p:cNvPr id="21" name="ZoneTexte 20"/>
          <p:cNvSpPr txBox="1"/>
          <p:nvPr/>
        </p:nvSpPr>
        <p:spPr>
          <a:xfrm>
            <a:off x="6858016" y="4071942"/>
            <a:ext cx="1933406" cy="307777"/>
          </a:xfrm>
          <a:prstGeom prst="rect">
            <a:avLst/>
          </a:prstGeom>
          <a:solidFill>
            <a:schemeClr val="bg1"/>
          </a:solid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Aides-soignants</a:t>
            </a:r>
          </a:p>
        </p:txBody>
      </p:sp>
      <p:sp>
        <p:nvSpPr>
          <p:cNvPr id="23" name="ZoneTexte 22"/>
          <p:cNvSpPr txBox="1"/>
          <p:nvPr/>
        </p:nvSpPr>
        <p:spPr>
          <a:xfrm>
            <a:off x="1525974" y="1593012"/>
            <a:ext cx="1933406" cy="307777"/>
          </a:xfrm>
          <a:prstGeom prst="rect">
            <a:avLst/>
          </a:prstGeom>
          <a:no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Médecin traitant</a:t>
            </a:r>
          </a:p>
        </p:txBody>
      </p:sp>
      <p:sp>
        <p:nvSpPr>
          <p:cNvPr id="24" name="ZoneTexte 23"/>
          <p:cNvSpPr txBox="1"/>
          <p:nvPr/>
        </p:nvSpPr>
        <p:spPr>
          <a:xfrm>
            <a:off x="743128" y="2116900"/>
            <a:ext cx="2388712" cy="307777"/>
          </a:xfrm>
          <a:prstGeom prst="rect">
            <a:avLst/>
          </a:prstGeom>
          <a:no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Spécialistes médicaux</a:t>
            </a:r>
          </a:p>
        </p:txBody>
      </p:sp>
      <p:sp>
        <p:nvSpPr>
          <p:cNvPr id="28" name="ZoneTexte 27"/>
          <p:cNvSpPr txBox="1"/>
          <p:nvPr/>
        </p:nvSpPr>
        <p:spPr>
          <a:xfrm>
            <a:off x="681487" y="4173050"/>
            <a:ext cx="1933406" cy="523220"/>
          </a:xfrm>
          <a:prstGeom prst="rect">
            <a:avLst/>
          </a:prstGeom>
          <a:no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Sociétés savantes</a:t>
            </a:r>
          </a:p>
          <a:p>
            <a:r>
              <a:rPr lang="fr-FR" sz="1400" b="1" dirty="0">
                <a:latin typeface="Arial" panose="020B0604020202020204" pitchFamily="34" charset="0"/>
                <a:cs typeface="Arial" panose="020B0604020202020204" pitchFamily="34" charset="0"/>
              </a:rPr>
              <a:t>associations</a:t>
            </a:r>
          </a:p>
        </p:txBody>
      </p:sp>
      <p:sp>
        <p:nvSpPr>
          <p:cNvPr id="32" name="ZoneTexte 31"/>
          <p:cNvSpPr txBox="1"/>
          <p:nvPr/>
        </p:nvSpPr>
        <p:spPr>
          <a:xfrm>
            <a:off x="6858016" y="3071810"/>
            <a:ext cx="1933406" cy="307777"/>
          </a:xfrm>
          <a:prstGeom prst="rect">
            <a:avLst/>
          </a:prstGeom>
          <a:no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Diététiciens</a:t>
            </a:r>
          </a:p>
        </p:txBody>
      </p:sp>
      <p:sp>
        <p:nvSpPr>
          <p:cNvPr id="34" name="ZoneTexte 33"/>
          <p:cNvSpPr txBox="1"/>
          <p:nvPr/>
        </p:nvSpPr>
        <p:spPr>
          <a:xfrm>
            <a:off x="4714876" y="5857892"/>
            <a:ext cx="2592288" cy="307777"/>
          </a:xfrm>
          <a:prstGeom prst="rect">
            <a:avLst/>
          </a:prstGeom>
          <a:no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Services sociaux/ </a:t>
            </a:r>
            <a:r>
              <a:rPr lang="fr-FR" sz="1400" b="1" dirty="0">
                <a:latin typeface="Arial" panose="020B0604020202020204" pitchFamily="34" charset="0"/>
                <a:cs typeface="Arial" panose="020B0604020202020204" pitchFamily="34" charset="0"/>
              </a:rPr>
              <a:t>juridiques</a:t>
            </a:r>
          </a:p>
        </p:txBody>
      </p:sp>
      <p:sp>
        <p:nvSpPr>
          <p:cNvPr id="29" name="ZoneTexte 28">
            <a:extLst>
              <a:ext uri="{FF2B5EF4-FFF2-40B4-BE49-F238E27FC236}">
                <a16:creationId xmlns:a16="http://schemas.microsoft.com/office/drawing/2014/main" id="{9318D943-47E6-47C8-B475-1392585186F0}"/>
              </a:ext>
            </a:extLst>
          </p:cNvPr>
          <p:cNvSpPr txBox="1"/>
          <p:nvPr/>
        </p:nvSpPr>
        <p:spPr>
          <a:xfrm>
            <a:off x="6138504" y="5185563"/>
            <a:ext cx="2592288" cy="523220"/>
          </a:xfrm>
          <a:prstGeom prst="rect">
            <a:avLst/>
          </a:prstGeom>
          <a:no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Psychologues/</a:t>
            </a:r>
            <a:r>
              <a:rPr lang="fr-FR" sz="1400" b="1" dirty="0">
                <a:latin typeface="Arial" panose="020B0604020202020204" pitchFamily="34" charset="0"/>
                <a:cs typeface="Arial" panose="020B0604020202020204" pitchFamily="34" charset="0"/>
              </a:rPr>
              <a:t>sophrologue</a:t>
            </a:r>
            <a:r>
              <a:rPr lang="fr-FR" sz="1400" b="1" dirty="0">
                <a:solidFill>
                  <a:schemeClr val="accent1"/>
                </a:solidFill>
                <a:latin typeface="Arial" panose="020B0604020202020204" pitchFamily="34" charset="0"/>
                <a:cs typeface="Arial" panose="020B0604020202020204" pitchFamily="34" charset="0"/>
              </a:rPr>
              <a:t>s</a:t>
            </a:r>
          </a:p>
        </p:txBody>
      </p:sp>
      <p:pic>
        <p:nvPicPr>
          <p:cNvPr id="6" name="Espace réservé du contenu 9">
            <a:extLst>
              <a:ext uri="{FF2B5EF4-FFF2-40B4-BE49-F238E27FC236}">
                <a16:creationId xmlns:a16="http://schemas.microsoft.com/office/drawing/2014/main" id="{D39C9444-DED3-4F25-B0CF-4BFD21E0DD30}"/>
              </a:ext>
            </a:extLst>
          </p:cNvPr>
          <p:cNvPicPr>
            <a:picLocks noGrp="1" noChangeAspect="1"/>
          </p:cNvPicPr>
          <p:nvPr>
            <p:ph sz="quarter" idx="4"/>
          </p:nvPr>
        </p:nvPicPr>
        <p:blipFill rotWithShape="1">
          <a:blip r:embed="rId2"/>
          <a:srcRect l="28135" t="3253" r="24958" b="15509"/>
          <a:stretch/>
        </p:blipFill>
        <p:spPr>
          <a:xfrm>
            <a:off x="2843808" y="1484784"/>
            <a:ext cx="3647873" cy="4173166"/>
          </a:xfrm>
          <a:prstGeom prst="ellipse">
            <a:avLst/>
          </a:prstGeom>
        </p:spPr>
      </p:pic>
      <p:sp>
        <p:nvSpPr>
          <p:cNvPr id="25" name="ZoneTexte 24"/>
          <p:cNvSpPr txBox="1"/>
          <p:nvPr/>
        </p:nvSpPr>
        <p:spPr>
          <a:xfrm>
            <a:off x="5643570" y="5500702"/>
            <a:ext cx="2857520" cy="369332"/>
          </a:xfrm>
          <a:prstGeom prst="rect">
            <a:avLst/>
          </a:prstGeom>
          <a:noFill/>
        </p:spPr>
        <p:txBody>
          <a:bodyPr wrap="square" rtlCol="0">
            <a:spAutoFit/>
          </a:bodyPr>
          <a:lstStyle/>
          <a:p>
            <a:r>
              <a:rPr lang="fr-FR" dirty="0"/>
              <a:t>Représentants du culte</a:t>
            </a:r>
          </a:p>
        </p:txBody>
      </p:sp>
      <p:sp>
        <p:nvSpPr>
          <p:cNvPr id="26" name="ZoneTexte 25"/>
          <p:cNvSpPr txBox="1"/>
          <p:nvPr/>
        </p:nvSpPr>
        <p:spPr>
          <a:xfrm>
            <a:off x="6786578" y="4429132"/>
            <a:ext cx="1608004" cy="369332"/>
          </a:xfrm>
          <a:prstGeom prst="rect">
            <a:avLst/>
          </a:prstGeom>
          <a:noFill/>
        </p:spPr>
        <p:txBody>
          <a:bodyPr wrap="none" rtlCol="0">
            <a:spAutoFit/>
          </a:bodyPr>
          <a:lstStyle/>
          <a:p>
            <a:r>
              <a:rPr lang="fr-FR" dirty="0"/>
              <a:t>Aide ménagère</a:t>
            </a:r>
          </a:p>
        </p:txBody>
      </p:sp>
      <p:sp>
        <p:nvSpPr>
          <p:cNvPr id="27" name="ZoneTexte 26"/>
          <p:cNvSpPr txBox="1"/>
          <p:nvPr/>
        </p:nvSpPr>
        <p:spPr>
          <a:xfrm>
            <a:off x="6643702" y="4857760"/>
            <a:ext cx="1614288" cy="369332"/>
          </a:xfrm>
          <a:prstGeom prst="rect">
            <a:avLst/>
          </a:prstGeom>
          <a:noFill/>
        </p:spPr>
        <p:txBody>
          <a:bodyPr wrap="none" rtlCol="0">
            <a:spAutoFit/>
          </a:bodyPr>
          <a:lstStyle/>
          <a:p>
            <a:r>
              <a:rPr lang="fr-FR" dirty="0"/>
              <a:t>orthophonistes</a:t>
            </a:r>
          </a:p>
        </p:txBody>
      </p:sp>
    </p:spTree>
    <p:extLst>
      <p:ext uri="{BB962C8B-B14F-4D97-AF65-F5344CB8AC3E}">
        <p14:creationId xmlns:p14="http://schemas.microsoft.com/office/powerpoint/2010/main" val="138226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980728"/>
            <a:ext cx="8229600" cy="436910"/>
          </a:xfrm>
        </p:spPr>
        <p:txBody>
          <a:bodyPr>
            <a:noAutofit/>
          </a:bodyPr>
          <a:lstStyle/>
          <a:p>
            <a:r>
              <a:rPr lang="fr-FR" sz="2000" b="1" dirty="0">
                <a:solidFill>
                  <a:srgbClr val="055095"/>
                </a:solidFill>
                <a:latin typeface="Arial" pitchFamily="34" charset="0"/>
                <a:cs typeface="Arial" pitchFamily="34" charset="0"/>
              </a:rPr>
              <a:t>Contributeurs</a:t>
            </a:r>
          </a:p>
        </p:txBody>
      </p:sp>
      <p:sp>
        <p:nvSpPr>
          <p:cNvPr id="6" name="ZoneTexte 5"/>
          <p:cNvSpPr txBox="1">
            <a:spLocks noChangeArrowheads="1"/>
          </p:cNvSpPr>
          <p:nvPr/>
        </p:nvSpPr>
        <p:spPr bwMode="auto">
          <a:xfrm>
            <a:off x="971600" y="1664886"/>
            <a:ext cx="7704856" cy="3996479"/>
          </a:xfrm>
          <a:prstGeom prst="rect">
            <a:avLst/>
          </a:prstGeom>
          <a:noFill/>
          <a:ln w="9525">
            <a:noFill/>
            <a:miter lim="800000"/>
            <a:headEnd/>
            <a:tailEnd/>
          </a:ln>
        </p:spPr>
        <p:txBody>
          <a:bodyPr wrap="square">
            <a:spAutoFit/>
          </a:bodyPr>
          <a:lstStyle/>
          <a:p>
            <a:pPr>
              <a:lnSpc>
                <a:spcPct val="80000"/>
              </a:lnSpc>
              <a:spcBef>
                <a:spcPct val="20000"/>
              </a:spcBef>
              <a:defRPr/>
            </a:pPr>
            <a:r>
              <a:rPr lang="fr-FR" sz="1800" b="1" dirty="0">
                <a:solidFill>
                  <a:srgbClr val="873966"/>
                </a:solidFill>
                <a:latin typeface="Calibri" pitchFamily="34" charset="0"/>
                <a:cs typeface="Arial" pitchFamily="34" charset="0"/>
              </a:rPr>
              <a:t>Coordination</a:t>
            </a:r>
          </a:p>
          <a:p>
            <a:pPr algn="just">
              <a:lnSpc>
                <a:spcPct val="80000"/>
              </a:lnSpc>
              <a:spcBef>
                <a:spcPct val="20000"/>
              </a:spcBef>
              <a:defRPr/>
            </a:pPr>
            <a:r>
              <a:rPr lang="fr-FR" sz="1350" b="1" dirty="0">
                <a:solidFill>
                  <a:srgbClr val="055095"/>
                </a:solidFill>
                <a:latin typeface="Calibri" pitchFamily="34" charset="0"/>
                <a:cs typeface="Arial" pitchFamily="34" charset="0"/>
              </a:rPr>
              <a:t>SERPEAULT Marion </a:t>
            </a:r>
            <a:r>
              <a:rPr lang="fr-FR" sz="1350" dirty="0">
                <a:solidFill>
                  <a:srgbClr val="055095"/>
                </a:solidFill>
                <a:latin typeface="Calibri" pitchFamily="34" charset="0"/>
                <a:cs typeface="Arial" pitchFamily="34" charset="0"/>
              </a:rPr>
              <a:t>(Infirmière coordinatrice du Réseau Oncologie D’Alsace, Strasbourg)</a:t>
            </a:r>
          </a:p>
          <a:p>
            <a:pPr algn="just">
              <a:lnSpc>
                <a:spcPct val="80000"/>
              </a:lnSpc>
              <a:spcBef>
                <a:spcPct val="20000"/>
              </a:spcBef>
              <a:defRPr/>
            </a:pPr>
            <a:endParaRPr lang="fr-FR" sz="1000" dirty="0">
              <a:solidFill>
                <a:srgbClr val="055095"/>
              </a:solidFill>
              <a:latin typeface="Calibri" pitchFamily="34" charset="0"/>
              <a:cs typeface="Arial" pitchFamily="34" charset="0"/>
            </a:endParaRPr>
          </a:p>
          <a:p>
            <a:pPr algn="just">
              <a:lnSpc>
                <a:spcPct val="80000"/>
              </a:lnSpc>
              <a:spcBef>
                <a:spcPts val="0"/>
              </a:spcBef>
              <a:defRPr/>
            </a:pPr>
            <a:r>
              <a:rPr lang="fr-FR" sz="1800" b="1" dirty="0">
                <a:solidFill>
                  <a:srgbClr val="873966"/>
                </a:solidFill>
                <a:latin typeface="Calibri" pitchFamily="34" charset="0"/>
                <a:cs typeface="Arial" pitchFamily="34" charset="0"/>
              </a:rPr>
              <a:t>Membres du groupe de travail</a:t>
            </a:r>
          </a:p>
          <a:p>
            <a:pPr algn="just">
              <a:lnSpc>
                <a:spcPct val="80000"/>
              </a:lnSpc>
              <a:spcBef>
                <a:spcPct val="20000"/>
              </a:spcBef>
              <a:defRPr/>
            </a:pPr>
            <a:endParaRPr lang="fr-FR" sz="1000" b="1" dirty="0">
              <a:solidFill>
                <a:srgbClr val="055095"/>
              </a:solidFill>
              <a:latin typeface="Calibri" pitchFamily="34" charset="0"/>
              <a:cs typeface="Arial" pitchFamily="34" charset="0"/>
            </a:endParaRPr>
          </a:p>
          <a:p>
            <a:pPr algn="just">
              <a:lnSpc>
                <a:spcPct val="80000"/>
              </a:lnSpc>
              <a:spcBef>
                <a:spcPct val="20000"/>
              </a:spcBef>
              <a:defRPr/>
            </a:pPr>
            <a:r>
              <a:rPr lang="fr-FR" sz="1350" b="1" dirty="0">
                <a:solidFill>
                  <a:srgbClr val="055095"/>
                </a:solidFill>
                <a:latin typeface="Calibri" pitchFamily="34" charset="0"/>
                <a:cs typeface="Arial" pitchFamily="34" charset="0"/>
              </a:rPr>
              <a:t>BLANQUIER Patricia </a:t>
            </a:r>
            <a:r>
              <a:rPr lang="fr-FR" sz="1350" dirty="0">
                <a:solidFill>
                  <a:srgbClr val="055095"/>
                </a:solidFill>
                <a:latin typeface="Calibri" pitchFamily="34" charset="0"/>
                <a:cs typeface="Arial" pitchFamily="34" charset="0"/>
              </a:rPr>
              <a:t>(IDE libérale)</a:t>
            </a:r>
            <a:r>
              <a:rPr lang="fr-FR" sz="1350" b="1" dirty="0">
                <a:solidFill>
                  <a:srgbClr val="055095"/>
                </a:solidFill>
                <a:latin typeface="Calibri" pitchFamily="34" charset="0"/>
              </a:rPr>
              <a:t>, DERRUAU Claire</a:t>
            </a:r>
            <a:r>
              <a:rPr lang="fr-FR" sz="1350" b="1" dirty="0">
                <a:solidFill>
                  <a:srgbClr val="055095"/>
                </a:solidFill>
                <a:latin typeface="Calibri" pitchFamily="34" charset="0"/>
                <a:cs typeface="Arial" pitchFamily="34" charset="0"/>
              </a:rPr>
              <a:t> </a:t>
            </a:r>
            <a:r>
              <a:rPr lang="fr-FR" sz="1350" dirty="0">
                <a:solidFill>
                  <a:srgbClr val="055095"/>
                </a:solidFill>
                <a:latin typeface="Calibri" pitchFamily="34" charset="0"/>
                <a:cs typeface="Arial" pitchFamily="34" charset="0"/>
              </a:rPr>
              <a:t>(IDE libérale)</a:t>
            </a:r>
            <a:r>
              <a:rPr lang="fr-FR" sz="1350" b="1" dirty="0">
                <a:solidFill>
                  <a:srgbClr val="055095"/>
                </a:solidFill>
                <a:latin typeface="Calibri" pitchFamily="34" charset="0"/>
              </a:rPr>
              <a:t>, FOURNIER Sylvie </a:t>
            </a:r>
            <a:r>
              <a:rPr lang="fr-FR" sz="1350" dirty="0">
                <a:solidFill>
                  <a:srgbClr val="055095"/>
                </a:solidFill>
                <a:latin typeface="Calibri" pitchFamily="34" charset="0"/>
              </a:rPr>
              <a:t>(IDE libérale)</a:t>
            </a:r>
            <a:r>
              <a:rPr lang="fr-FR" sz="1350" b="1" dirty="0">
                <a:solidFill>
                  <a:srgbClr val="055095"/>
                </a:solidFill>
                <a:latin typeface="Calibri" pitchFamily="34" charset="0"/>
              </a:rPr>
              <a:t>, FRADIN Sophie </a:t>
            </a:r>
            <a:r>
              <a:rPr lang="fr-FR" sz="1350" dirty="0">
                <a:solidFill>
                  <a:srgbClr val="055095"/>
                </a:solidFill>
                <a:latin typeface="Calibri" pitchFamily="34" charset="0"/>
              </a:rPr>
              <a:t>(Cadre de santé)</a:t>
            </a:r>
            <a:r>
              <a:rPr lang="fr-FR" sz="1350" b="1" dirty="0">
                <a:solidFill>
                  <a:srgbClr val="055095"/>
                </a:solidFill>
                <a:latin typeface="Calibri" pitchFamily="34" charset="0"/>
              </a:rPr>
              <a:t>, FRASIE Véronique </a:t>
            </a:r>
            <a:r>
              <a:rPr lang="fr-FR" sz="1350" dirty="0">
                <a:solidFill>
                  <a:srgbClr val="055095"/>
                </a:solidFill>
                <a:latin typeface="Calibri" pitchFamily="34" charset="0"/>
              </a:rPr>
              <a:t>(Médecin)</a:t>
            </a:r>
            <a:r>
              <a:rPr lang="fr-FR" sz="1350" b="1" dirty="0">
                <a:solidFill>
                  <a:srgbClr val="055095"/>
                </a:solidFill>
                <a:latin typeface="Calibri" pitchFamily="34" charset="0"/>
              </a:rPr>
              <a:t>, GOMEZ Emmanuelle </a:t>
            </a:r>
            <a:r>
              <a:rPr lang="fr-FR" sz="1350" dirty="0">
                <a:solidFill>
                  <a:srgbClr val="055095"/>
                </a:solidFill>
                <a:latin typeface="Calibri" pitchFamily="34" charset="0"/>
              </a:rPr>
              <a:t>(IDE puéricultrice)</a:t>
            </a:r>
            <a:r>
              <a:rPr lang="fr-FR" sz="1350" b="1" dirty="0">
                <a:solidFill>
                  <a:srgbClr val="055095"/>
                </a:solidFill>
                <a:latin typeface="Calibri" pitchFamily="34" charset="0"/>
              </a:rPr>
              <a:t>,</a:t>
            </a:r>
            <a:r>
              <a:rPr lang="fr-FR" sz="1350" dirty="0">
                <a:solidFill>
                  <a:srgbClr val="055095"/>
                </a:solidFill>
                <a:latin typeface="Calibri" pitchFamily="34" charset="0"/>
              </a:rPr>
              <a:t> </a:t>
            </a:r>
            <a:r>
              <a:rPr lang="fr-FR" sz="1350" b="1" dirty="0">
                <a:solidFill>
                  <a:srgbClr val="055095"/>
                </a:solidFill>
                <a:latin typeface="Calibri" pitchFamily="34" charset="0"/>
              </a:rPr>
              <a:t>LICEAGA Christelle </a:t>
            </a:r>
            <a:r>
              <a:rPr lang="fr-FR" sz="1350" dirty="0">
                <a:solidFill>
                  <a:srgbClr val="055095"/>
                </a:solidFill>
                <a:latin typeface="Calibri" pitchFamily="34" charset="0"/>
              </a:rPr>
              <a:t>(IDE libérale), </a:t>
            </a:r>
            <a:r>
              <a:rPr lang="fr-FR" sz="1350" b="1" dirty="0">
                <a:solidFill>
                  <a:srgbClr val="055095"/>
                </a:solidFill>
                <a:latin typeface="Calibri" pitchFamily="34" charset="0"/>
              </a:rPr>
              <a:t>PROUTHEAU Bénédicte </a:t>
            </a:r>
            <a:r>
              <a:rPr lang="fr-FR" sz="1350" dirty="0">
                <a:solidFill>
                  <a:srgbClr val="055095"/>
                </a:solidFill>
                <a:latin typeface="Calibri" pitchFamily="34" charset="0"/>
              </a:rPr>
              <a:t>( IDE libérale)</a:t>
            </a:r>
            <a:r>
              <a:rPr lang="fr-FR" sz="1350" b="1" dirty="0">
                <a:solidFill>
                  <a:srgbClr val="055095"/>
                </a:solidFill>
                <a:latin typeface="Calibri" pitchFamily="34" charset="0"/>
              </a:rPr>
              <a:t>,</a:t>
            </a:r>
            <a:r>
              <a:rPr lang="fr-FR" sz="1350" dirty="0">
                <a:solidFill>
                  <a:srgbClr val="055095"/>
                </a:solidFill>
                <a:latin typeface="Calibri" pitchFamily="34" charset="0"/>
              </a:rPr>
              <a:t> </a:t>
            </a:r>
            <a:r>
              <a:rPr lang="fr-FR" sz="1350" b="1" dirty="0">
                <a:solidFill>
                  <a:srgbClr val="055095"/>
                </a:solidFill>
                <a:latin typeface="Calibri" pitchFamily="34" charset="0"/>
              </a:rPr>
              <a:t>SAMUEL SUCH Elisabeth </a:t>
            </a:r>
            <a:r>
              <a:rPr lang="fr-FR" sz="1350" dirty="0">
                <a:solidFill>
                  <a:srgbClr val="055095"/>
                </a:solidFill>
                <a:latin typeface="Calibri" pitchFamily="34" charset="0"/>
              </a:rPr>
              <a:t>(IDE coordinatrice)</a:t>
            </a:r>
            <a:r>
              <a:rPr lang="fr-FR" sz="1350" b="1" dirty="0">
                <a:solidFill>
                  <a:srgbClr val="055095"/>
                </a:solidFill>
                <a:latin typeface="Calibri" pitchFamily="34" charset="0"/>
              </a:rPr>
              <a:t>,</a:t>
            </a:r>
            <a:r>
              <a:rPr lang="fr-FR" sz="1350" dirty="0">
                <a:solidFill>
                  <a:srgbClr val="055095"/>
                </a:solidFill>
                <a:latin typeface="Calibri" pitchFamily="34" charset="0"/>
              </a:rPr>
              <a:t> </a:t>
            </a:r>
            <a:r>
              <a:rPr lang="fr-FR" sz="1350" b="1" dirty="0">
                <a:solidFill>
                  <a:srgbClr val="055095"/>
                </a:solidFill>
                <a:latin typeface="Calibri" pitchFamily="34" charset="0"/>
              </a:rPr>
              <a:t>SUZAN Laurent </a:t>
            </a:r>
            <a:r>
              <a:rPr lang="fr-FR" sz="1350" dirty="0">
                <a:solidFill>
                  <a:srgbClr val="055095"/>
                </a:solidFill>
                <a:latin typeface="Calibri" pitchFamily="34" charset="0"/>
              </a:rPr>
              <a:t>(IDE libérale)</a:t>
            </a:r>
            <a:r>
              <a:rPr lang="fr-FR" sz="1350" b="1" dirty="0">
                <a:solidFill>
                  <a:srgbClr val="055095"/>
                </a:solidFill>
                <a:latin typeface="Calibri" pitchFamily="34" charset="0"/>
              </a:rPr>
              <a:t>, THALER Marie </a:t>
            </a:r>
            <a:r>
              <a:rPr lang="fr-FR" sz="1350" dirty="0">
                <a:solidFill>
                  <a:srgbClr val="055095"/>
                </a:solidFill>
                <a:latin typeface="Calibri" pitchFamily="34" charset="0"/>
              </a:rPr>
              <a:t>(IDE libérale)</a:t>
            </a:r>
            <a:r>
              <a:rPr lang="fr-FR" sz="1350" b="1" dirty="0">
                <a:solidFill>
                  <a:srgbClr val="055095"/>
                </a:solidFill>
                <a:latin typeface="Calibri" pitchFamily="34" charset="0"/>
              </a:rPr>
              <a:t>,</a:t>
            </a:r>
            <a:r>
              <a:rPr lang="fr-FR" sz="1350" dirty="0">
                <a:solidFill>
                  <a:srgbClr val="055095"/>
                </a:solidFill>
                <a:latin typeface="Calibri" pitchFamily="34" charset="0"/>
              </a:rPr>
              <a:t> </a:t>
            </a:r>
            <a:r>
              <a:rPr lang="fr-FR" sz="1350" b="1" dirty="0">
                <a:solidFill>
                  <a:srgbClr val="055095"/>
                </a:solidFill>
                <a:latin typeface="Calibri" pitchFamily="34" charset="0"/>
              </a:rPr>
              <a:t>VAN KAAM Patricia </a:t>
            </a:r>
            <a:r>
              <a:rPr lang="fr-FR" sz="1350" dirty="0">
                <a:solidFill>
                  <a:srgbClr val="055095"/>
                </a:solidFill>
                <a:latin typeface="Calibri" pitchFamily="34" charset="0"/>
              </a:rPr>
              <a:t>(IDE clinicienne)</a:t>
            </a:r>
            <a:r>
              <a:rPr lang="fr-FR" sz="1350" b="1" dirty="0">
                <a:solidFill>
                  <a:srgbClr val="055095"/>
                </a:solidFill>
                <a:latin typeface="Calibri" pitchFamily="34" charset="0"/>
              </a:rPr>
              <a:t>.</a:t>
            </a:r>
          </a:p>
          <a:p>
            <a:pPr algn="just">
              <a:lnSpc>
                <a:spcPct val="80000"/>
              </a:lnSpc>
              <a:spcBef>
                <a:spcPct val="20000"/>
              </a:spcBef>
              <a:defRPr/>
            </a:pPr>
            <a:endParaRPr lang="fr-FR" sz="1000" b="1" dirty="0">
              <a:solidFill>
                <a:srgbClr val="055095"/>
              </a:solidFill>
              <a:latin typeface="Calibri" pitchFamily="34" charset="0"/>
              <a:cs typeface="Arial" pitchFamily="34" charset="0"/>
            </a:endParaRPr>
          </a:p>
          <a:p>
            <a:pPr algn="just">
              <a:lnSpc>
                <a:spcPct val="80000"/>
              </a:lnSpc>
              <a:spcBef>
                <a:spcPts val="0"/>
              </a:spcBef>
              <a:defRPr/>
            </a:pPr>
            <a:r>
              <a:rPr lang="fr-FR" sz="1800" b="1" dirty="0">
                <a:solidFill>
                  <a:srgbClr val="873966"/>
                </a:solidFill>
                <a:latin typeface="Calibri" pitchFamily="34" charset="0"/>
                <a:cs typeface="Arial" pitchFamily="34" charset="0"/>
              </a:rPr>
              <a:t>Coordination méthodologique : ex : Réseau ONCOLOR</a:t>
            </a:r>
          </a:p>
          <a:p>
            <a:pPr algn="just">
              <a:lnSpc>
                <a:spcPct val="80000"/>
              </a:lnSpc>
              <a:spcBef>
                <a:spcPct val="20000"/>
              </a:spcBef>
              <a:defRPr/>
            </a:pPr>
            <a:r>
              <a:rPr lang="fr-FR" sz="1350" b="1" dirty="0">
                <a:solidFill>
                  <a:srgbClr val="055095"/>
                </a:solidFill>
                <a:latin typeface="Calibri" pitchFamily="34" charset="0"/>
                <a:cs typeface="Arial" pitchFamily="34" charset="0"/>
              </a:rPr>
              <a:t>LEMANCEAU Frédéric </a:t>
            </a:r>
            <a:r>
              <a:rPr lang="fr-FR" sz="1350" dirty="0">
                <a:solidFill>
                  <a:srgbClr val="055095"/>
                </a:solidFill>
                <a:latin typeface="Calibri" pitchFamily="34" charset="0"/>
                <a:cs typeface="Arial" pitchFamily="34" charset="0"/>
              </a:rPr>
              <a:t>(responsable de projet au Réseau Régional de Cancérologie d’Alsace)</a:t>
            </a:r>
          </a:p>
          <a:p>
            <a:pPr algn="just">
              <a:lnSpc>
                <a:spcPct val="80000"/>
              </a:lnSpc>
              <a:spcBef>
                <a:spcPct val="20000"/>
              </a:spcBef>
              <a:defRPr/>
            </a:pPr>
            <a:endParaRPr lang="fr-FR" sz="1000" b="1" dirty="0">
              <a:solidFill>
                <a:srgbClr val="055095"/>
              </a:solidFill>
              <a:latin typeface="Calibri" pitchFamily="34" charset="0"/>
              <a:cs typeface="Arial" pitchFamily="34" charset="0"/>
            </a:endParaRPr>
          </a:p>
          <a:p>
            <a:pPr algn="just">
              <a:lnSpc>
                <a:spcPct val="80000"/>
              </a:lnSpc>
              <a:spcBef>
                <a:spcPts val="0"/>
              </a:spcBef>
              <a:defRPr/>
            </a:pPr>
            <a:r>
              <a:rPr lang="fr-FR" sz="1800" b="1" dirty="0">
                <a:solidFill>
                  <a:srgbClr val="873966"/>
                </a:solidFill>
                <a:latin typeface="Calibri" pitchFamily="34" charset="0"/>
                <a:cs typeface="Arial" pitchFamily="34" charset="0"/>
              </a:rPr>
              <a:t>Approbateurs (Participants aux ateliers des J2R du xx/xx/</a:t>
            </a:r>
            <a:r>
              <a:rPr lang="fr-FR" sz="1800" b="1" dirty="0" err="1">
                <a:solidFill>
                  <a:srgbClr val="873966"/>
                </a:solidFill>
                <a:latin typeface="Calibri" pitchFamily="34" charset="0"/>
                <a:cs typeface="Arial" pitchFamily="34" charset="0"/>
              </a:rPr>
              <a:t>xxxx</a:t>
            </a:r>
            <a:r>
              <a:rPr lang="fr-FR" sz="1800" b="1" dirty="0">
                <a:solidFill>
                  <a:srgbClr val="873966"/>
                </a:solidFill>
                <a:latin typeface="Calibri" pitchFamily="34" charset="0"/>
                <a:cs typeface="Arial" pitchFamily="34" charset="0"/>
              </a:rPr>
              <a:t>)</a:t>
            </a:r>
          </a:p>
          <a:p>
            <a:pPr algn="just">
              <a:lnSpc>
                <a:spcPct val="80000"/>
              </a:lnSpc>
              <a:spcBef>
                <a:spcPts val="0"/>
              </a:spcBef>
              <a:defRPr/>
            </a:pPr>
            <a:r>
              <a:rPr lang="fr-FR" sz="1400" b="1" dirty="0">
                <a:solidFill>
                  <a:srgbClr val="055095"/>
                </a:solidFill>
                <a:latin typeface="Calibri" pitchFamily="34" charset="0"/>
                <a:cs typeface="Arial" pitchFamily="34" charset="0"/>
              </a:rPr>
              <a:t>NOM Prénom </a:t>
            </a:r>
            <a:r>
              <a:rPr lang="fr-FR" sz="1400" dirty="0">
                <a:solidFill>
                  <a:srgbClr val="055095"/>
                </a:solidFill>
                <a:latin typeface="Calibri" pitchFamily="34" charset="0"/>
                <a:cs typeface="Arial" pitchFamily="34" charset="0"/>
              </a:rPr>
              <a:t>(spécialité)</a:t>
            </a:r>
            <a:r>
              <a:rPr lang="fr-FR" sz="1400" b="1" dirty="0">
                <a:solidFill>
                  <a:srgbClr val="055095"/>
                </a:solidFill>
                <a:latin typeface="Calibri" pitchFamily="34" charset="0"/>
                <a:cs typeface="Arial" pitchFamily="34" charset="0"/>
              </a:rPr>
              <a:t>, NOM Prénom </a:t>
            </a:r>
            <a:r>
              <a:rPr lang="fr-FR" sz="1400" dirty="0">
                <a:solidFill>
                  <a:srgbClr val="055095"/>
                </a:solidFill>
                <a:latin typeface="Calibri" pitchFamily="34" charset="0"/>
                <a:cs typeface="Arial" pitchFamily="34" charset="0"/>
              </a:rPr>
              <a:t>(spécialité)</a:t>
            </a:r>
            <a:r>
              <a:rPr lang="fr-FR" sz="1400" b="1" dirty="0">
                <a:solidFill>
                  <a:srgbClr val="055095"/>
                </a:solidFill>
                <a:latin typeface="Calibri" pitchFamily="34" charset="0"/>
                <a:cs typeface="Arial" pitchFamily="34" charset="0"/>
              </a:rPr>
              <a:t>, …</a:t>
            </a:r>
            <a:endParaRPr lang="fr-FR" sz="1400" b="1" u="sng" dirty="0">
              <a:solidFill>
                <a:srgbClr val="FF0000"/>
              </a:solidFill>
              <a:latin typeface="Calibri" pitchFamily="34" charset="0"/>
            </a:endParaRPr>
          </a:p>
          <a:p>
            <a:pPr algn="just">
              <a:lnSpc>
                <a:spcPct val="80000"/>
              </a:lnSpc>
              <a:spcBef>
                <a:spcPts val="0"/>
              </a:spcBef>
              <a:defRPr/>
            </a:pPr>
            <a:endParaRPr lang="fr-FR" sz="1800" b="1" dirty="0">
              <a:solidFill>
                <a:srgbClr val="873966"/>
              </a:solidFill>
              <a:latin typeface="Calibri" pitchFamily="34" charset="0"/>
            </a:endParaRPr>
          </a:p>
          <a:p>
            <a:pPr algn="just">
              <a:lnSpc>
                <a:spcPct val="80000"/>
              </a:lnSpc>
              <a:spcBef>
                <a:spcPts val="0"/>
              </a:spcBef>
              <a:defRPr/>
            </a:pPr>
            <a:r>
              <a:rPr lang="fr-FR" sz="1800" b="1" dirty="0">
                <a:solidFill>
                  <a:srgbClr val="873966"/>
                </a:solidFill>
                <a:latin typeface="Calibri" pitchFamily="34" charset="0"/>
                <a:cs typeface="Arial" pitchFamily="34" charset="0"/>
              </a:rPr>
              <a:t>L’ensemble des personnes ayant travaillés sur ce référentiel de bonnes pratiques cliniques déclarent ne pas avoir de conflits d’intérêt sur le sujet </a:t>
            </a:r>
            <a:r>
              <a:rPr lang="fr-FR" sz="1800" b="1" dirty="0">
                <a:latin typeface="Calibri" pitchFamily="34" charset="0"/>
                <a:cs typeface="Arial" pitchFamily="34" charset="0"/>
              </a:rPr>
              <a:t>(à vérifier auprès des professionnels)</a:t>
            </a:r>
            <a:r>
              <a:rPr lang="fr-FR" sz="1800" b="1" dirty="0">
                <a:solidFill>
                  <a:srgbClr val="873966"/>
                </a:solidFill>
                <a:latin typeface="Calibri" pitchFamily="34" charset="0"/>
                <a:cs typeface="Arial" pitchFamily="34" charset="0"/>
              </a:rPr>
              <a:t>. </a:t>
            </a:r>
          </a:p>
          <a:p>
            <a:pPr algn="just">
              <a:lnSpc>
                <a:spcPct val="80000"/>
              </a:lnSpc>
              <a:spcBef>
                <a:spcPts val="0"/>
              </a:spcBef>
              <a:defRPr/>
            </a:pPr>
            <a:endParaRPr lang="fr-FR" sz="1800" b="1" dirty="0">
              <a:solidFill>
                <a:srgbClr val="873966"/>
              </a:solidFill>
              <a:latin typeface="Calibri" pitchFamily="34" charset="0"/>
              <a:cs typeface="Arial" pitchFamily="34" charset="0"/>
            </a:endParaRPr>
          </a:p>
        </p:txBody>
      </p:sp>
      <p:sp>
        <p:nvSpPr>
          <p:cNvPr id="2" name="Espace réservé du contenu 1"/>
          <p:cNvSpPr>
            <a:spLocks noGrp="1"/>
          </p:cNvSpPr>
          <p:nvPr>
            <p:ph sz="quarter" idx="13"/>
          </p:nvPr>
        </p:nvSpPr>
        <p:spPr>
          <a:xfrm>
            <a:off x="3203326" y="404664"/>
            <a:ext cx="5545138" cy="288578"/>
          </a:xfrm>
        </p:spPr>
        <p:txBody>
          <a:bodyPr>
            <a:normAutofit fontScale="92500"/>
          </a:bodyPr>
          <a:lstStyle/>
          <a:p>
            <a:pPr lvl="0"/>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3288019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a:extLst>
              <a:ext uri="{FF2B5EF4-FFF2-40B4-BE49-F238E27FC236}">
                <a16:creationId xmlns:a16="http://schemas.microsoft.com/office/drawing/2014/main" id="{74962D2B-CF7A-4D3E-ACF8-3858B78170DE}"/>
              </a:ext>
            </a:extLst>
          </p:cNvPr>
          <p:cNvGraphicFramePr>
            <a:graphicFrameLocks noGrp="1"/>
          </p:cNvGraphicFramePr>
          <p:nvPr>
            <p:ph sz="quarter" idx="4"/>
            <p:extLst>
              <p:ext uri="{D42A27DB-BD31-4B8C-83A1-F6EECF244321}">
                <p14:modId xmlns:p14="http://schemas.microsoft.com/office/powerpoint/2010/main" val="1436414427"/>
              </p:ext>
            </p:extLst>
          </p:nvPr>
        </p:nvGraphicFramePr>
        <p:xfrm>
          <a:off x="823211" y="1700808"/>
          <a:ext cx="793115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 avec coins arrondis en diagonale 10">
            <a:extLst>
              <a:ext uri="{FF2B5EF4-FFF2-40B4-BE49-F238E27FC236}">
                <a16:creationId xmlns:a16="http://schemas.microsoft.com/office/drawing/2014/main" id="{3C43FF5B-83D5-4ABB-A9C3-C4D5DFB41C77}"/>
              </a:ext>
            </a:extLst>
          </p:cNvPr>
          <p:cNvSpPr/>
          <p:nvPr/>
        </p:nvSpPr>
        <p:spPr>
          <a:xfrm rot="308183">
            <a:off x="6846974" y="2217440"/>
            <a:ext cx="1965908" cy="3408660"/>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a:solidFill>
                  <a:schemeClr val="tx1"/>
                </a:solidFill>
                <a:latin typeface="Arial" panose="020B0604020202020204" pitchFamily="34" charset="0"/>
                <a:cs typeface="Arial" panose="020B0604020202020204" pitchFamily="34" charset="0"/>
              </a:rPr>
              <a:t>Conformité aux règles de bonnes pratiques</a:t>
            </a:r>
          </a:p>
          <a:p>
            <a:pPr algn="ctr"/>
            <a:r>
              <a:rPr lang="fr-FR" sz="1400" dirty="0">
                <a:solidFill>
                  <a:schemeClr val="tx1"/>
                </a:solidFill>
                <a:latin typeface="Arial" panose="020B0604020202020204" pitchFamily="34" charset="0"/>
                <a:cs typeface="Arial" panose="020B0604020202020204" pitchFamily="34" charset="0"/>
              </a:rPr>
              <a:t>Fiabilité</a:t>
            </a:r>
          </a:p>
          <a:p>
            <a:pPr algn="ctr"/>
            <a:r>
              <a:rPr lang="fr-FR" sz="1400" dirty="0">
                <a:solidFill>
                  <a:schemeClr val="tx1"/>
                </a:solidFill>
                <a:latin typeface="Arial" panose="020B0604020202020204" pitchFamily="34" charset="0"/>
                <a:cs typeface="Arial" panose="020B0604020202020204" pitchFamily="34" charset="0"/>
              </a:rPr>
              <a:t>Rigueur</a:t>
            </a:r>
          </a:p>
          <a:p>
            <a:pPr algn="ctr"/>
            <a:r>
              <a:rPr lang="fr-FR" sz="1400" dirty="0">
                <a:solidFill>
                  <a:schemeClr val="tx1"/>
                </a:solidFill>
                <a:latin typeface="Arial" panose="020B0604020202020204" pitchFamily="34" charset="0"/>
                <a:cs typeface="Arial" panose="020B0604020202020204" pitchFamily="34" charset="0"/>
              </a:rPr>
              <a:t>Pertinence</a:t>
            </a:r>
          </a:p>
          <a:p>
            <a:pPr algn="ctr"/>
            <a:r>
              <a:rPr lang="fr-FR" sz="1400" dirty="0">
                <a:solidFill>
                  <a:schemeClr val="tx1"/>
                </a:solidFill>
                <a:latin typeface="Arial" panose="020B0604020202020204" pitchFamily="34" charset="0"/>
                <a:cs typeface="Arial" panose="020B0604020202020204" pitchFamily="34" charset="0"/>
              </a:rPr>
              <a:t>Cohérence</a:t>
            </a:r>
          </a:p>
          <a:p>
            <a:pPr algn="ctr"/>
            <a:r>
              <a:rPr lang="fr-FR" sz="1400" dirty="0">
                <a:solidFill>
                  <a:schemeClr val="tx1"/>
                </a:solidFill>
                <a:latin typeface="Arial" panose="020B0604020202020204" pitchFamily="34" charset="0"/>
                <a:cs typeface="Arial" panose="020B0604020202020204" pitchFamily="34" charset="0"/>
              </a:rPr>
              <a:t>Réajustement des pratiques</a:t>
            </a:r>
          </a:p>
          <a:p>
            <a:pPr algn="ctr"/>
            <a:r>
              <a:rPr lang="fr-FR" sz="1400" dirty="0">
                <a:solidFill>
                  <a:schemeClr val="tx1"/>
                </a:solidFill>
                <a:latin typeface="Arial" panose="020B0604020202020204" pitchFamily="34" charset="0"/>
                <a:cs typeface="Arial" panose="020B0604020202020204" pitchFamily="34" charset="0"/>
              </a:rPr>
              <a:t>Traçabilité</a:t>
            </a:r>
          </a:p>
          <a:p>
            <a:pPr algn="ctr"/>
            <a:r>
              <a:rPr lang="fr-FR" sz="1400" dirty="0">
                <a:solidFill>
                  <a:schemeClr val="tx1"/>
                </a:solidFill>
                <a:latin typeface="Arial" panose="020B0604020202020204" pitchFamily="34" charset="0"/>
                <a:cs typeface="Arial" panose="020B0604020202020204" pitchFamily="34" charset="0"/>
              </a:rPr>
              <a:t>Coordination</a:t>
            </a:r>
          </a:p>
          <a:p>
            <a:pPr algn="ctr"/>
            <a:r>
              <a:rPr lang="fr-FR" sz="1400" dirty="0">
                <a:solidFill>
                  <a:schemeClr val="tx1"/>
                </a:solidFill>
                <a:latin typeface="Arial" panose="020B0604020202020204" pitchFamily="34" charset="0"/>
                <a:cs typeface="Arial" panose="020B0604020202020204" pitchFamily="34" charset="0"/>
              </a:rPr>
              <a:t>Coopération</a:t>
            </a:r>
          </a:p>
          <a:p>
            <a:pPr algn="ctr"/>
            <a:endParaRPr lang="fr-FR" sz="1400" dirty="0">
              <a:solidFill>
                <a:schemeClr val="tx1"/>
              </a:solidFill>
              <a:latin typeface="Arial" panose="020B0604020202020204" pitchFamily="34" charset="0"/>
              <a:cs typeface="Arial" panose="020B0604020202020204" pitchFamily="34" charset="0"/>
            </a:endParaRPr>
          </a:p>
          <a:p>
            <a:pPr algn="ctr"/>
            <a:endParaRPr lang="fr-FR" sz="1400" dirty="0">
              <a:solidFill>
                <a:schemeClr val="tx1"/>
              </a:solidFill>
              <a:latin typeface="Arial" panose="020B0604020202020204" pitchFamily="34" charset="0"/>
              <a:cs typeface="Arial" panose="020B0604020202020204" pitchFamily="34" charset="0"/>
            </a:endParaRPr>
          </a:p>
        </p:txBody>
      </p:sp>
      <p:sp>
        <p:nvSpPr>
          <p:cNvPr id="12" name="Rectangle : avec coins arrondis en diagonale 11">
            <a:extLst>
              <a:ext uri="{FF2B5EF4-FFF2-40B4-BE49-F238E27FC236}">
                <a16:creationId xmlns:a16="http://schemas.microsoft.com/office/drawing/2014/main" id="{E45018CD-28C7-464A-9365-B291B89E513E}"/>
              </a:ext>
            </a:extLst>
          </p:cNvPr>
          <p:cNvSpPr/>
          <p:nvPr/>
        </p:nvSpPr>
        <p:spPr>
          <a:xfrm rot="21077049">
            <a:off x="553281" y="3300083"/>
            <a:ext cx="2094682" cy="2241549"/>
          </a:xfrm>
          <a:prstGeom prst="round2DiagRect">
            <a:avLst>
              <a:gd name="adj1" fmla="val 16667"/>
              <a:gd name="adj2" fmla="val 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a:solidFill>
                  <a:schemeClr val="tx1"/>
                </a:solidFill>
                <a:latin typeface="Arial" panose="020B0604020202020204" pitchFamily="34" charset="0"/>
                <a:cs typeface="Arial" panose="020B0604020202020204" pitchFamily="34" charset="0"/>
              </a:rPr>
              <a:t>Justesse  Négociation</a:t>
            </a:r>
          </a:p>
          <a:p>
            <a:pPr algn="ctr"/>
            <a:r>
              <a:rPr lang="fr-FR" sz="1400" dirty="0">
                <a:solidFill>
                  <a:schemeClr val="tx1"/>
                </a:solidFill>
                <a:latin typeface="Arial" panose="020B0604020202020204" pitchFamily="34" charset="0"/>
                <a:cs typeface="Arial" panose="020B0604020202020204" pitchFamily="34" charset="0"/>
              </a:rPr>
              <a:t>Consentement Empathie</a:t>
            </a:r>
          </a:p>
          <a:p>
            <a:pPr algn="ctr"/>
            <a:r>
              <a:rPr lang="fr-FR" sz="1400" dirty="0">
                <a:solidFill>
                  <a:schemeClr val="tx1"/>
                </a:solidFill>
                <a:latin typeface="Arial" panose="020B0604020202020204" pitchFamily="34" charset="0"/>
                <a:cs typeface="Arial" panose="020B0604020202020204" pitchFamily="34" charset="0"/>
              </a:rPr>
              <a:t>Ecoute</a:t>
            </a:r>
          </a:p>
          <a:p>
            <a:pPr algn="ctr"/>
            <a:r>
              <a:rPr lang="fr-FR" sz="1400" dirty="0">
                <a:solidFill>
                  <a:schemeClr val="tx1"/>
                </a:solidFill>
                <a:latin typeface="Arial" panose="020B0604020202020204" pitchFamily="34" charset="0"/>
                <a:cs typeface="Arial" panose="020B0604020202020204" pitchFamily="34" charset="0"/>
              </a:rPr>
              <a:t>Qualité relationnelle</a:t>
            </a:r>
          </a:p>
          <a:p>
            <a:pPr algn="ctr"/>
            <a:r>
              <a:rPr lang="fr-FR" sz="1400" dirty="0">
                <a:solidFill>
                  <a:schemeClr val="tx1"/>
                </a:solidFill>
                <a:latin typeface="Arial" panose="020B0604020202020204" pitchFamily="34" charset="0"/>
                <a:cs typeface="Arial" panose="020B0604020202020204" pitchFamily="34" charset="0"/>
              </a:rPr>
              <a:t>Disponibilité</a:t>
            </a:r>
          </a:p>
          <a:p>
            <a:pPr algn="ctr"/>
            <a:endParaRPr lang="fr-FR" sz="1400" dirty="0">
              <a:solidFill>
                <a:schemeClr val="tx1"/>
              </a:solidFill>
              <a:latin typeface="Arial" panose="020B0604020202020204" pitchFamily="34" charset="0"/>
              <a:cs typeface="Arial" panose="020B0604020202020204" pitchFamily="34" charset="0"/>
            </a:endParaRPr>
          </a:p>
          <a:p>
            <a:pPr algn="ctr"/>
            <a:endParaRPr lang="fr-FR" sz="1400" dirty="0">
              <a:solidFill>
                <a:schemeClr val="tx1"/>
              </a:solidFill>
              <a:latin typeface="Arial" panose="020B0604020202020204" pitchFamily="34" charset="0"/>
              <a:cs typeface="Arial" panose="020B0604020202020204" pitchFamily="34" charset="0"/>
            </a:endParaRPr>
          </a:p>
        </p:txBody>
      </p:sp>
      <p:sp>
        <p:nvSpPr>
          <p:cNvPr id="13" name="Rectangle : avec coins arrondis en diagonale 12">
            <a:extLst>
              <a:ext uri="{FF2B5EF4-FFF2-40B4-BE49-F238E27FC236}">
                <a16:creationId xmlns:a16="http://schemas.microsoft.com/office/drawing/2014/main" id="{8DC393A8-85F0-4FD8-B549-1549142E4360}"/>
              </a:ext>
            </a:extLst>
          </p:cNvPr>
          <p:cNvSpPr/>
          <p:nvPr/>
        </p:nvSpPr>
        <p:spPr>
          <a:xfrm rot="20989138">
            <a:off x="5274168" y="870251"/>
            <a:ext cx="2274024" cy="1184771"/>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a:solidFill>
                  <a:schemeClr val="tx1"/>
                </a:solidFill>
                <a:latin typeface="Arial" panose="020B0604020202020204" pitchFamily="34" charset="0"/>
                <a:cs typeface="Arial" panose="020B0604020202020204" pitchFamily="34" charset="0"/>
              </a:rPr>
              <a:t>Formation initiale</a:t>
            </a:r>
          </a:p>
          <a:p>
            <a:pPr algn="ctr"/>
            <a:r>
              <a:rPr lang="fr-FR" sz="1400" dirty="0">
                <a:solidFill>
                  <a:schemeClr val="tx1"/>
                </a:solidFill>
                <a:latin typeface="Arial" panose="020B0604020202020204" pitchFamily="34" charset="0"/>
                <a:cs typeface="Arial" panose="020B0604020202020204" pitchFamily="34" charset="0"/>
              </a:rPr>
              <a:t>Formation continue</a:t>
            </a:r>
          </a:p>
          <a:p>
            <a:pPr algn="ctr"/>
            <a:r>
              <a:rPr lang="fr-FR" sz="1400" dirty="0">
                <a:solidFill>
                  <a:schemeClr val="tx1"/>
                </a:solidFill>
                <a:latin typeface="Arial" panose="020B0604020202020204" pitchFamily="34" charset="0"/>
                <a:cs typeface="Arial" panose="020B0604020202020204" pitchFamily="34" charset="0"/>
              </a:rPr>
              <a:t>Recherche scientifique</a:t>
            </a:r>
          </a:p>
          <a:p>
            <a:pPr algn="ctr"/>
            <a:r>
              <a:rPr lang="fr-FR" sz="1400" dirty="0">
                <a:solidFill>
                  <a:schemeClr val="tx1"/>
                </a:solidFill>
                <a:latin typeface="Arial" panose="020B0604020202020204" pitchFamily="34" charset="0"/>
                <a:cs typeface="Arial" panose="020B0604020202020204" pitchFamily="34" charset="0"/>
              </a:rPr>
              <a:t>Jugement clinique</a:t>
            </a:r>
          </a:p>
          <a:p>
            <a:pPr algn="ctr"/>
            <a:endParaRPr lang="fr-FR" sz="1400" dirty="0">
              <a:solidFill>
                <a:schemeClr val="tx1"/>
              </a:solidFill>
              <a:latin typeface="Arial" panose="020B0604020202020204" pitchFamily="34" charset="0"/>
              <a:cs typeface="Arial" panose="020B0604020202020204" pitchFamily="34" charset="0"/>
            </a:endParaRPr>
          </a:p>
        </p:txBody>
      </p:sp>
      <p:sp>
        <p:nvSpPr>
          <p:cNvPr id="16" name="Rectangle à coins arrondis 15">
            <a:extLst>
              <a:ext uri="{FF2B5EF4-FFF2-40B4-BE49-F238E27FC236}">
                <a16:creationId xmlns:a16="http://schemas.microsoft.com/office/drawing/2014/main" id="{321DA281-65BE-49BE-898A-1E7C02EC23CA}"/>
              </a:ext>
            </a:extLst>
          </p:cNvPr>
          <p:cNvSpPr/>
          <p:nvPr/>
        </p:nvSpPr>
        <p:spPr>
          <a:xfrm>
            <a:off x="3779912" y="3921770"/>
            <a:ext cx="1944216" cy="1205818"/>
          </a:xfrm>
          <a:prstGeom prst="roundRect">
            <a:avLst/>
          </a:prstGeom>
          <a:solidFill>
            <a:schemeClr val="accent1"/>
          </a:solidFill>
          <a:ln>
            <a:solidFill>
              <a:schemeClr val="accent1"/>
            </a:solid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000" b="1" dirty="0">
                <a:solidFill>
                  <a:schemeClr val="bg1"/>
                </a:solidFill>
                <a:latin typeface="Arial" panose="020B0604020202020204" pitchFamily="34" charset="0"/>
                <a:cs typeface="Arial" panose="020B0604020202020204" pitchFamily="34" charset="0"/>
              </a:rPr>
              <a:t>Infirmier/ère</a:t>
            </a:r>
          </a:p>
        </p:txBody>
      </p:sp>
      <p:sp>
        <p:nvSpPr>
          <p:cNvPr id="8"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solidFill>
                  <a:schemeClr val="accent1"/>
                </a:solidFill>
                <a:ea typeface="Geneva" charset="-128"/>
              </a:rPr>
              <a:t>Place de l’infirmier libéral dans l’accompagnement du patient en cancérologie</a:t>
            </a:r>
            <a:endParaRPr lang="fr-FR" sz="800" i="1">
              <a:solidFill>
                <a:schemeClr val="accent1"/>
              </a:solidFill>
              <a:ea typeface="Geneva" charset="-128"/>
            </a:endParaRPr>
          </a:p>
          <a:p>
            <a:endParaRPr lang="fr-FR">
              <a:solidFill>
                <a:schemeClr val="accent1"/>
              </a:solidFill>
            </a:endParaRPr>
          </a:p>
        </p:txBody>
      </p:sp>
      <p:sp>
        <p:nvSpPr>
          <p:cNvPr id="10" name="Espace réservé du texte 7">
            <a:extLst>
              <a:ext uri="{FF2B5EF4-FFF2-40B4-BE49-F238E27FC236}">
                <a16:creationId xmlns:a16="http://schemas.microsoft.com/office/drawing/2014/main" id="{5A899627-BAF3-44DB-BD4D-8E13812E5554}"/>
              </a:ext>
            </a:extLst>
          </p:cNvPr>
          <p:cNvSpPr>
            <a:spLocks noGrp="1"/>
          </p:cNvSpPr>
          <p:nvPr>
            <p:ph type="body" sz="quarter" idx="3"/>
          </p:nvPr>
        </p:nvSpPr>
        <p:spPr>
          <a:xfrm>
            <a:off x="889248" y="836712"/>
            <a:ext cx="7931224" cy="453727"/>
          </a:xfrm>
        </p:spPr>
        <p:txBody>
          <a:bodyPr>
            <a:normAutofit/>
          </a:bodyPr>
          <a:lstStyle/>
          <a:p>
            <a:pPr marL="457200" indent="-457200">
              <a:buFont typeface="+mj-lt"/>
              <a:buAutoNum type="arabicPeriod" startAt="3"/>
            </a:pPr>
            <a:r>
              <a:rPr lang="fr-FR" sz="2000" dirty="0">
                <a:solidFill>
                  <a:schemeClr val="accent1"/>
                </a:solidFill>
                <a:latin typeface="Arial" panose="020B0604020202020204" pitchFamily="34" charset="0"/>
                <a:cs typeface="Arial" panose="020B0604020202020204" pitchFamily="34" charset="0"/>
              </a:rPr>
              <a:t>Les savoirs infirmiers</a:t>
            </a:r>
          </a:p>
        </p:txBody>
      </p:sp>
    </p:spTree>
    <p:extLst>
      <p:ext uri="{BB962C8B-B14F-4D97-AF65-F5344CB8AC3E}">
        <p14:creationId xmlns:p14="http://schemas.microsoft.com/office/powerpoint/2010/main" val="298420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C18A382-2874-4F60-AF53-B8B289762318}"/>
              </a:ext>
            </a:extLst>
          </p:cNvPr>
          <p:cNvSpPr>
            <a:spLocks noGrp="1"/>
          </p:cNvSpPr>
          <p:nvPr>
            <p:ph sz="quarter" idx="4"/>
          </p:nvPr>
        </p:nvSpPr>
        <p:spPr>
          <a:xfrm>
            <a:off x="611560" y="1235893"/>
            <a:ext cx="8208912" cy="5217443"/>
          </a:xfrm>
        </p:spPr>
        <p:txBody>
          <a:bodyPr>
            <a:normAutofit/>
          </a:bodyPr>
          <a:lstStyle/>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 Relèvent du rôle propre de l'infirmier ou de l'infirmière les soins liés aux fonctions d'entretien et de continuité de la vie et visant à compenser partiellement ou totalement un manque ou une diminution d'autonomie d'une personne ou d'un groupe de personnes » (Art. 4311-3 CSP)</a:t>
            </a:r>
          </a:p>
          <a:p>
            <a:pPr algn="just"/>
            <a:r>
              <a:rPr lang="fr-FR" sz="1400" dirty="0">
                <a:latin typeface="Arial" panose="020B0604020202020204" pitchFamily="34" charset="0"/>
                <a:cs typeface="Arial" panose="020B0604020202020204" pitchFamily="34" charset="0"/>
              </a:rPr>
              <a:t>« L'infirmier ou l'infirmière est habilité à pratiquer les actes suivants soit en application d'une prescription médicale qui, sauf urgence, est écrite, qualitative et quantitative, datée et signée, soit en application d'un protocole écrit, qualitatif et quantitatif, préalablement établi, daté et signé par un médecin » (Art. 4311-7 CSP)</a:t>
            </a:r>
          </a:p>
          <a:p>
            <a:pPr algn="just"/>
            <a:r>
              <a:rPr lang="fr-FR" sz="1400" dirty="0">
                <a:latin typeface="Arial" panose="020B0604020202020204" pitchFamily="34" charset="0"/>
                <a:cs typeface="Arial" panose="020B0604020202020204" pitchFamily="34" charset="0"/>
              </a:rPr>
              <a:t>« Selon le secteur d'activité où il exerce, y compris dans le cadre des réseaux de soins, et en fonction des besoins de santé identifiés, l'infirmier ou l'infirmière propose des actions, les organise ou y participe dans les domaines formation, dépistage, éducation, recherche… »(Art. 4311-15 CPS)</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Notion de </a:t>
            </a:r>
            <a:r>
              <a:rPr lang="fr-FR" sz="1400" b="1" dirty="0">
                <a:latin typeface="Arial" panose="020B0604020202020204" pitchFamily="34" charset="0"/>
                <a:cs typeface="Arial" panose="020B0604020202020204" pitchFamily="34" charset="0"/>
              </a:rPr>
              <a:t>prise en charge globale du patient </a:t>
            </a:r>
            <a:r>
              <a:rPr lang="fr-FR" sz="1400" dirty="0">
                <a:latin typeface="Arial" panose="020B0604020202020204" pitchFamily="34" charset="0"/>
                <a:cs typeface="Arial" panose="020B0604020202020204" pitchFamily="34" charset="0"/>
              </a:rPr>
              <a:t>: analyse, organisation, évaluation et transmissions des informations (dossier de soins infirmier, DMP…)</a:t>
            </a:r>
          </a:p>
          <a:p>
            <a:pPr algn="just"/>
            <a:r>
              <a:rPr lang="fr-FR" sz="1400" dirty="0">
                <a:latin typeface="Arial" panose="020B0604020202020204" pitchFamily="34" charset="0"/>
                <a:cs typeface="Arial" panose="020B0604020202020204" pitchFamily="34" charset="0"/>
              </a:rPr>
              <a:t>Notion de </a:t>
            </a:r>
            <a:r>
              <a:rPr lang="fr-FR" sz="1400" b="1" dirty="0">
                <a:latin typeface="Arial" panose="020B0604020202020204" pitchFamily="34" charset="0"/>
                <a:cs typeface="Arial" panose="020B0604020202020204" pitchFamily="34" charset="0"/>
              </a:rPr>
              <a:t>prise en charge pluridisciplinaire et individuelle </a:t>
            </a:r>
            <a:r>
              <a:rPr lang="fr-FR" sz="1400" dirty="0">
                <a:latin typeface="Arial" panose="020B0604020202020204" pitchFamily="34" charset="0"/>
                <a:cs typeface="Arial" panose="020B0604020202020204" pitchFamily="34" charset="0"/>
              </a:rPr>
              <a:t>: coordination des soins entre secteur d’activités intervenant dans le parcours santé du patient</a:t>
            </a:r>
          </a:p>
          <a:p>
            <a:pPr algn="just"/>
            <a:r>
              <a:rPr lang="fr-FR" sz="1400" dirty="0">
                <a:latin typeface="Arial" panose="020B0604020202020204" pitchFamily="34" charset="0"/>
                <a:cs typeface="Arial" panose="020B0604020202020204" pitchFamily="34" charset="0"/>
              </a:rPr>
              <a:t>Notion de </a:t>
            </a:r>
            <a:r>
              <a:rPr lang="fr-FR" sz="1400" b="1" dirty="0">
                <a:latin typeface="Arial" panose="020B0604020202020204" pitchFamily="34" charset="0"/>
                <a:cs typeface="Arial" panose="020B0604020202020204" pitchFamily="34" charset="0"/>
              </a:rPr>
              <a:t>projet de soin pour et avec le patient </a:t>
            </a:r>
            <a:r>
              <a:rPr lang="fr-FR" sz="1400" dirty="0">
                <a:latin typeface="Arial" panose="020B0604020202020204" pitchFamily="34" charset="0"/>
                <a:cs typeface="Arial" panose="020B0604020202020204" pitchFamily="34" charset="0"/>
              </a:rPr>
              <a:t>: écoute, reformulation, construction, application et réajustement pour une meilleure qualité de vie</a:t>
            </a:r>
          </a:p>
          <a:p>
            <a:pPr algn="just"/>
            <a:r>
              <a:rPr lang="fr-FR" sz="1400" dirty="0">
                <a:latin typeface="Arial" panose="020B0604020202020204" pitchFamily="34" charset="0"/>
                <a:cs typeface="Arial" panose="020B0604020202020204" pitchFamily="34" charset="0"/>
              </a:rPr>
              <a:t>Notion de </a:t>
            </a:r>
            <a:r>
              <a:rPr lang="fr-FR" sz="1400" b="1" dirty="0">
                <a:latin typeface="Arial" panose="020B0604020202020204" pitchFamily="34" charset="0"/>
                <a:cs typeface="Arial" panose="020B0604020202020204" pitchFamily="34" charset="0"/>
              </a:rPr>
              <a:t>recherche de qualité dans les soins </a:t>
            </a:r>
            <a:r>
              <a:rPr lang="fr-FR" sz="1400" dirty="0">
                <a:latin typeface="Arial" panose="020B0604020202020204" pitchFamily="34" charset="0"/>
                <a:cs typeface="Arial" panose="020B0604020202020204" pitchFamily="34" charset="0"/>
              </a:rPr>
              <a:t>et dans la relation avec le patient par la formation continue obligatoire (DPC) et/ou volontaire</a:t>
            </a:r>
          </a:p>
          <a:p>
            <a:pPr algn="just"/>
            <a:endParaRPr lang="fr-FR" sz="1400" dirty="0">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p:txBody>
      </p:sp>
      <p:sp>
        <p:nvSpPr>
          <p:cNvPr id="6"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solidFill>
                  <a:schemeClr val="accent1"/>
                </a:solidFill>
                <a:ea typeface="Geneva" charset="-128"/>
              </a:rPr>
              <a:t>Place de l’infirmier libéral dans l’accompagnement du patient en cancérologie</a:t>
            </a:r>
            <a:endParaRPr lang="fr-FR" sz="800" i="1">
              <a:solidFill>
                <a:schemeClr val="accent1"/>
              </a:solidFill>
              <a:ea typeface="Geneva" charset="-128"/>
            </a:endParaRPr>
          </a:p>
          <a:p>
            <a:endParaRPr lang="fr-FR">
              <a:solidFill>
                <a:schemeClr val="accent1"/>
              </a:solidFill>
            </a:endParaRPr>
          </a:p>
        </p:txBody>
      </p:sp>
      <p:sp>
        <p:nvSpPr>
          <p:cNvPr id="2" name="Espace réservé du contenu 1"/>
          <p:cNvSpPr>
            <a:spLocks noGrp="1"/>
          </p:cNvSpPr>
          <p:nvPr>
            <p:ph sz="quarter" idx="13"/>
          </p:nvPr>
        </p:nvSpPr>
        <p:spPr/>
        <p:txBody>
          <a:bodyPr/>
          <a:lstStyle/>
          <a:p>
            <a:endParaRPr lang="fr-FR"/>
          </a:p>
        </p:txBody>
      </p:sp>
      <p:sp>
        <p:nvSpPr>
          <p:cNvPr id="7" name="Espace réservé du texte 7">
            <a:extLst>
              <a:ext uri="{FF2B5EF4-FFF2-40B4-BE49-F238E27FC236}">
                <a16:creationId xmlns:a16="http://schemas.microsoft.com/office/drawing/2014/main" id="{5A899627-BAF3-44DB-BD4D-8E13812E5554}"/>
              </a:ext>
            </a:extLst>
          </p:cNvPr>
          <p:cNvSpPr>
            <a:spLocks noGrp="1"/>
          </p:cNvSpPr>
          <p:nvPr>
            <p:ph type="body" sz="quarter" idx="3"/>
          </p:nvPr>
        </p:nvSpPr>
        <p:spPr>
          <a:xfrm>
            <a:off x="889248" y="836712"/>
            <a:ext cx="7931224" cy="453727"/>
          </a:xfrm>
        </p:spPr>
        <p:txBody>
          <a:bodyPr>
            <a:normAutofit/>
          </a:bodyPr>
          <a:lstStyle/>
          <a:p>
            <a:pPr marL="0" indent="0">
              <a:buNone/>
            </a:pPr>
            <a:r>
              <a:rPr lang="fr-FR" sz="2000" dirty="0">
                <a:solidFill>
                  <a:schemeClr val="accent1"/>
                </a:solidFill>
                <a:latin typeface="Arial" panose="020B0604020202020204" pitchFamily="34" charset="0"/>
                <a:cs typeface="Arial" panose="020B0604020202020204" pitchFamily="34" charset="0"/>
              </a:rPr>
              <a:t>Compétences de l’infirmière</a:t>
            </a:r>
          </a:p>
        </p:txBody>
      </p:sp>
    </p:spTree>
    <p:extLst>
      <p:ext uri="{BB962C8B-B14F-4D97-AF65-F5344CB8AC3E}">
        <p14:creationId xmlns:p14="http://schemas.microsoft.com/office/powerpoint/2010/main" val="3895537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solidFill>
                  <a:schemeClr val="accent1"/>
                </a:solidFill>
                <a:ea typeface="Geneva" charset="-128"/>
              </a:rPr>
              <a:t>Place de l’infirmier libéral dans l’accompagnement du patient en cancérologie</a:t>
            </a:r>
            <a:endParaRPr lang="fr-FR" sz="800" i="1">
              <a:solidFill>
                <a:schemeClr val="accent1"/>
              </a:solidFill>
              <a:ea typeface="Geneva" charset="-128"/>
            </a:endParaRPr>
          </a:p>
          <a:p>
            <a:endParaRPr lang="fr-FR">
              <a:solidFill>
                <a:schemeClr val="accent1"/>
              </a:solidFill>
            </a:endParaRPr>
          </a:p>
        </p:txBody>
      </p:sp>
      <p:graphicFrame>
        <p:nvGraphicFramePr>
          <p:cNvPr id="3" name="Espace réservé du contenu 2">
            <a:extLst>
              <a:ext uri="{FF2B5EF4-FFF2-40B4-BE49-F238E27FC236}">
                <a16:creationId xmlns:a16="http://schemas.microsoft.com/office/drawing/2014/main" id="{4E5EFF66-CBE8-4D42-BB83-5DD9F977F72E}"/>
              </a:ext>
            </a:extLst>
          </p:cNvPr>
          <p:cNvGraphicFramePr>
            <a:graphicFrameLocks noGrp="1"/>
          </p:cNvGraphicFramePr>
          <p:nvPr>
            <p:ph sz="quarter" idx="13"/>
            <p:extLst>
              <p:ext uri="{D42A27DB-BD31-4B8C-83A1-F6EECF244321}">
                <p14:modId xmlns:p14="http://schemas.microsoft.com/office/powerpoint/2010/main" val="808191600"/>
              </p:ext>
            </p:extLst>
          </p:nvPr>
        </p:nvGraphicFramePr>
        <p:xfrm>
          <a:off x="215008" y="1384437"/>
          <a:ext cx="8928992" cy="5471160"/>
        </p:xfrm>
        <a:graphic>
          <a:graphicData uri="http://schemas.openxmlformats.org/drawingml/2006/table">
            <a:tbl>
              <a:tblPr firstRow="1" bandRow="1">
                <a:tableStyleId>{5C22544A-7EE6-4342-B048-85BDC9FD1C3A}</a:tableStyleId>
              </a:tblPr>
              <a:tblGrid>
                <a:gridCol w="1005342">
                  <a:extLst>
                    <a:ext uri="{9D8B030D-6E8A-4147-A177-3AD203B41FA5}">
                      <a16:colId xmlns:a16="http://schemas.microsoft.com/office/drawing/2014/main" val="1108613616"/>
                    </a:ext>
                  </a:extLst>
                </a:gridCol>
                <a:gridCol w="3459154">
                  <a:extLst>
                    <a:ext uri="{9D8B030D-6E8A-4147-A177-3AD203B41FA5}">
                      <a16:colId xmlns:a16="http://schemas.microsoft.com/office/drawing/2014/main" val="2241713214"/>
                    </a:ext>
                  </a:extLst>
                </a:gridCol>
                <a:gridCol w="2232248">
                  <a:extLst>
                    <a:ext uri="{9D8B030D-6E8A-4147-A177-3AD203B41FA5}">
                      <a16:colId xmlns:a16="http://schemas.microsoft.com/office/drawing/2014/main" val="1972455369"/>
                    </a:ext>
                  </a:extLst>
                </a:gridCol>
                <a:gridCol w="2232248">
                  <a:extLst>
                    <a:ext uri="{9D8B030D-6E8A-4147-A177-3AD203B41FA5}">
                      <a16:colId xmlns:a16="http://schemas.microsoft.com/office/drawing/2014/main" val="3933831222"/>
                    </a:ext>
                  </a:extLst>
                </a:gridCol>
              </a:tblGrid>
              <a:tr h="246461">
                <a:tc>
                  <a:txBody>
                    <a:bodyPr/>
                    <a:lstStyle/>
                    <a:p>
                      <a:endParaRPr lang="fr-FR" sz="1100" dirty="0"/>
                    </a:p>
                  </a:txBody>
                  <a:tcPr/>
                </a:tc>
                <a:tc>
                  <a:txBody>
                    <a:bodyPr/>
                    <a:lstStyle/>
                    <a:p>
                      <a:r>
                        <a:rPr lang="fr-FR" sz="1100" dirty="0"/>
                        <a:t>Premier cas de prescription</a:t>
                      </a:r>
                    </a:p>
                  </a:txBody>
                  <a:tcPr/>
                </a:tc>
                <a:tc>
                  <a:txBody>
                    <a:bodyPr/>
                    <a:lstStyle/>
                    <a:p>
                      <a:r>
                        <a:rPr lang="fr-FR" sz="1100" dirty="0"/>
                        <a:t>Second cas de </a:t>
                      </a:r>
                      <a:r>
                        <a:rPr lang="fr-FR" sz="1100" dirty="0" err="1"/>
                        <a:t>prescrition</a:t>
                      </a:r>
                      <a:endParaRPr lang="fr-FR" sz="1100" dirty="0"/>
                    </a:p>
                  </a:txBody>
                  <a:tcPr/>
                </a:tc>
                <a:tc>
                  <a:txBody>
                    <a:bodyPr/>
                    <a:lstStyle/>
                    <a:p>
                      <a:r>
                        <a:rPr lang="fr-FR" sz="1100" dirty="0"/>
                        <a:t>Renouvellement de traitements</a:t>
                      </a:r>
                    </a:p>
                  </a:txBody>
                  <a:tcPr/>
                </a:tc>
                <a:extLst>
                  <a:ext uri="{0D108BD9-81ED-4DB2-BD59-A6C34878D82A}">
                    <a16:rowId xmlns:a16="http://schemas.microsoft.com/office/drawing/2014/main" val="4123272268"/>
                  </a:ext>
                </a:extLst>
              </a:tr>
              <a:tr h="2218151">
                <a:tc>
                  <a:txBody>
                    <a:bodyPr/>
                    <a:lstStyle/>
                    <a:p>
                      <a:r>
                        <a:rPr lang="fr-FR" sz="1100" dirty="0"/>
                        <a:t>Condition de prescription</a:t>
                      </a:r>
                    </a:p>
                  </a:txBody>
                  <a:tcPr/>
                </a:tc>
                <a:tc>
                  <a:txBody>
                    <a:bodyPr/>
                    <a:lstStyle/>
                    <a:p>
                      <a:r>
                        <a:rPr lang="fr-FR" sz="1100" dirty="0"/>
                        <a:t>Conformément à l’</a:t>
                      </a:r>
                      <a:r>
                        <a:rPr lang="fr-FR" sz="1100" dirty="0">
                          <a:hlinkClick r:id="rId2"/>
                        </a:rPr>
                        <a:t>arrêté du 20 mars 2012</a:t>
                      </a:r>
                      <a:r>
                        <a:rPr lang="fr-FR" sz="1100" dirty="0"/>
                        <a:t> (PDF, 96.09 Ko), l'infirmier peut prescrire à son patient certains dispositifs médicaux, sous réserve de remplir les trois conditions suivantes :</a:t>
                      </a:r>
                    </a:p>
                    <a:p>
                      <a:r>
                        <a:rPr lang="fr-FR" sz="1100" dirty="0"/>
                        <a:t>L'infirmier agit pendant la durée d'une prescription médicale d'une série d'actes infirmiers.</a:t>
                      </a:r>
                    </a:p>
                    <a:p>
                      <a:r>
                        <a:rPr lang="fr-FR" sz="1100" dirty="0"/>
                        <a:t>L'infirmier agit dans le cadre de sa compétence.</a:t>
                      </a:r>
                    </a:p>
                    <a:p>
                      <a:r>
                        <a:rPr lang="fr-FR" sz="1100" dirty="0"/>
                        <a:t>Il n'existe pas d'indication contraire du médecin.</a:t>
                      </a:r>
                    </a:p>
                    <a:p>
                      <a:r>
                        <a:rPr lang="fr-FR" sz="1100" dirty="0"/>
                        <a:t>Lorsque ces conditions sont réunies, il peut prescrire les dispositifs médicaux suivants, dès lors qu’ils sont inscrits à la liste des produits et prestations remboursables (LPPR)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Si l'infirmier remplit les trois conditions prévues dans le 1er cas de prescription et qu'en outre il en a au préalable informé le médecin traitant désigné par le patient, il peut également prescrire les dispositifs médicaux suivants, dès lors qu'ils sont inscrits à la liste des produits et prestations remboursables (LPPR) :</a:t>
                      </a:r>
                    </a:p>
                    <a:p>
                      <a:endParaRPr lang="fr-FR" sz="1100" dirty="0"/>
                    </a:p>
                  </a:txBody>
                  <a:tcPr/>
                </a:tc>
                <a:tc>
                  <a:txBody>
                    <a:bodyPr/>
                    <a:lstStyle/>
                    <a:p>
                      <a:r>
                        <a:rPr lang="fr-FR" sz="1100" dirty="0"/>
                        <a:t>Les infirmier(ère)s sont autorisé(e)s à renouveler les prescriptions datant de moins de 1 an des médicaments contraceptifs oraux, pour une durée de 6 mois non renouvelable, sauf s'ils figurent sur une liste fixée par arrêté du ministre chargé de la Santé, sur proposition de l'Agence nationale de sécurité du médicament et des produits de santé (ANSM).</a:t>
                      </a:r>
                    </a:p>
                    <a:p>
                      <a:endParaRPr lang="fr-FR" sz="1100" dirty="0"/>
                    </a:p>
                    <a:p>
                      <a:r>
                        <a:rPr lang="fr-FR" sz="1100" dirty="0"/>
                        <a:t>L'infirmier(ère) peut prescrire des substituts nicotiniques.</a:t>
                      </a:r>
                    </a:p>
                  </a:txBody>
                  <a:tcPr/>
                </a:tc>
                <a:extLst>
                  <a:ext uri="{0D108BD9-81ED-4DB2-BD59-A6C34878D82A}">
                    <a16:rowId xmlns:a16="http://schemas.microsoft.com/office/drawing/2014/main" val="2801825633"/>
                  </a:ext>
                </a:extLst>
              </a:tr>
              <a:tr h="2719963">
                <a:tc>
                  <a:txBody>
                    <a:bodyPr/>
                    <a:lstStyle/>
                    <a:p>
                      <a:r>
                        <a:rPr lang="fr-FR" sz="1100" dirty="0"/>
                        <a:t>Dispositifs concernés</a:t>
                      </a:r>
                    </a:p>
                  </a:txBody>
                  <a:tcPr/>
                </a:tc>
                <a:tc>
                  <a:txBody>
                    <a:bodyPr/>
                    <a:lstStyle/>
                    <a:p>
                      <a:r>
                        <a:rPr lang="fr-FR" sz="1100" b="1" dirty="0"/>
                        <a:t>Articles pour pansement</a:t>
                      </a:r>
                      <a:r>
                        <a:rPr lang="fr-FR" sz="1100" dirty="0"/>
                        <a:t> : </a:t>
                      </a:r>
                    </a:p>
                    <a:p>
                      <a:r>
                        <a:rPr lang="fr-FR" sz="1100" b="1" dirty="0"/>
                        <a:t>Cerceaux pour lit de malade</a:t>
                      </a:r>
                      <a:r>
                        <a:rPr lang="fr-FR" sz="1100" dirty="0"/>
                        <a:t> ;</a:t>
                      </a:r>
                    </a:p>
                    <a:p>
                      <a:r>
                        <a:rPr lang="fr-FR" sz="1100" b="1" dirty="0"/>
                        <a:t>Dispositifs médicaux pour le traitement de l'incontinence et pour l'appareil urogénital</a:t>
                      </a:r>
                      <a:r>
                        <a:rPr lang="fr-FR" sz="1100" dirty="0"/>
                        <a:t> : </a:t>
                      </a:r>
                    </a:p>
                    <a:p>
                      <a:r>
                        <a:rPr lang="fr-FR" sz="1100" b="1" dirty="0"/>
                        <a:t>Dispositifs médicaux pour perfusion à domicile</a:t>
                      </a:r>
                      <a:endParaRPr lang="fr-FR" sz="1100" dirty="0"/>
                    </a:p>
                  </a:txBody>
                  <a:tcPr/>
                </a:tc>
                <a:tc>
                  <a:txBody>
                    <a:bodyPr/>
                    <a:lstStyle/>
                    <a:p>
                      <a:r>
                        <a:rPr lang="fr-FR" sz="1100" b="1" dirty="0"/>
                        <a:t>Matelas ou sur-matelas </a:t>
                      </a:r>
                      <a:r>
                        <a:rPr lang="fr-FR" sz="1100" dirty="0"/>
                        <a:t>d'aide à la prévention des escarres en mousse avec découpe en forme de gaufrier ;</a:t>
                      </a:r>
                    </a:p>
                    <a:p>
                      <a:r>
                        <a:rPr lang="fr-FR" sz="1100" b="1" dirty="0"/>
                        <a:t>Coussin d'aide à la prévention des escarres ;</a:t>
                      </a:r>
                      <a:endParaRPr lang="fr-FR" sz="1100" dirty="0"/>
                    </a:p>
                    <a:p>
                      <a:r>
                        <a:rPr lang="fr-FR" sz="1100" b="1" dirty="0"/>
                        <a:t>Pansements</a:t>
                      </a:r>
                      <a:r>
                        <a:rPr lang="fr-FR" sz="1100" dirty="0"/>
                        <a:t> </a:t>
                      </a:r>
                    </a:p>
                    <a:p>
                      <a:r>
                        <a:rPr lang="fr-FR" sz="1100" b="1" dirty="0"/>
                        <a:t>Sonde naso-gastrique ou </a:t>
                      </a:r>
                      <a:r>
                        <a:rPr lang="fr-FR" sz="1100" b="1" dirty="0" err="1"/>
                        <a:t>naso</a:t>
                      </a:r>
                      <a:r>
                        <a:rPr lang="fr-FR" sz="1100" b="1" dirty="0"/>
                        <a:t>-entérale</a:t>
                      </a:r>
                      <a:r>
                        <a:rPr lang="fr-FR" sz="1100" dirty="0"/>
                        <a:t> pour nutrition entérale à domicile ;</a:t>
                      </a:r>
                    </a:p>
                    <a:p>
                      <a:r>
                        <a:rPr lang="fr-FR" sz="1100" dirty="0"/>
                        <a:t>Dans le cadre d'un renouvellement à l'identique, </a:t>
                      </a:r>
                      <a:r>
                        <a:rPr lang="fr-FR" sz="1100" b="1" dirty="0"/>
                        <a:t>orthèses élastiques de contention des membres</a:t>
                      </a:r>
                      <a:r>
                        <a:rPr lang="fr-FR" sz="1100" dirty="0"/>
                        <a:t> ;</a:t>
                      </a:r>
                    </a:p>
                    <a:p>
                      <a:r>
                        <a:rPr lang="fr-FR" sz="1100" dirty="0"/>
                        <a:t>Dans le cadre d'un renouvellement à l'identique, </a:t>
                      </a:r>
                      <a:r>
                        <a:rPr lang="fr-FR" sz="1100" b="1" dirty="0"/>
                        <a:t>accessoires pour lecteur de glycémie.</a:t>
                      </a:r>
                      <a:endParaRPr lang="fr-FR" sz="1100" dirty="0"/>
                    </a:p>
                  </a:txBody>
                  <a:tcPr/>
                </a:tc>
                <a:tc>
                  <a:txBody>
                    <a:bodyPr/>
                    <a:lstStyle/>
                    <a:p>
                      <a:r>
                        <a:rPr lang="fr-FR" sz="1100" dirty="0"/>
                        <a:t>Pilule contraceptive</a:t>
                      </a:r>
                    </a:p>
                    <a:p>
                      <a:r>
                        <a:rPr lang="fr-FR" sz="1100" dirty="0"/>
                        <a:t>Substitut nicotinique</a:t>
                      </a:r>
                    </a:p>
                  </a:txBody>
                  <a:tcPr/>
                </a:tc>
                <a:extLst>
                  <a:ext uri="{0D108BD9-81ED-4DB2-BD59-A6C34878D82A}">
                    <a16:rowId xmlns:a16="http://schemas.microsoft.com/office/drawing/2014/main" val="3758463767"/>
                  </a:ext>
                </a:extLst>
              </a:tr>
            </a:tbl>
          </a:graphicData>
        </a:graphic>
      </p:graphicFrame>
      <p:sp>
        <p:nvSpPr>
          <p:cNvPr id="7" name="Espace réservé du texte 7">
            <a:extLst>
              <a:ext uri="{FF2B5EF4-FFF2-40B4-BE49-F238E27FC236}">
                <a16:creationId xmlns:a16="http://schemas.microsoft.com/office/drawing/2014/main" id="{5A899627-BAF3-44DB-BD4D-8E13812E5554}"/>
              </a:ext>
            </a:extLst>
          </p:cNvPr>
          <p:cNvSpPr>
            <a:spLocks noGrp="1"/>
          </p:cNvSpPr>
          <p:nvPr>
            <p:ph type="body" sz="quarter" idx="3"/>
          </p:nvPr>
        </p:nvSpPr>
        <p:spPr>
          <a:xfrm>
            <a:off x="889248" y="836712"/>
            <a:ext cx="7931224" cy="453727"/>
          </a:xfrm>
        </p:spPr>
        <p:txBody>
          <a:bodyPr>
            <a:normAutofit/>
          </a:bodyPr>
          <a:lstStyle/>
          <a:p>
            <a:pPr marL="0" indent="0">
              <a:buNone/>
            </a:pPr>
            <a:r>
              <a:rPr lang="fr-FR" sz="2000" dirty="0">
                <a:solidFill>
                  <a:schemeClr val="accent1"/>
                </a:solidFill>
                <a:latin typeface="Arial" panose="020B0604020202020204" pitchFamily="34" charset="0"/>
                <a:cs typeface="Arial" panose="020B0604020202020204" pitchFamily="34" charset="0"/>
              </a:rPr>
              <a:t>Compétences de l’infirmière : la prescription</a:t>
            </a:r>
          </a:p>
        </p:txBody>
      </p:sp>
    </p:spTree>
    <p:extLst>
      <p:ext uri="{BB962C8B-B14F-4D97-AF65-F5344CB8AC3E}">
        <p14:creationId xmlns:p14="http://schemas.microsoft.com/office/powerpoint/2010/main" val="2202058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73C1BDFB-3520-4E27-ABE4-3F3FDB913DE2}"/>
              </a:ext>
            </a:extLst>
          </p:cNvPr>
          <p:cNvGraphicFramePr>
            <a:graphicFrameLocks noGrp="1"/>
          </p:cNvGraphicFramePr>
          <p:nvPr>
            <p:ph sz="quarter" idx="13"/>
            <p:extLst>
              <p:ext uri="{D42A27DB-BD31-4B8C-83A1-F6EECF244321}">
                <p14:modId xmlns:p14="http://schemas.microsoft.com/office/powerpoint/2010/main" val="3119144767"/>
              </p:ext>
            </p:extLst>
          </p:nvPr>
        </p:nvGraphicFramePr>
        <p:xfrm>
          <a:off x="467544" y="1410317"/>
          <a:ext cx="8501089" cy="5105400"/>
        </p:xfrm>
        <a:graphic>
          <a:graphicData uri="http://schemas.openxmlformats.org/drawingml/2006/table">
            <a:tbl>
              <a:tblPr firstRow="1" bandRow="1">
                <a:tableStyleId>{5C22544A-7EE6-4342-B048-85BDC9FD1C3A}</a:tableStyleId>
              </a:tblPr>
              <a:tblGrid>
                <a:gridCol w="1838073">
                  <a:extLst>
                    <a:ext uri="{9D8B030D-6E8A-4147-A177-3AD203B41FA5}">
                      <a16:colId xmlns:a16="http://schemas.microsoft.com/office/drawing/2014/main" val="2343863364"/>
                    </a:ext>
                  </a:extLst>
                </a:gridCol>
                <a:gridCol w="4135665">
                  <a:extLst>
                    <a:ext uri="{9D8B030D-6E8A-4147-A177-3AD203B41FA5}">
                      <a16:colId xmlns:a16="http://schemas.microsoft.com/office/drawing/2014/main" val="2427410184"/>
                    </a:ext>
                  </a:extLst>
                </a:gridCol>
                <a:gridCol w="2527351">
                  <a:extLst>
                    <a:ext uri="{9D8B030D-6E8A-4147-A177-3AD203B41FA5}">
                      <a16:colId xmlns:a16="http://schemas.microsoft.com/office/drawing/2014/main" val="2093078098"/>
                    </a:ext>
                  </a:extLst>
                </a:gridCol>
              </a:tblGrid>
              <a:tr h="370840">
                <a:tc>
                  <a:txBody>
                    <a:bodyPr/>
                    <a:lstStyle/>
                    <a:p>
                      <a:endParaRPr lang="fr-FR" sz="1400" dirty="0">
                        <a:latin typeface="Arial" panose="020B0604020202020204" pitchFamily="34" charset="0"/>
                        <a:cs typeface="Arial" panose="020B0604020202020204" pitchFamily="34" charset="0"/>
                      </a:endParaRPr>
                    </a:p>
                  </a:txBody>
                  <a:tcPr/>
                </a:tc>
                <a:tc>
                  <a:txBody>
                    <a:bodyPr/>
                    <a:lstStyle/>
                    <a:p>
                      <a:r>
                        <a:rPr lang="fr-FR" sz="1400" dirty="0">
                          <a:latin typeface="Arial" panose="020B0604020202020204" pitchFamily="34" charset="0"/>
                          <a:cs typeface="Arial" panose="020B0604020202020204" pitchFamily="34" charset="0"/>
                        </a:rPr>
                        <a:t>Infirmier libéral</a:t>
                      </a:r>
                    </a:p>
                  </a:txBody>
                  <a:tcPr/>
                </a:tc>
                <a:tc>
                  <a:txBody>
                    <a:bodyPr/>
                    <a:lstStyle/>
                    <a:p>
                      <a:r>
                        <a:rPr lang="fr-FR" sz="1400" dirty="0">
                          <a:latin typeface="Arial" panose="020B0604020202020204" pitchFamily="34" charset="0"/>
                          <a:cs typeface="Arial" panose="020B0604020202020204" pitchFamily="34" charset="0"/>
                        </a:rPr>
                        <a:t>Infirmier à domicile (HAD / SSIAD)</a:t>
                      </a:r>
                    </a:p>
                  </a:txBody>
                  <a:tcPr/>
                </a:tc>
                <a:extLst>
                  <a:ext uri="{0D108BD9-81ED-4DB2-BD59-A6C34878D82A}">
                    <a16:rowId xmlns:a16="http://schemas.microsoft.com/office/drawing/2014/main" val="3413538430"/>
                  </a:ext>
                </a:extLst>
              </a:tr>
              <a:tr h="370840">
                <a:tc>
                  <a:txBody>
                    <a:bodyPr/>
                    <a:lstStyle/>
                    <a:p>
                      <a:r>
                        <a:rPr lang="fr-FR" sz="1400" dirty="0">
                          <a:latin typeface="Arial" panose="020B0604020202020204" pitchFamily="34" charset="0"/>
                          <a:cs typeface="Arial" panose="020B0604020202020204" pitchFamily="34" charset="0"/>
                        </a:rPr>
                        <a:t>Statut social</a:t>
                      </a:r>
                    </a:p>
                  </a:txBody>
                  <a:tcPr/>
                </a:tc>
                <a:tc>
                  <a:txBody>
                    <a:bodyPr/>
                    <a:lstStyle/>
                    <a:p>
                      <a:r>
                        <a:rPr lang="fr-FR" sz="1400" dirty="0">
                          <a:latin typeface="Arial" panose="020B0604020202020204" pitchFamily="34" charset="0"/>
                          <a:cs typeface="Arial" panose="020B0604020202020204" pitchFamily="34" charset="0"/>
                        </a:rPr>
                        <a:t>Travailleur indépendant / Chef d’entreprise</a:t>
                      </a:r>
                    </a:p>
                  </a:txBody>
                  <a:tcPr/>
                </a:tc>
                <a:tc>
                  <a:txBody>
                    <a:bodyPr/>
                    <a:lstStyle/>
                    <a:p>
                      <a:r>
                        <a:rPr lang="fr-FR" sz="1400" dirty="0">
                          <a:latin typeface="Arial" panose="020B0604020202020204" pitchFamily="34" charset="0"/>
                          <a:cs typeface="Arial" panose="020B0604020202020204" pitchFamily="34" charset="0"/>
                        </a:rPr>
                        <a:t>Salarié</a:t>
                      </a:r>
                    </a:p>
                  </a:txBody>
                  <a:tcPr/>
                </a:tc>
                <a:extLst>
                  <a:ext uri="{0D108BD9-81ED-4DB2-BD59-A6C34878D82A}">
                    <a16:rowId xmlns:a16="http://schemas.microsoft.com/office/drawing/2014/main" val="447012145"/>
                  </a:ext>
                </a:extLst>
              </a:tr>
              <a:tr h="370840">
                <a:tc>
                  <a:txBody>
                    <a:bodyPr/>
                    <a:lstStyle/>
                    <a:p>
                      <a:r>
                        <a:rPr lang="fr-FR" sz="1400" dirty="0">
                          <a:latin typeface="Arial" panose="020B0604020202020204" pitchFamily="34" charset="0"/>
                          <a:cs typeface="Arial" panose="020B0604020202020204" pitchFamily="34" charset="0"/>
                        </a:rPr>
                        <a:t>Expérience minimale requise</a:t>
                      </a:r>
                    </a:p>
                  </a:txBody>
                  <a:tcPr/>
                </a:tc>
                <a:tc>
                  <a:txBody>
                    <a:bodyPr/>
                    <a:lstStyle/>
                    <a:p>
                      <a:r>
                        <a:rPr lang="fr-FR" sz="1400" dirty="0">
                          <a:latin typeface="Arial" panose="020B0604020202020204" pitchFamily="34" charset="0"/>
                          <a:cs typeface="Arial" panose="020B0604020202020204" pitchFamily="34" charset="0"/>
                        </a:rPr>
                        <a:t>Remplacement : justifier d'une activité professionnelle de </a:t>
                      </a:r>
                      <a:r>
                        <a:rPr lang="fr-FR" sz="1400" b="1" dirty="0">
                          <a:latin typeface="Arial" panose="020B0604020202020204" pitchFamily="34" charset="0"/>
                          <a:cs typeface="Arial" panose="020B0604020202020204" pitchFamily="34" charset="0"/>
                        </a:rPr>
                        <a:t>18 mois</a:t>
                      </a:r>
                      <a:r>
                        <a:rPr lang="fr-FR" sz="1400" dirty="0">
                          <a:latin typeface="Arial" panose="020B0604020202020204" pitchFamily="34" charset="0"/>
                          <a:cs typeface="Arial" panose="020B0604020202020204" pitchFamily="34" charset="0"/>
                        </a:rPr>
                        <a:t>, soit un total de 2 400 heures de temps de travail effectif, dans les six années précédant la date de demande de remplacement (</a:t>
                      </a:r>
                      <a:r>
                        <a:rPr lang="fr-FR" sz="1400" b="1" i="1" dirty="0">
                          <a:latin typeface="Arial" panose="020B0604020202020204" pitchFamily="34" charset="0"/>
                          <a:cs typeface="Arial" panose="020B0604020202020204" pitchFamily="34" charset="0"/>
                        </a:rPr>
                        <a:t>accord de ONI obligatoire</a:t>
                      </a:r>
                      <a:r>
                        <a:rPr lang="fr-FR" sz="1400" dirty="0">
                          <a:latin typeface="Arial" panose="020B0604020202020204" pitchFamily="34" charset="0"/>
                          <a:cs typeface="Arial" panose="020B0604020202020204" pitchFamily="34" charset="0"/>
                        </a:rPr>
                        <a:t>)</a:t>
                      </a:r>
                    </a:p>
                    <a:p>
                      <a:r>
                        <a:rPr lang="fr-FR" sz="1400" dirty="0">
                          <a:latin typeface="Arial" panose="020B0604020202020204" pitchFamily="34" charset="0"/>
                          <a:cs typeface="Arial" panose="020B0604020202020204" pitchFamily="34" charset="0"/>
                        </a:rPr>
                        <a:t>Installation : justifier d'une activité professionnelle de </a:t>
                      </a:r>
                      <a:r>
                        <a:rPr lang="fr-FR" sz="1400" b="1" dirty="0">
                          <a:latin typeface="Arial" panose="020B0604020202020204" pitchFamily="34" charset="0"/>
                          <a:cs typeface="Arial" panose="020B0604020202020204" pitchFamily="34" charset="0"/>
                        </a:rPr>
                        <a:t>24 mois</a:t>
                      </a:r>
                      <a:r>
                        <a:rPr lang="fr-FR" sz="1400" dirty="0">
                          <a:latin typeface="Arial" panose="020B0604020202020204" pitchFamily="34" charset="0"/>
                          <a:cs typeface="Arial" panose="020B0604020202020204" pitchFamily="34" charset="0"/>
                        </a:rPr>
                        <a:t> (soit 3 200 heures) acquis en équipe de soins généraux au sein d'un service organisé (établissement de soins, groupement de coopération sanitaire…), </a:t>
                      </a:r>
                      <a:r>
                        <a:rPr lang="fr-FR" sz="1400" b="1" i="1" dirty="0">
                          <a:latin typeface="Arial" panose="020B0604020202020204" pitchFamily="34" charset="0"/>
                          <a:cs typeface="Arial" panose="020B0604020202020204" pitchFamily="34" charset="0"/>
                        </a:rPr>
                        <a:t>accord de l’ARS obligatoire</a:t>
                      </a:r>
                    </a:p>
                  </a:txBody>
                  <a:tcPr/>
                </a:tc>
                <a:tc>
                  <a:txBody>
                    <a:bodyPr/>
                    <a:lstStyle/>
                    <a:p>
                      <a:r>
                        <a:rPr lang="fr-FR" sz="1400" dirty="0">
                          <a:latin typeface="Arial" panose="020B0604020202020204" pitchFamily="34" charset="0"/>
                          <a:cs typeface="Arial" panose="020B0604020202020204" pitchFamily="34" charset="0"/>
                        </a:rPr>
                        <a:t>Débutant accepté</a:t>
                      </a:r>
                    </a:p>
                  </a:txBody>
                  <a:tcPr/>
                </a:tc>
                <a:extLst>
                  <a:ext uri="{0D108BD9-81ED-4DB2-BD59-A6C34878D82A}">
                    <a16:rowId xmlns:a16="http://schemas.microsoft.com/office/drawing/2014/main" val="1525353415"/>
                  </a:ext>
                </a:extLst>
              </a:tr>
              <a:tr h="370840">
                <a:tc>
                  <a:txBody>
                    <a:bodyPr/>
                    <a:lstStyle/>
                    <a:p>
                      <a:r>
                        <a:rPr lang="fr-FR" sz="1400" dirty="0">
                          <a:latin typeface="Arial" panose="020B0604020202020204" pitchFamily="34" charset="0"/>
                          <a:cs typeface="Arial" panose="020B0604020202020204" pitchFamily="34" charset="0"/>
                        </a:rPr>
                        <a:t>Temps de travail moyen : </a:t>
                      </a:r>
                    </a:p>
                  </a:txBody>
                  <a:tcPr/>
                </a:tc>
                <a:tc>
                  <a:txBody>
                    <a:bodyPr/>
                    <a:lstStyle/>
                    <a:p>
                      <a:r>
                        <a:rPr lang="fr-FR" sz="1400" dirty="0">
                          <a:latin typeface="Arial" panose="020B0604020202020204" pitchFamily="34" charset="0"/>
                          <a:cs typeface="Arial" panose="020B0604020202020204" pitchFamily="34" charset="0"/>
                        </a:rPr>
                        <a:t>53h/semaine (Source : URPS PACA)</a:t>
                      </a:r>
                    </a:p>
                  </a:txBody>
                  <a:tcPr/>
                </a:tc>
                <a:tc>
                  <a:txBody>
                    <a:bodyPr/>
                    <a:lstStyle/>
                    <a:p>
                      <a:r>
                        <a:rPr lang="fr-FR" sz="1400" dirty="0">
                          <a:latin typeface="Arial" panose="020B0604020202020204" pitchFamily="34" charset="0"/>
                          <a:cs typeface="Arial" panose="020B0604020202020204" pitchFamily="34" charset="0"/>
                        </a:rPr>
                        <a:t>35h/semaine</a:t>
                      </a:r>
                    </a:p>
                  </a:txBody>
                  <a:tcPr/>
                </a:tc>
                <a:extLst>
                  <a:ext uri="{0D108BD9-81ED-4DB2-BD59-A6C34878D82A}">
                    <a16:rowId xmlns:a16="http://schemas.microsoft.com/office/drawing/2014/main" val="2433703479"/>
                  </a:ext>
                </a:extLst>
              </a:tr>
              <a:tr h="370840">
                <a:tc>
                  <a:txBody>
                    <a:bodyPr/>
                    <a:lstStyle/>
                    <a:p>
                      <a:r>
                        <a:rPr lang="fr-FR" sz="1400" dirty="0">
                          <a:latin typeface="Arial" panose="020B0604020202020204" pitchFamily="34" charset="0"/>
                          <a:cs typeface="Arial" panose="020B0604020202020204" pitchFamily="34" charset="0"/>
                        </a:rPr>
                        <a:t>Travail en équipe</a:t>
                      </a:r>
                    </a:p>
                  </a:txBody>
                  <a:tcPr/>
                </a:tc>
                <a:tc>
                  <a:txBody>
                    <a:bodyPr/>
                    <a:lstStyle/>
                    <a:p>
                      <a:r>
                        <a:rPr lang="fr-FR" sz="1400" dirty="0">
                          <a:latin typeface="Arial" panose="020B0604020202020204" pitchFamily="34" charset="0"/>
                          <a:cs typeface="Arial" panose="020B0604020202020204" pitchFamily="34" charset="0"/>
                        </a:rPr>
                        <a:t>Si association</a:t>
                      </a:r>
                      <a:r>
                        <a:rPr lang="fr-FR" sz="1400" i="0" dirty="0">
                          <a:latin typeface="Arial" panose="020B0604020202020204" pitchFamily="34" charset="0"/>
                          <a:cs typeface="Arial" panose="020B0604020202020204" pitchFamily="34" charset="0"/>
                        </a:rPr>
                        <a:t>, </a:t>
                      </a:r>
                      <a:r>
                        <a:rPr lang="fr-FR" sz="1400" b="1" i="0" dirty="0">
                          <a:latin typeface="Arial" panose="020B0604020202020204" pitchFamily="34" charset="0"/>
                          <a:cs typeface="Arial" panose="020B0604020202020204" pitchFamily="34" charset="0"/>
                        </a:rPr>
                        <a:t>ou collaboration</a:t>
                      </a:r>
                    </a:p>
                  </a:txBody>
                  <a:tcPr/>
                </a:tc>
                <a:tc>
                  <a:txBody>
                    <a:bodyPr/>
                    <a:lstStyle/>
                    <a:p>
                      <a:r>
                        <a:rPr lang="fr-FR" sz="1400" dirty="0">
                          <a:latin typeface="Arial" panose="020B0604020202020204" pitchFamily="34" charset="0"/>
                          <a:cs typeface="Arial" panose="020B0604020202020204" pitchFamily="34" charset="0"/>
                        </a:rPr>
                        <a:t>Oui</a:t>
                      </a:r>
                    </a:p>
                  </a:txBody>
                  <a:tcPr/>
                </a:tc>
                <a:extLst>
                  <a:ext uri="{0D108BD9-81ED-4DB2-BD59-A6C34878D82A}">
                    <a16:rowId xmlns:a16="http://schemas.microsoft.com/office/drawing/2014/main" val="1032374779"/>
                  </a:ext>
                </a:extLst>
              </a:tr>
              <a:tr h="370840">
                <a:tc>
                  <a:txBody>
                    <a:bodyPr/>
                    <a:lstStyle/>
                    <a:p>
                      <a:r>
                        <a:rPr lang="fr-FR" sz="1400" dirty="0">
                          <a:latin typeface="Arial" panose="020B0604020202020204" pitchFamily="34" charset="0"/>
                          <a:cs typeface="Arial" panose="020B0604020202020204" pitchFamily="34" charset="0"/>
                        </a:rPr>
                        <a:t>Gestion administrative</a:t>
                      </a:r>
                    </a:p>
                  </a:txBody>
                  <a:tcPr/>
                </a:tc>
                <a:tc>
                  <a:txBody>
                    <a:bodyPr/>
                    <a:lstStyle/>
                    <a:p>
                      <a:r>
                        <a:rPr lang="fr-FR" sz="1400" dirty="0">
                          <a:latin typeface="Arial" panose="020B0604020202020204" pitchFamily="34" charset="0"/>
                          <a:cs typeface="Arial" panose="020B0604020202020204" pitchFamily="34" charset="0"/>
                        </a:rPr>
                        <a:t>Oui</a:t>
                      </a:r>
                    </a:p>
                  </a:txBody>
                  <a:tcPr/>
                </a:tc>
                <a:tc>
                  <a:txBody>
                    <a:bodyPr/>
                    <a:lstStyle/>
                    <a:p>
                      <a:r>
                        <a:rPr lang="fr-FR" sz="1400" dirty="0">
                          <a:latin typeface="Arial" panose="020B0604020202020204" pitchFamily="34" charset="0"/>
                          <a:cs typeface="Arial" panose="020B0604020202020204" pitchFamily="34" charset="0"/>
                        </a:rPr>
                        <a:t>Non</a:t>
                      </a:r>
                    </a:p>
                  </a:txBody>
                  <a:tcPr/>
                </a:tc>
                <a:extLst>
                  <a:ext uri="{0D108BD9-81ED-4DB2-BD59-A6C34878D82A}">
                    <a16:rowId xmlns:a16="http://schemas.microsoft.com/office/drawing/2014/main" val="3177358718"/>
                  </a:ext>
                </a:extLst>
              </a:tr>
              <a:tr h="370840">
                <a:tc gridSpan="3">
                  <a:txBody>
                    <a:bodyPr/>
                    <a:lstStyle/>
                    <a:p>
                      <a:r>
                        <a:rPr lang="fr-FR" sz="1400" dirty="0">
                          <a:latin typeface="Arial" panose="020B0604020202020204" pitchFamily="34" charset="0"/>
                          <a:cs typeface="Arial" panose="020B0604020202020204" pitchFamily="34" charset="0"/>
                        </a:rPr>
                        <a:t>L’infirmier libéral peut intervenir avec une équipe des soins dans le cadre d’une convention </a:t>
                      </a:r>
                      <a:r>
                        <a:rPr lang="fr-FR" sz="1400" b="1" i="1" dirty="0">
                          <a:latin typeface="Arial" panose="020B0604020202020204" pitchFamily="34" charset="0"/>
                          <a:cs typeface="Arial" panose="020B0604020202020204" pitchFamily="34" charset="0"/>
                        </a:rPr>
                        <a:t>(HAD,SSIAD)</a:t>
                      </a:r>
                    </a:p>
                  </a:txBody>
                  <a:tcPr/>
                </a:tc>
                <a:tc hMerge="1">
                  <a:txBody>
                    <a:bodyPr/>
                    <a:lstStyle/>
                    <a:p>
                      <a:endParaRPr lang="fr-FR" sz="1400" dirty="0">
                        <a:latin typeface="Arial" panose="020B0604020202020204" pitchFamily="34" charset="0"/>
                        <a:cs typeface="Arial" panose="020B0604020202020204" pitchFamily="34" charset="0"/>
                      </a:endParaRPr>
                    </a:p>
                  </a:txBody>
                  <a:tcPr/>
                </a:tc>
                <a:tc hMerge="1">
                  <a:txBody>
                    <a:bodyPr/>
                    <a:lstStyle/>
                    <a:p>
                      <a:endParaRPr lang="fr-FR"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27178925"/>
                  </a:ext>
                </a:extLst>
              </a:tr>
            </a:tbl>
          </a:graphicData>
        </a:graphic>
      </p:graphicFrame>
      <p:sp>
        <p:nvSpPr>
          <p:cNvPr id="4" name="Espace réservé du contenu 1"/>
          <p:cNvSpPr>
            <a:spLocks noGrp="1"/>
          </p:cNvSpPr>
          <p:nvPr>
            <p:ph sz="quarter" idx="13"/>
          </p:nvPr>
        </p:nvSpPr>
        <p:spPr>
          <a:xfrm>
            <a:off x="3203848" y="404118"/>
            <a:ext cx="5545138" cy="288578"/>
          </a:xfrm>
        </p:spPr>
        <p:txBody>
          <a:bodyPr>
            <a:normAutofit fontScale="92500"/>
          </a:bodyPr>
          <a:lstStyle/>
          <a:p>
            <a:pPr lvl="0"/>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
        <p:nvSpPr>
          <p:cNvPr id="5" name="Espace réservé du texte 7">
            <a:extLst>
              <a:ext uri="{FF2B5EF4-FFF2-40B4-BE49-F238E27FC236}">
                <a16:creationId xmlns:a16="http://schemas.microsoft.com/office/drawing/2014/main" id="{5A899627-BAF3-44DB-BD4D-8E13812E5554}"/>
              </a:ext>
            </a:extLst>
          </p:cNvPr>
          <p:cNvSpPr>
            <a:spLocks noGrp="1"/>
          </p:cNvSpPr>
          <p:nvPr>
            <p:ph type="body" sz="quarter" idx="3"/>
          </p:nvPr>
        </p:nvSpPr>
        <p:spPr>
          <a:xfrm>
            <a:off x="889248" y="836712"/>
            <a:ext cx="7931224" cy="453727"/>
          </a:xfrm>
        </p:spPr>
        <p:txBody>
          <a:bodyPr>
            <a:normAutofit/>
          </a:bodyPr>
          <a:lstStyle/>
          <a:p>
            <a:pPr marL="457200" indent="-457200">
              <a:buFont typeface="+mj-lt"/>
              <a:buAutoNum type="arabicPeriod" startAt="3"/>
            </a:pPr>
            <a:r>
              <a:rPr lang="fr-FR" sz="2000" dirty="0">
                <a:solidFill>
                  <a:schemeClr val="accent1"/>
                </a:solidFill>
                <a:latin typeface="Arial" panose="020B0604020202020204" pitchFamily="34" charset="0"/>
                <a:cs typeface="Arial" panose="020B0604020202020204" pitchFamily="34" charset="0"/>
              </a:rPr>
              <a:t>Ne pas confondre: Infirmier libéral et infirmier à domicile</a:t>
            </a:r>
          </a:p>
        </p:txBody>
      </p:sp>
    </p:spTree>
    <p:extLst>
      <p:ext uri="{BB962C8B-B14F-4D97-AF65-F5344CB8AC3E}">
        <p14:creationId xmlns:p14="http://schemas.microsoft.com/office/powerpoint/2010/main" val="1279852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a:extLst>
              <a:ext uri="{FF2B5EF4-FFF2-40B4-BE49-F238E27FC236}">
                <a16:creationId xmlns:a16="http://schemas.microsoft.com/office/drawing/2014/main" id="{A90D4808-6F1B-4013-BCF5-79C0A2FBEF32}"/>
              </a:ext>
            </a:extLst>
          </p:cNvPr>
          <p:cNvGraphicFramePr>
            <a:graphicFrameLocks noGrp="1"/>
          </p:cNvGraphicFramePr>
          <p:nvPr>
            <p:ph sz="quarter" idx="13"/>
            <p:extLst>
              <p:ext uri="{D42A27DB-BD31-4B8C-83A1-F6EECF244321}">
                <p14:modId xmlns:p14="http://schemas.microsoft.com/office/powerpoint/2010/main" val="2423874605"/>
              </p:ext>
            </p:extLst>
          </p:nvPr>
        </p:nvGraphicFramePr>
        <p:xfrm>
          <a:off x="179512" y="2924944"/>
          <a:ext cx="10548664"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Flèche : droite 12">
            <a:extLst>
              <a:ext uri="{FF2B5EF4-FFF2-40B4-BE49-F238E27FC236}">
                <a16:creationId xmlns:a16="http://schemas.microsoft.com/office/drawing/2014/main" id="{265D601B-3096-4C54-BC19-D7C45C195D74}"/>
              </a:ext>
            </a:extLst>
          </p:cNvPr>
          <p:cNvSpPr/>
          <p:nvPr/>
        </p:nvSpPr>
        <p:spPr>
          <a:xfrm rot="19018351">
            <a:off x="7241424" y="3243125"/>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A37561DD-4EF5-403F-901D-0581BB43BD81}"/>
              </a:ext>
            </a:extLst>
          </p:cNvPr>
          <p:cNvSpPr/>
          <p:nvPr/>
        </p:nvSpPr>
        <p:spPr>
          <a:xfrm>
            <a:off x="5309828" y="382575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droite 14">
            <a:extLst>
              <a:ext uri="{FF2B5EF4-FFF2-40B4-BE49-F238E27FC236}">
                <a16:creationId xmlns:a16="http://schemas.microsoft.com/office/drawing/2014/main" id="{2CCA9706-2206-4C3E-8AD3-1533C9C40E65}"/>
              </a:ext>
            </a:extLst>
          </p:cNvPr>
          <p:cNvSpPr/>
          <p:nvPr/>
        </p:nvSpPr>
        <p:spPr>
          <a:xfrm>
            <a:off x="3365612" y="382575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droite 15">
            <a:extLst>
              <a:ext uri="{FF2B5EF4-FFF2-40B4-BE49-F238E27FC236}">
                <a16:creationId xmlns:a16="http://schemas.microsoft.com/office/drawing/2014/main" id="{5EA66243-B5C0-482A-AEE6-AAD6BE6828BE}"/>
              </a:ext>
            </a:extLst>
          </p:cNvPr>
          <p:cNvSpPr/>
          <p:nvPr/>
        </p:nvSpPr>
        <p:spPr>
          <a:xfrm rot="18900000">
            <a:off x="1500331" y="4336027"/>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roite 16">
            <a:extLst>
              <a:ext uri="{FF2B5EF4-FFF2-40B4-BE49-F238E27FC236}">
                <a16:creationId xmlns:a16="http://schemas.microsoft.com/office/drawing/2014/main" id="{20D78E89-DF9A-4500-BA99-47FAD39A3C31}"/>
              </a:ext>
            </a:extLst>
          </p:cNvPr>
          <p:cNvSpPr/>
          <p:nvPr/>
        </p:nvSpPr>
        <p:spPr>
          <a:xfrm rot="2700000">
            <a:off x="1500331" y="3242053"/>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droite 17">
            <a:extLst>
              <a:ext uri="{FF2B5EF4-FFF2-40B4-BE49-F238E27FC236}">
                <a16:creationId xmlns:a16="http://schemas.microsoft.com/office/drawing/2014/main" id="{5DBB516F-FA66-4A38-A3C3-161A2B4A8120}"/>
              </a:ext>
            </a:extLst>
          </p:cNvPr>
          <p:cNvSpPr/>
          <p:nvPr/>
        </p:nvSpPr>
        <p:spPr>
          <a:xfrm rot="2700000">
            <a:off x="7260970" y="4336027"/>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droite 22">
            <a:extLst>
              <a:ext uri="{FF2B5EF4-FFF2-40B4-BE49-F238E27FC236}">
                <a16:creationId xmlns:a16="http://schemas.microsoft.com/office/drawing/2014/main" id="{5CFEF6D6-545F-471E-BA2F-3DC6068ABCEE}"/>
              </a:ext>
            </a:extLst>
          </p:cNvPr>
          <p:cNvSpPr/>
          <p:nvPr/>
        </p:nvSpPr>
        <p:spPr>
          <a:xfrm rot="5400000">
            <a:off x="6264188" y="2456892"/>
            <a:ext cx="504056" cy="43204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6" name="Groupe 25">
            <a:extLst>
              <a:ext uri="{FF2B5EF4-FFF2-40B4-BE49-F238E27FC236}">
                <a16:creationId xmlns:a16="http://schemas.microsoft.com/office/drawing/2014/main" id="{DD9A4DE0-3579-4AFB-ACE5-D9B519010E12}"/>
              </a:ext>
            </a:extLst>
          </p:cNvPr>
          <p:cNvGrpSpPr/>
          <p:nvPr/>
        </p:nvGrpSpPr>
        <p:grpSpPr>
          <a:xfrm>
            <a:off x="7666796" y="1277401"/>
            <a:ext cx="1316007" cy="1071479"/>
            <a:chOff x="7578582" y="1160768"/>
            <a:chExt cx="1316007" cy="1071479"/>
          </a:xfrm>
        </p:grpSpPr>
        <p:sp>
          <p:nvSpPr>
            <p:cNvPr id="27" name="Rectangle : coins arrondis 26">
              <a:extLst>
                <a:ext uri="{FF2B5EF4-FFF2-40B4-BE49-F238E27FC236}">
                  <a16:creationId xmlns:a16="http://schemas.microsoft.com/office/drawing/2014/main" id="{DB11E488-0A2C-4D06-99EE-A2E4A6039A81}"/>
                </a:ext>
              </a:extLst>
            </p:cNvPr>
            <p:cNvSpPr/>
            <p:nvPr/>
          </p:nvSpPr>
          <p:spPr>
            <a:xfrm>
              <a:off x="7578582" y="1160768"/>
              <a:ext cx="1316007" cy="1071479"/>
            </a:xfrm>
            <a:prstGeom prst="roundRect">
              <a:avLst>
                <a:gd name="adj" fmla="val 10000"/>
              </a:avLst>
            </a:prstGeom>
            <a:solidFill>
              <a:srgbClr val="FF0000"/>
            </a:solidFill>
            <a:ln>
              <a:solidFill>
                <a:srgbClr val="C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 coins arrondis 4">
              <a:extLst>
                <a:ext uri="{FF2B5EF4-FFF2-40B4-BE49-F238E27FC236}">
                  <a16:creationId xmlns:a16="http://schemas.microsoft.com/office/drawing/2014/main" id="{F1933790-3947-4CCB-B040-F141D3EA401B}"/>
                </a:ext>
              </a:extLst>
            </p:cNvPr>
            <p:cNvSpPr txBox="1"/>
            <p:nvPr/>
          </p:nvSpPr>
          <p:spPr>
            <a:xfrm>
              <a:off x="7652138" y="1192151"/>
              <a:ext cx="1211068" cy="1008713"/>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dirty="0"/>
                <a:t>Majoration de coordination infirmière</a:t>
              </a:r>
              <a:endParaRPr lang="fr-FR" sz="1500" kern="1200" dirty="0"/>
            </a:p>
          </p:txBody>
        </p:sp>
      </p:grpSp>
      <p:grpSp>
        <p:nvGrpSpPr>
          <p:cNvPr id="29" name="Groupe 28">
            <a:extLst>
              <a:ext uri="{FF2B5EF4-FFF2-40B4-BE49-F238E27FC236}">
                <a16:creationId xmlns:a16="http://schemas.microsoft.com/office/drawing/2014/main" id="{08EA1078-93A0-4830-A5E0-F013A38EDABD}"/>
              </a:ext>
            </a:extLst>
          </p:cNvPr>
          <p:cNvGrpSpPr/>
          <p:nvPr/>
        </p:nvGrpSpPr>
        <p:grpSpPr>
          <a:xfrm>
            <a:off x="3869669" y="1205393"/>
            <a:ext cx="3308310" cy="1071479"/>
            <a:chOff x="7578582" y="1160768"/>
            <a:chExt cx="1316007" cy="1071479"/>
          </a:xfrm>
          <a:solidFill>
            <a:srgbClr val="FF0000"/>
          </a:solidFill>
        </p:grpSpPr>
        <p:sp>
          <p:nvSpPr>
            <p:cNvPr id="30" name="Rectangle : coins arrondis 29">
              <a:extLst>
                <a:ext uri="{FF2B5EF4-FFF2-40B4-BE49-F238E27FC236}">
                  <a16:creationId xmlns:a16="http://schemas.microsoft.com/office/drawing/2014/main" id="{F5C9C0F0-5580-4A71-A706-08B89F1B39D6}"/>
                </a:ext>
              </a:extLst>
            </p:cNvPr>
            <p:cNvSpPr/>
            <p:nvPr/>
          </p:nvSpPr>
          <p:spPr>
            <a:xfrm>
              <a:off x="7578582" y="1160768"/>
              <a:ext cx="1316007" cy="1071479"/>
            </a:xfrm>
            <a:prstGeom prst="roundRect">
              <a:avLst>
                <a:gd name="adj" fmla="val 10000"/>
              </a:avLst>
            </a:prstGeom>
            <a:grpFill/>
            <a:ln>
              <a:solidFill>
                <a:srgbClr val="C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ectangle : coins arrondis 4">
              <a:extLst>
                <a:ext uri="{FF2B5EF4-FFF2-40B4-BE49-F238E27FC236}">
                  <a16:creationId xmlns:a16="http://schemas.microsoft.com/office/drawing/2014/main" id="{84BB7586-4095-42FC-916A-4DDCF206D387}"/>
                </a:ext>
              </a:extLst>
            </p:cNvPr>
            <p:cNvSpPr txBox="1"/>
            <p:nvPr/>
          </p:nvSpPr>
          <p:spPr>
            <a:xfrm>
              <a:off x="7609965" y="1192151"/>
              <a:ext cx="1253241" cy="100871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Soins sur </a:t>
              </a:r>
              <a:r>
                <a:rPr lang="fr-FR" sz="1500" kern="1200" dirty="0" err="1"/>
                <a:t>Prescriton</a:t>
              </a:r>
              <a:r>
                <a:rPr lang="fr-FR" sz="1500" kern="1200" dirty="0"/>
                <a:t> Médicale</a:t>
              </a:r>
            </a:p>
            <a:p>
              <a:pPr marL="0" lvl="0" indent="0" algn="ctr" defTabSz="666750">
                <a:lnSpc>
                  <a:spcPct val="90000"/>
                </a:lnSpc>
                <a:spcBef>
                  <a:spcPct val="0"/>
                </a:spcBef>
                <a:spcAft>
                  <a:spcPct val="35000"/>
                </a:spcAft>
                <a:buNone/>
              </a:pPr>
              <a:r>
                <a:rPr lang="fr-FR" sz="1500" dirty="0"/>
                <a:t>(AIS et AMI)</a:t>
              </a:r>
              <a:endParaRPr lang="fr-FR" sz="1500" kern="1200" dirty="0"/>
            </a:p>
          </p:txBody>
        </p:sp>
      </p:grpSp>
      <p:sp>
        <p:nvSpPr>
          <p:cNvPr id="25" name="Flèche : droite 24">
            <a:extLst>
              <a:ext uri="{FF2B5EF4-FFF2-40B4-BE49-F238E27FC236}">
                <a16:creationId xmlns:a16="http://schemas.microsoft.com/office/drawing/2014/main" id="{61DFFA56-3559-42BC-A27D-8FED08E0CD98}"/>
              </a:ext>
            </a:extLst>
          </p:cNvPr>
          <p:cNvSpPr/>
          <p:nvPr/>
        </p:nvSpPr>
        <p:spPr>
          <a:xfrm rot="5400000">
            <a:off x="4330621" y="2456892"/>
            <a:ext cx="504056" cy="43204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 droite 31">
            <a:extLst>
              <a:ext uri="{FF2B5EF4-FFF2-40B4-BE49-F238E27FC236}">
                <a16:creationId xmlns:a16="http://schemas.microsoft.com/office/drawing/2014/main" id="{83301C2D-0041-4458-A858-9ED128B0A625}"/>
              </a:ext>
            </a:extLst>
          </p:cNvPr>
          <p:cNvSpPr/>
          <p:nvPr/>
        </p:nvSpPr>
        <p:spPr>
          <a:xfrm rot="5400000">
            <a:off x="8136396" y="2456892"/>
            <a:ext cx="504056" cy="43204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3" name="Groupe 32">
            <a:extLst>
              <a:ext uri="{FF2B5EF4-FFF2-40B4-BE49-F238E27FC236}">
                <a16:creationId xmlns:a16="http://schemas.microsoft.com/office/drawing/2014/main" id="{EED3A55E-721E-4100-BA9F-95151DC9505B}"/>
              </a:ext>
            </a:extLst>
          </p:cNvPr>
          <p:cNvGrpSpPr/>
          <p:nvPr/>
        </p:nvGrpSpPr>
        <p:grpSpPr>
          <a:xfrm>
            <a:off x="179512" y="5741897"/>
            <a:ext cx="8856984" cy="1071479"/>
            <a:chOff x="7578582" y="1160768"/>
            <a:chExt cx="1316007" cy="1071479"/>
          </a:xfrm>
          <a:solidFill>
            <a:srgbClr val="92D050"/>
          </a:solidFill>
        </p:grpSpPr>
        <p:sp>
          <p:nvSpPr>
            <p:cNvPr id="34" name="Rectangle : coins arrondis 33">
              <a:extLst>
                <a:ext uri="{FF2B5EF4-FFF2-40B4-BE49-F238E27FC236}">
                  <a16:creationId xmlns:a16="http://schemas.microsoft.com/office/drawing/2014/main" id="{627CF5D2-2073-4505-8B75-AA78841BE8AB}"/>
                </a:ext>
              </a:extLst>
            </p:cNvPr>
            <p:cNvSpPr/>
            <p:nvPr/>
          </p:nvSpPr>
          <p:spPr>
            <a:xfrm>
              <a:off x="7578582" y="1160768"/>
              <a:ext cx="1316007" cy="1071479"/>
            </a:xfrm>
            <a:prstGeom prst="roundRect">
              <a:avLst>
                <a:gd name="adj" fmla="val 10000"/>
              </a:avLst>
            </a:prstGeom>
            <a:grpFill/>
            <a:ln>
              <a:solidFill>
                <a:srgbClr val="00B05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ctangle : coins arrondis 4">
              <a:extLst>
                <a:ext uri="{FF2B5EF4-FFF2-40B4-BE49-F238E27FC236}">
                  <a16:creationId xmlns:a16="http://schemas.microsoft.com/office/drawing/2014/main" id="{AC2775CA-0A22-43B6-828F-8B29D543D3C6}"/>
                </a:ext>
              </a:extLst>
            </p:cNvPr>
            <p:cNvSpPr txBox="1"/>
            <p:nvPr/>
          </p:nvSpPr>
          <p:spPr>
            <a:xfrm>
              <a:off x="7609965" y="1215041"/>
              <a:ext cx="1253241" cy="100871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r>
                <a:rPr lang="fr-FR" sz="1600" dirty="0">
                  <a:solidFill>
                    <a:schemeClr val="bg1"/>
                  </a:solidFill>
                </a:rPr>
                <a:t>Prévention, participation aux actions de dépistage, éducation à la santé en  apportant conseils, informations au patient, aide et soutien psychologique (Hors nomenclature, </a:t>
              </a:r>
              <a:r>
                <a:rPr lang="fr-FR" dirty="0"/>
                <a:t>article R4311-1;-2;-5 du CSP...)</a:t>
              </a:r>
              <a:endParaRPr lang="fr-FR" sz="1600" dirty="0">
                <a:solidFill>
                  <a:schemeClr val="bg1"/>
                </a:solidFill>
              </a:endParaRPr>
            </a:p>
          </p:txBody>
        </p:sp>
      </p:grpSp>
      <p:sp>
        <p:nvSpPr>
          <p:cNvPr id="39" name="Flèche : droite 38">
            <a:extLst>
              <a:ext uri="{FF2B5EF4-FFF2-40B4-BE49-F238E27FC236}">
                <a16:creationId xmlns:a16="http://schemas.microsoft.com/office/drawing/2014/main" id="{64B795CD-ED7E-4418-91A3-8F98219FC7D8}"/>
              </a:ext>
            </a:extLst>
          </p:cNvPr>
          <p:cNvSpPr/>
          <p:nvPr/>
        </p:nvSpPr>
        <p:spPr>
          <a:xfrm rot="16200000">
            <a:off x="4319972" y="5221229"/>
            <a:ext cx="504056" cy="43204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lèche : droite 40">
            <a:extLst>
              <a:ext uri="{FF2B5EF4-FFF2-40B4-BE49-F238E27FC236}">
                <a16:creationId xmlns:a16="http://schemas.microsoft.com/office/drawing/2014/main" id="{81ED1A6B-8727-4778-80B4-52B8DB56912C}"/>
              </a:ext>
            </a:extLst>
          </p:cNvPr>
          <p:cNvSpPr/>
          <p:nvPr/>
        </p:nvSpPr>
        <p:spPr>
          <a:xfrm rot="16200000">
            <a:off x="503548" y="5223280"/>
            <a:ext cx="504056" cy="43204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lèche : droite 41">
            <a:extLst>
              <a:ext uri="{FF2B5EF4-FFF2-40B4-BE49-F238E27FC236}">
                <a16:creationId xmlns:a16="http://schemas.microsoft.com/office/drawing/2014/main" id="{7786DC1B-2A38-42A8-92FC-1E1C4C1D5D26}"/>
              </a:ext>
            </a:extLst>
          </p:cNvPr>
          <p:cNvSpPr/>
          <p:nvPr/>
        </p:nvSpPr>
        <p:spPr>
          <a:xfrm rot="16200000">
            <a:off x="2375756" y="5218836"/>
            <a:ext cx="504056" cy="43204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lèche : droite 42">
            <a:extLst>
              <a:ext uri="{FF2B5EF4-FFF2-40B4-BE49-F238E27FC236}">
                <a16:creationId xmlns:a16="http://schemas.microsoft.com/office/drawing/2014/main" id="{5C6F9651-5440-4914-9777-F9AA32E2DCAF}"/>
              </a:ext>
            </a:extLst>
          </p:cNvPr>
          <p:cNvSpPr/>
          <p:nvPr/>
        </p:nvSpPr>
        <p:spPr>
          <a:xfrm rot="16200000">
            <a:off x="6264188" y="5221229"/>
            <a:ext cx="504056" cy="43204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 droite 43">
            <a:extLst>
              <a:ext uri="{FF2B5EF4-FFF2-40B4-BE49-F238E27FC236}">
                <a16:creationId xmlns:a16="http://schemas.microsoft.com/office/drawing/2014/main" id="{F9610762-1F9E-4DCB-95F9-60A980D86542}"/>
              </a:ext>
            </a:extLst>
          </p:cNvPr>
          <p:cNvSpPr/>
          <p:nvPr/>
        </p:nvSpPr>
        <p:spPr>
          <a:xfrm rot="16200000">
            <a:off x="8136396" y="5221689"/>
            <a:ext cx="504056" cy="43204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79C27DA9-1081-485C-B5B4-8E0102EC77EF}"/>
              </a:ext>
            </a:extLst>
          </p:cNvPr>
          <p:cNvSpPr/>
          <p:nvPr/>
        </p:nvSpPr>
        <p:spPr>
          <a:xfrm>
            <a:off x="1036723" y="1543938"/>
            <a:ext cx="144016" cy="14431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6096618-798C-4413-AF36-6D9286790C1C}"/>
              </a:ext>
            </a:extLst>
          </p:cNvPr>
          <p:cNvSpPr txBox="1"/>
          <p:nvPr/>
        </p:nvSpPr>
        <p:spPr>
          <a:xfrm>
            <a:off x="1187624" y="1465620"/>
            <a:ext cx="1969257" cy="523220"/>
          </a:xfrm>
          <a:prstGeom prst="rect">
            <a:avLst/>
          </a:prstGeom>
          <a:noFill/>
        </p:spPr>
        <p:txBody>
          <a:bodyPr wrap="none" rtlCol="0">
            <a:spAutoFit/>
          </a:bodyPr>
          <a:lstStyle/>
          <a:p>
            <a:r>
              <a:rPr lang="fr-FR" sz="1400" dirty="0"/>
              <a:t>Acte hors nomenclature</a:t>
            </a:r>
          </a:p>
          <a:p>
            <a:r>
              <a:rPr lang="fr-FR" sz="1400" dirty="0"/>
              <a:t>Acte de la nomenclature</a:t>
            </a:r>
          </a:p>
        </p:txBody>
      </p:sp>
      <p:sp>
        <p:nvSpPr>
          <p:cNvPr id="45" name="Rectangle 44">
            <a:extLst>
              <a:ext uri="{FF2B5EF4-FFF2-40B4-BE49-F238E27FC236}">
                <a16:creationId xmlns:a16="http://schemas.microsoft.com/office/drawing/2014/main" id="{BE604F18-51AD-4BE5-A4F1-851DFDE65C69}"/>
              </a:ext>
            </a:extLst>
          </p:cNvPr>
          <p:cNvSpPr/>
          <p:nvPr/>
        </p:nvSpPr>
        <p:spPr>
          <a:xfrm>
            <a:off x="1036723" y="1764131"/>
            <a:ext cx="144016" cy="144318"/>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contenu 1"/>
          <p:cNvSpPr>
            <a:spLocks noGrp="1"/>
          </p:cNvSpPr>
          <p:nvPr>
            <p:ph sz="quarter" idx="13"/>
          </p:nvPr>
        </p:nvSpPr>
        <p:spPr>
          <a:xfrm>
            <a:off x="3203848" y="404118"/>
            <a:ext cx="5545138" cy="288578"/>
          </a:xfrm>
        </p:spPr>
        <p:txBody>
          <a:bodyPr>
            <a:normAutofit fontScale="92500"/>
          </a:bodyPr>
          <a:lstStyle/>
          <a:p>
            <a:pPr lvl="0"/>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
        <p:nvSpPr>
          <p:cNvPr id="37" name="Espace réservé du texte 7">
            <a:extLst>
              <a:ext uri="{FF2B5EF4-FFF2-40B4-BE49-F238E27FC236}">
                <a16:creationId xmlns:a16="http://schemas.microsoft.com/office/drawing/2014/main" id="{5A899627-BAF3-44DB-BD4D-8E13812E5554}"/>
              </a:ext>
            </a:extLst>
          </p:cNvPr>
          <p:cNvSpPr>
            <a:spLocks noGrp="1"/>
          </p:cNvSpPr>
          <p:nvPr>
            <p:ph type="body" sz="quarter" idx="3"/>
          </p:nvPr>
        </p:nvSpPr>
        <p:spPr>
          <a:xfrm>
            <a:off x="1008112" y="887041"/>
            <a:ext cx="8532440" cy="453727"/>
          </a:xfrm>
        </p:spPr>
        <p:txBody>
          <a:bodyPr>
            <a:noAutofit/>
          </a:bodyPr>
          <a:lstStyle/>
          <a:p>
            <a:pPr marL="457200" indent="-457200">
              <a:buFont typeface="+mj-lt"/>
              <a:buAutoNum type="arabicPeriod" startAt="5"/>
            </a:pPr>
            <a:r>
              <a:rPr lang="fr-FR" sz="2000" dirty="0">
                <a:solidFill>
                  <a:schemeClr val="accent1"/>
                </a:solidFill>
                <a:latin typeface="Arial" panose="020B0604020202020204" pitchFamily="34" charset="0"/>
                <a:cs typeface="Arial" panose="020B0604020202020204" pitchFamily="34" charset="0"/>
              </a:rPr>
              <a:t>Les actions de l’IDE libérale dans le parcours du patient atteint de cancer</a:t>
            </a:r>
          </a:p>
        </p:txBody>
      </p:sp>
    </p:spTree>
    <p:extLst>
      <p:ext uri="{BB962C8B-B14F-4D97-AF65-F5344CB8AC3E}">
        <p14:creationId xmlns:p14="http://schemas.microsoft.com/office/powerpoint/2010/main" val="2796406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E9428771-DC33-473F-8F47-83FAA73BAE1C}"/>
              </a:ext>
            </a:extLst>
          </p:cNvPr>
          <p:cNvSpPr>
            <a:spLocks noGrp="1"/>
          </p:cNvSpPr>
          <p:nvPr>
            <p:ph sz="quarter" idx="4"/>
          </p:nvPr>
        </p:nvSpPr>
        <p:spPr>
          <a:xfrm>
            <a:off x="785786" y="1500174"/>
            <a:ext cx="7931224" cy="4929222"/>
          </a:xfrm>
        </p:spPr>
        <p:txBody>
          <a:bodyPr>
            <a:normAutofit fontScale="92500" lnSpcReduction="10000"/>
          </a:bodyPr>
          <a:lstStyle/>
          <a:p>
            <a:r>
              <a:rPr lang="fr-FR" dirty="0"/>
              <a:t>Actes de la NGAP :</a:t>
            </a:r>
            <a:r>
              <a:rPr lang="fr-FR" b="1" i="1" dirty="0"/>
              <a:t>nomenclature générale des actes professionnels</a:t>
            </a:r>
          </a:p>
          <a:p>
            <a:r>
              <a:rPr lang="fr-FR" dirty="0"/>
              <a:t>AMI : Actes </a:t>
            </a:r>
            <a:r>
              <a:rPr lang="fr-FR" b="1" i="1" dirty="0"/>
              <a:t>techniques</a:t>
            </a:r>
            <a:r>
              <a:rPr lang="fr-FR" dirty="0"/>
              <a:t> </a:t>
            </a:r>
            <a:r>
              <a:rPr lang="fr-FR" b="1" i="1" dirty="0"/>
              <a:t>définis dans la NGAP</a:t>
            </a:r>
            <a:r>
              <a:rPr lang="fr-FR" dirty="0"/>
              <a:t>, pratiqués par l’infirmier ou l’infirmière, </a:t>
            </a:r>
            <a:r>
              <a:rPr lang="fr-FR" b="1" i="1" dirty="0"/>
              <a:t>uniquement sur prescription médicale donnant lieu à une prise en charge par la caisse d’assurance maladie</a:t>
            </a:r>
            <a:endParaRPr lang="fr-FR" dirty="0"/>
          </a:p>
          <a:p>
            <a:r>
              <a:rPr lang="fr-FR" dirty="0"/>
              <a:t>AIS : Actes infirmiers de soins. La lettre clé AIS est applicable aux séances de soins infirmiers et aux gardes au domicile des malades, </a:t>
            </a:r>
            <a:r>
              <a:rPr lang="fr-FR" b="1" i="1" dirty="0"/>
              <a:t>pour un patient en dépendance temporaire ou permanente (notion de cumul)</a:t>
            </a:r>
          </a:p>
          <a:p>
            <a:r>
              <a:rPr lang="fr-FR" dirty="0"/>
              <a:t>DI : Démarche de soins infirmiers ou </a:t>
            </a:r>
            <a:r>
              <a:rPr lang="fr-FR" b="1" i="1" dirty="0"/>
              <a:t>EP (entente préalable)</a:t>
            </a:r>
          </a:p>
          <a:p>
            <a:r>
              <a:rPr lang="fr-FR" b="1" i="1" dirty="0"/>
              <a:t>Majoration acte unique (MAU), de coordination infirmière (MCI), de nuit, de dimanche</a:t>
            </a:r>
          </a:p>
          <a:p>
            <a:r>
              <a:rPr lang="fr-FR" b="1" i="1" dirty="0"/>
              <a:t>Indemnités de déplacement (&gt; 2kms du cabinet de soins)</a:t>
            </a:r>
          </a:p>
          <a:p>
            <a:endParaRPr lang="fr-FR" b="1" i="1" dirty="0"/>
          </a:p>
          <a:p>
            <a:endParaRPr lang="fr-FR" dirty="0"/>
          </a:p>
        </p:txBody>
      </p:sp>
      <p:sp>
        <p:nvSpPr>
          <p:cNvPr id="6" name="Espace réservé du contenu 1"/>
          <p:cNvSpPr>
            <a:spLocks noGrp="1"/>
          </p:cNvSpPr>
          <p:nvPr>
            <p:ph sz="quarter" idx="13"/>
          </p:nvPr>
        </p:nvSpPr>
        <p:spPr/>
        <p:txBody>
          <a:bodyPr>
            <a:normAutofit fontScale="92500"/>
          </a:bodyPr>
          <a:lstStyle/>
          <a:p>
            <a:pPr lvl="0"/>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3672155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4"/>
          </p:nvPr>
        </p:nvSpPr>
        <p:spPr>
          <a:xfrm>
            <a:off x="755577" y="1428736"/>
            <a:ext cx="7931224" cy="4697427"/>
          </a:xfrm>
        </p:spPr>
        <p:txBody>
          <a:bodyPr>
            <a:normAutofit fontScale="92500"/>
          </a:bodyPr>
          <a:lstStyle/>
          <a:p>
            <a:r>
              <a:rPr lang="fr-FR" dirty="0"/>
              <a:t>Tout acte hors nomenclature = acte non remboursé</a:t>
            </a:r>
          </a:p>
          <a:p>
            <a:pPr>
              <a:buNone/>
            </a:pPr>
            <a:r>
              <a:rPr lang="fr-FR" dirty="0"/>
              <a:t>Ex: pose de bas de contention, gouttes oculaires…coordination infirmière en dehors de la MCI (orientation, récupération des résultats d’examens, coopération avec la pharmacie ou autre intervenant…</a:t>
            </a:r>
          </a:p>
          <a:p>
            <a:r>
              <a:rPr lang="fr-FR" dirty="0"/>
              <a:t>Acte remboursé par la NGAP sur un temps court </a:t>
            </a:r>
          </a:p>
          <a:p>
            <a:pPr>
              <a:buNone/>
            </a:pPr>
            <a:r>
              <a:rPr lang="fr-FR" dirty="0"/>
              <a:t>EX: prise tensionnelle sur 15 jours</a:t>
            </a:r>
          </a:p>
          <a:p>
            <a:r>
              <a:rPr lang="fr-FR" dirty="0"/>
              <a:t>Forfaitisation de certains soins </a:t>
            </a:r>
          </a:p>
          <a:p>
            <a:pPr>
              <a:buNone/>
            </a:pPr>
            <a:r>
              <a:rPr lang="fr-FR" dirty="0"/>
              <a:t>Ex: perfusions </a:t>
            </a:r>
          </a:p>
          <a:p>
            <a:r>
              <a:rPr lang="fr-FR" dirty="0"/>
              <a:t>Notion de non cumul des actes : </a:t>
            </a:r>
          </a:p>
          <a:p>
            <a:pPr>
              <a:buNone/>
            </a:pPr>
            <a:r>
              <a:rPr lang="fr-FR" dirty="0"/>
              <a:t>Ex : 1 soin à 100% + le 2eme à 50% et le 3eme gratuit sauf dans le cadre de la prise en charge du patient </a:t>
            </a:r>
            <a:r>
              <a:rPr lang="fr-FR" dirty="0" err="1"/>
              <a:t>insulino</a:t>
            </a:r>
            <a:r>
              <a:rPr lang="fr-FR" dirty="0"/>
              <a:t> dépendant</a:t>
            </a:r>
          </a:p>
        </p:txBody>
      </p:sp>
      <p:sp>
        <p:nvSpPr>
          <p:cNvPr id="6" name="Espace réservé du contenu 1"/>
          <p:cNvSpPr>
            <a:spLocks noGrp="1"/>
          </p:cNvSpPr>
          <p:nvPr>
            <p:ph sz="quarter" idx="13"/>
          </p:nvPr>
        </p:nvSpPr>
        <p:spPr/>
        <p:txBody>
          <a:bodyPr>
            <a:normAutofit fontScale="92500"/>
          </a:bodyPr>
          <a:lstStyle/>
          <a:p>
            <a:pPr lvl="0"/>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2516EE6-4DBF-4935-9F8C-CD49F8334FBE}"/>
              </a:ext>
            </a:extLst>
          </p:cNvPr>
          <p:cNvSpPr>
            <a:spLocks noGrp="1"/>
          </p:cNvSpPr>
          <p:nvPr>
            <p:ph type="body" sz="quarter" idx="3"/>
          </p:nvPr>
        </p:nvSpPr>
        <p:spPr/>
        <p:txBody>
          <a:bodyPr>
            <a:normAutofit/>
          </a:bodyPr>
          <a:lstStyle/>
          <a:p>
            <a:r>
              <a:rPr lang="fr-FR" sz="1400" dirty="0"/>
              <a:t>Actes hors NGAP</a:t>
            </a:r>
          </a:p>
        </p:txBody>
      </p:sp>
      <p:graphicFrame>
        <p:nvGraphicFramePr>
          <p:cNvPr id="6" name="Espace réservé du contenu 5">
            <a:extLst>
              <a:ext uri="{FF2B5EF4-FFF2-40B4-BE49-F238E27FC236}">
                <a16:creationId xmlns:a16="http://schemas.microsoft.com/office/drawing/2014/main" id="{1ACF6B7A-A7E1-49D1-AD56-D60F423B01F7}"/>
              </a:ext>
            </a:extLst>
          </p:cNvPr>
          <p:cNvGraphicFramePr>
            <a:graphicFrameLocks noGrp="1"/>
          </p:cNvGraphicFramePr>
          <p:nvPr>
            <p:ph sz="quarter" idx="13"/>
            <p:extLst>
              <p:ext uri="{D42A27DB-BD31-4B8C-83A1-F6EECF244321}">
                <p14:modId xmlns:p14="http://schemas.microsoft.com/office/powerpoint/2010/main" val="2541695388"/>
              </p:ext>
            </p:extLst>
          </p:nvPr>
        </p:nvGraphicFramePr>
        <p:xfrm>
          <a:off x="1340907" y="2035704"/>
          <a:ext cx="6624736" cy="4832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e 7">
            <a:extLst>
              <a:ext uri="{FF2B5EF4-FFF2-40B4-BE49-F238E27FC236}">
                <a16:creationId xmlns:a16="http://schemas.microsoft.com/office/drawing/2014/main" id="{A5D3E25E-7BBD-48AB-9D1C-A5CA1BEB2C5B}"/>
              </a:ext>
            </a:extLst>
          </p:cNvPr>
          <p:cNvGrpSpPr/>
          <p:nvPr/>
        </p:nvGrpSpPr>
        <p:grpSpPr>
          <a:xfrm>
            <a:off x="2555776" y="1196752"/>
            <a:ext cx="1572694" cy="1641695"/>
            <a:chOff x="1081786" y="1200833"/>
            <a:chExt cx="982559" cy="982559"/>
          </a:xfrm>
        </p:grpSpPr>
        <p:sp>
          <p:nvSpPr>
            <p:cNvPr id="9" name="Ellipse 8">
              <a:extLst>
                <a:ext uri="{FF2B5EF4-FFF2-40B4-BE49-F238E27FC236}">
                  <a16:creationId xmlns:a16="http://schemas.microsoft.com/office/drawing/2014/main" id="{9881DB4F-5A26-42E9-B4C5-274A01E6EFD6}"/>
                </a:ext>
              </a:extLst>
            </p:cNvPr>
            <p:cNvSpPr/>
            <p:nvPr/>
          </p:nvSpPr>
          <p:spPr>
            <a:xfrm>
              <a:off x="1081786" y="1200833"/>
              <a:ext cx="982559" cy="98255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Ellipse 4">
              <a:extLst>
                <a:ext uri="{FF2B5EF4-FFF2-40B4-BE49-F238E27FC236}">
                  <a16:creationId xmlns:a16="http://schemas.microsoft.com/office/drawing/2014/main" id="{13758BFC-B2E7-4896-9A39-BA2C968C9E8C}"/>
                </a:ext>
              </a:extLst>
            </p:cNvPr>
            <p:cNvSpPr txBox="1"/>
            <p:nvPr/>
          </p:nvSpPr>
          <p:spPr>
            <a:xfrm>
              <a:off x="1225678" y="1344725"/>
              <a:ext cx="694775" cy="6947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fr-FR" sz="1000" kern="1200" dirty="0"/>
                <a:t>Commande de pharmacie</a:t>
              </a:r>
            </a:p>
          </p:txBody>
        </p:sp>
      </p:grpSp>
      <p:grpSp>
        <p:nvGrpSpPr>
          <p:cNvPr id="11" name="Groupe 10">
            <a:extLst>
              <a:ext uri="{FF2B5EF4-FFF2-40B4-BE49-F238E27FC236}">
                <a16:creationId xmlns:a16="http://schemas.microsoft.com/office/drawing/2014/main" id="{5CFD8332-E286-4B1B-9054-9CDFACB5B6B7}"/>
              </a:ext>
            </a:extLst>
          </p:cNvPr>
          <p:cNvGrpSpPr/>
          <p:nvPr/>
        </p:nvGrpSpPr>
        <p:grpSpPr>
          <a:xfrm>
            <a:off x="3238888" y="384698"/>
            <a:ext cx="1572694" cy="1641695"/>
            <a:chOff x="2281288" y="1331"/>
            <a:chExt cx="982559" cy="982559"/>
          </a:xfrm>
        </p:grpSpPr>
        <p:sp>
          <p:nvSpPr>
            <p:cNvPr id="12" name="Ellipse 11">
              <a:extLst>
                <a:ext uri="{FF2B5EF4-FFF2-40B4-BE49-F238E27FC236}">
                  <a16:creationId xmlns:a16="http://schemas.microsoft.com/office/drawing/2014/main" id="{69392B55-4D8B-4534-9D5D-0EBCFA64FFB1}"/>
                </a:ext>
              </a:extLst>
            </p:cNvPr>
            <p:cNvSpPr/>
            <p:nvPr/>
          </p:nvSpPr>
          <p:spPr>
            <a:xfrm>
              <a:off x="2281288" y="1331"/>
              <a:ext cx="982559" cy="98255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lipse 4">
              <a:extLst>
                <a:ext uri="{FF2B5EF4-FFF2-40B4-BE49-F238E27FC236}">
                  <a16:creationId xmlns:a16="http://schemas.microsoft.com/office/drawing/2014/main" id="{8AB555A6-1435-45F3-A28C-6BF415781C1B}"/>
                </a:ext>
              </a:extLst>
            </p:cNvPr>
            <p:cNvSpPr txBox="1"/>
            <p:nvPr/>
          </p:nvSpPr>
          <p:spPr>
            <a:xfrm>
              <a:off x="2425180" y="145223"/>
              <a:ext cx="694775" cy="6947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fr-FR" sz="1000" kern="1200" dirty="0"/>
                <a:t>Prise de RDV</a:t>
              </a:r>
            </a:p>
          </p:txBody>
        </p:sp>
      </p:grpSp>
      <p:grpSp>
        <p:nvGrpSpPr>
          <p:cNvPr id="14" name="Groupe 13">
            <a:extLst>
              <a:ext uri="{FF2B5EF4-FFF2-40B4-BE49-F238E27FC236}">
                <a16:creationId xmlns:a16="http://schemas.microsoft.com/office/drawing/2014/main" id="{933F2444-231E-4448-B650-66FFCC90E6B3}"/>
              </a:ext>
            </a:extLst>
          </p:cNvPr>
          <p:cNvGrpSpPr/>
          <p:nvPr/>
        </p:nvGrpSpPr>
        <p:grpSpPr>
          <a:xfrm>
            <a:off x="4511474" y="385584"/>
            <a:ext cx="1572694" cy="1641695"/>
            <a:chOff x="3480791" y="1200833"/>
            <a:chExt cx="982559" cy="982559"/>
          </a:xfrm>
        </p:grpSpPr>
        <p:sp>
          <p:nvSpPr>
            <p:cNvPr id="15" name="Ellipse 14">
              <a:extLst>
                <a:ext uri="{FF2B5EF4-FFF2-40B4-BE49-F238E27FC236}">
                  <a16:creationId xmlns:a16="http://schemas.microsoft.com/office/drawing/2014/main" id="{FDED4F50-49E2-4466-876F-B7FD669020B0}"/>
                </a:ext>
              </a:extLst>
            </p:cNvPr>
            <p:cNvSpPr/>
            <p:nvPr/>
          </p:nvSpPr>
          <p:spPr>
            <a:xfrm>
              <a:off x="3480791" y="1200833"/>
              <a:ext cx="982559" cy="98255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Ellipse 4">
              <a:extLst>
                <a:ext uri="{FF2B5EF4-FFF2-40B4-BE49-F238E27FC236}">
                  <a16:creationId xmlns:a16="http://schemas.microsoft.com/office/drawing/2014/main" id="{CE192160-A3D6-406C-ACDD-713D828A9FFB}"/>
                </a:ext>
              </a:extLst>
            </p:cNvPr>
            <p:cNvSpPr txBox="1"/>
            <p:nvPr/>
          </p:nvSpPr>
          <p:spPr>
            <a:xfrm>
              <a:off x="3624683" y="1344725"/>
              <a:ext cx="694775" cy="6947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fr-FR" sz="1000" kern="1200" dirty="0"/>
                <a:t>Commande de pharmacie</a:t>
              </a:r>
            </a:p>
          </p:txBody>
        </p:sp>
      </p:grpSp>
      <p:grpSp>
        <p:nvGrpSpPr>
          <p:cNvPr id="17" name="Groupe 16">
            <a:extLst>
              <a:ext uri="{FF2B5EF4-FFF2-40B4-BE49-F238E27FC236}">
                <a16:creationId xmlns:a16="http://schemas.microsoft.com/office/drawing/2014/main" id="{E8D705A4-6BC3-4F5D-8B45-DF6683B224FB}"/>
              </a:ext>
            </a:extLst>
          </p:cNvPr>
          <p:cNvGrpSpPr/>
          <p:nvPr/>
        </p:nvGrpSpPr>
        <p:grpSpPr>
          <a:xfrm>
            <a:off x="5209081" y="1196752"/>
            <a:ext cx="1572694" cy="1641695"/>
            <a:chOff x="3480791" y="1200833"/>
            <a:chExt cx="982559" cy="982559"/>
          </a:xfrm>
        </p:grpSpPr>
        <p:sp>
          <p:nvSpPr>
            <p:cNvPr id="18" name="Ellipse 17">
              <a:extLst>
                <a:ext uri="{FF2B5EF4-FFF2-40B4-BE49-F238E27FC236}">
                  <a16:creationId xmlns:a16="http://schemas.microsoft.com/office/drawing/2014/main" id="{2F7BC8BB-352E-4B38-B249-F1076AB4DCD8}"/>
                </a:ext>
              </a:extLst>
            </p:cNvPr>
            <p:cNvSpPr/>
            <p:nvPr/>
          </p:nvSpPr>
          <p:spPr>
            <a:xfrm>
              <a:off x="3480791" y="1200833"/>
              <a:ext cx="982559" cy="98255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Ellipse 4">
              <a:extLst>
                <a:ext uri="{FF2B5EF4-FFF2-40B4-BE49-F238E27FC236}">
                  <a16:creationId xmlns:a16="http://schemas.microsoft.com/office/drawing/2014/main" id="{7B86895A-17A6-4CFC-A686-C984E7A6E7BB}"/>
                </a:ext>
              </a:extLst>
            </p:cNvPr>
            <p:cNvSpPr txBox="1"/>
            <p:nvPr/>
          </p:nvSpPr>
          <p:spPr>
            <a:xfrm>
              <a:off x="3624683" y="1344725"/>
              <a:ext cx="694775" cy="6947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266700">
                <a:lnSpc>
                  <a:spcPct val="90000"/>
                </a:lnSpc>
                <a:spcBef>
                  <a:spcPct val="0"/>
                </a:spcBef>
                <a:spcAft>
                  <a:spcPct val="35000"/>
                </a:spcAft>
              </a:pPr>
              <a:r>
                <a:rPr lang="fr-FR" sz="1000" dirty="0"/>
                <a:t>Orientation vers associations ou organismes d’accompagnement</a:t>
              </a:r>
            </a:p>
            <a:p>
              <a:pPr marL="0" lvl="0" indent="0" algn="ctr" defTabSz="266700">
                <a:lnSpc>
                  <a:spcPct val="90000"/>
                </a:lnSpc>
                <a:spcBef>
                  <a:spcPct val="0"/>
                </a:spcBef>
                <a:spcAft>
                  <a:spcPct val="35000"/>
                </a:spcAft>
                <a:buNone/>
              </a:pPr>
              <a:endParaRPr lang="fr-FR" sz="1000" kern="1200" dirty="0"/>
            </a:p>
          </p:txBody>
        </p:sp>
      </p:grpSp>
      <p:grpSp>
        <p:nvGrpSpPr>
          <p:cNvPr id="20" name="Groupe 19">
            <a:extLst>
              <a:ext uri="{FF2B5EF4-FFF2-40B4-BE49-F238E27FC236}">
                <a16:creationId xmlns:a16="http://schemas.microsoft.com/office/drawing/2014/main" id="{3C2ACB7A-FF80-4D25-8F6C-322147137E38}"/>
              </a:ext>
            </a:extLst>
          </p:cNvPr>
          <p:cNvGrpSpPr/>
          <p:nvPr/>
        </p:nvGrpSpPr>
        <p:grpSpPr>
          <a:xfrm>
            <a:off x="3801967" y="2294216"/>
            <a:ext cx="286354" cy="368383"/>
            <a:chOff x="2126301" y="1523804"/>
            <a:chExt cx="178903" cy="220478"/>
          </a:xfrm>
        </p:grpSpPr>
        <p:sp>
          <p:nvSpPr>
            <p:cNvPr id="21" name="Flèche : droite 20">
              <a:extLst>
                <a:ext uri="{FF2B5EF4-FFF2-40B4-BE49-F238E27FC236}">
                  <a16:creationId xmlns:a16="http://schemas.microsoft.com/office/drawing/2014/main" id="{EC296B39-F488-44BA-8002-096A0CEF0770}"/>
                </a:ext>
              </a:extLst>
            </p:cNvPr>
            <p:cNvSpPr/>
            <p:nvPr/>
          </p:nvSpPr>
          <p:spPr>
            <a:xfrm rot="11880000">
              <a:off x="2126301" y="1523804"/>
              <a:ext cx="178903" cy="22047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Flèche : droite 4">
              <a:extLst>
                <a:ext uri="{FF2B5EF4-FFF2-40B4-BE49-F238E27FC236}">
                  <a16:creationId xmlns:a16="http://schemas.microsoft.com/office/drawing/2014/main" id="{8E0B40DF-BEBD-43EA-B02C-6BF272DEA8A3}"/>
                </a:ext>
              </a:extLst>
            </p:cNvPr>
            <p:cNvSpPr txBox="1"/>
            <p:nvPr/>
          </p:nvSpPr>
          <p:spPr>
            <a:xfrm rot="22680000">
              <a:off x="2178659" y="1576193"/>
              <a:ext cx="125232" cy="132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1000" kern="1200"/>
            </a:p>
          </p:txBody>
        </p:sp>
      </p:grpSp>
      <p:grpSp>
        <p:nvGrpSpPr>
          <p:cNvPr id="23" name="Groupe 22">
            <a:extLst>
              <a:ext uri="{FF2B5EF4-FFF2-40B4-BE49-F238E27FC236}">
                <a16:creationId xmlns:a16="http://schemas.microsoft.com/office/drawing/2014/main" id="{557D5F74-9FE5-4544-8A8B-2433A08C55B6}"/>
              </a:ext>
            </a:extLst>
          </p:cNvPr>
          <p:cNvGrpSpPr/>
          <p:nvPr/>
        </p:nvGrpSpPr>
        <p:grpSpPr>
          <a:xfrm>
            <a:off x="5112347" y="2274526"/>
            <a:ext cx="286354" cy="368383"/>
            <a:chOff x="3239932" y="1523804"/>
            <a:chExt cx="178903" cy="220478"/>
          </a:xfrm>
        </p:grpSpPr>
        <p:sp>
          <p:nvSpPr>
            <p:cNvPr id="24" name="Flèche : droite 23">
              <a:extLst>
                <a:ext uri="{FF2B5EF4-FFF2-40B4-BE49-F238E27FC236}">
                  <a16:creationId xmlns:a16="http://schemas.microsoft.com/office/drawing/2014/main" id="{E3AAA1B8-E114-4D1B-9286-23B29AFC7320}"/>
                </a:ext>
              </a:extLst>
            </p:cNvPr>
            <p:cNvSpPr/>
            <p:nvPr/>
          </p:nvSpPr>
          <p:spPr>
            <a:xfrm rot="20520000">
              <a:off x="3239932" y="1523804"/>
              <a:ext cx="178903" cy="22047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Flèche : droite 4">
              <a:extLst>
                <a:ext uri="{FF2B5EF4-FFF2-40B4-BE49-F238E27FC236}">
                  <a16:creationId xmlns:a16="http://schemas.microsoft.com/office/drawing/2014/main" id="{F5E4C5B4-785C-4EA3-88C6-B784E8D82504}"/>
                </a:ext>
              </a:extLst>
            </p:cNvPr>
            <p:cNvSpPr txBox="1"/>
            <p:nvPr/>
          </p:nvSpPr>
          <p:spPr>
            <a:xfrm rot="20520000">
              <a:off x="3241245" y="1576193"/>
              <a:ext cx="125232" cy="132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1000" kern="1200"/>
            </a:p>
          </p:txBody>
        </p:sp>
      </p:grpSp>
      <p:grpSp>
        <p:nvGrpSpPr>
          <p:cNvPr id="29" name="Groupe 28">
            <a:extLst>
              <a:ext uri="{FF2B5EF4-FFF2-40B4-BE49-F238E27FC236}">
                <a16:creationId xmlns:a16="http://schemas.microsoft.com/office/drawing/2014/main" id="{03FA7E5D-F920-40A3-B563-8E9EC6F6D5F8}"/>
              </a:ext>
            </a:extLst>
          </p:cNvPr>
          <p:cNvGrpSpPr/>
          <p:nvPr/>
        </p:nvGrpSpPr>
        <p:grpSpPr>
          <a:xfrm rot="19563532">
            <a:off x="4756320" y="1906971"/>
            <a:ext cx="286354" cy="368383"/>
            <a:chOff x="3239932" y="1523804"/>
            <a:chExt cx="178903" cy="220478"/>
          </a:xfrm>
        </p:grpSpPr>
        <p:sp>
          <p:nvSpPr>
            <p:cNvPr id="30" name="Flèche : droite 29">
              <a:extLst>
                <a:ext uri="{FF2B5EF4-FFF2-40B4-BE49-F238E27FC236}">
                  <a16:creationId xmlns:a16="http://schemas.microsoft.com/office/drawing/2014/main" id="{5573C27E-916F-4343-AC5E-65635DD6960D}"/>
                </a:ext>
              </a:extLst>
            </p:cNvPr>
            <p:cNvSpPr/>
            <p:nvPr/>
          </p:nvSpPr>
          <p:spPr>
            <a:xfrm rot="20520000">
              <a:off x="3239932" y="1523804"/>
              <a:ext cx="178903" cy="22047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Flèche : droite 4">
              <a:extLst>
                <a:ext uri="{FF2B5EF4-FFF2-40B4-BE49-F238E27FC236}">
                  <a16:creationId xmlns:a16="http://schemas.microsoft.com/office/drawing/2014/main" id="{919B2561-ACFD-4E43-B181-6FA0C48B6F06}"/>
                </a:ext>
              </a:extLst>
            </p:cNvPr>
            <p:cNvSpPr txBox="1"/>
            <p:nvPr/>
          </p:nvSpPr>
          <p:spPr>
            <a:xfrm rot="20520000">
              <a:off x="3241245" y="1576193"/>
              <a:ext cx="125232" cy="132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1000" kern="1200"/>
            </a:p>
          </p:txBody>
        </p:sp>
      </p:grpSp>
      <p:grpSp>
        <p:nvGrpSpPr>
          <p:cNvPr id="32" name="Groupe 31">
            <a:extLst>
              <a:ext uri="{FF2B5EF4-FFF2-40B4-BE49-F238E27FC236}">
                <a16:creationId xmlns:a16="http://schemas.microsoft.com/office/drawing/2014/main" id="{FE4AE0C5-C7E1-4349-BFBE-9C5997C15F83}"/>
              </a:ext>
            </a:extLst>
          </p:cNvPr>
          <p:cNvGrpSpPr/>
          <p:nvPr/>
        </p:nvGrpSpPr>
        <p:grpSpPr>
          <a:xfrm rot="14711910">
            <a:off x="4114548" y="1937255"/>
            <a:ext cx="298918" cy="352900"/>
            <a:chOff x="3239932" y="1523804"/>
            <a:chExt cx="178903" cy="220478"/>
          </a:xfrm>
        </p:grpSpPr>
        <p:sp>
          <p:nvSpPr>
            <p:cNvPr id="33" name="Flèche : droite 32">
              <a:extLst>
                <a:ext uri="{FF2B5EF4-FFF2-40B4-BE49-F238E27FC236}">
                  <a16:creationId xmlns:a16="http://schemas.microsoft.com/office/drawing/2014/main" id="{1F8954C3-6458-4090-B108-BBF65F57405B}"/>
                </a:ext>
              </a:extLst>
            </p:cNvPr>
            <p:cNvSpPr/>
            <p:nvPr/>
          </p:nvSpPr>
          <p:spPr>
            <a:xfrm rot="20520000">
              <a:off x="3239932" y="1523804"/>
              <a:ext cx="178903" cy="22047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4" name="Flèche : droite 4">
              <a:extLst>
                <a:ext uri="{FF2B5EF4-FFF2-40B4-BE49-F238E27FC236}">
                  <a16:creationId xmlns:a16="http://schemas.microsoft.com/office/drawing/2014/main" id="{7C032CCA-4AB4-48D2-B6D3-C088DB33E404}"/>
                </a:ext>
              </a:extLst>
            </p:cNvPr>
            <p:cNvSpPr txBox="1"/>
            <p:nvPr/>
          </p:nvSpPr>
          <p:spPr>
            <a:xfrm rot="20520000">
              <a:off x="3241245" y="1576193"/>
              <a:ext cx="125232" cy="132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1000" kern="1200"/>
            </a:p>
          </p:txBody>
        </p:sp>
      </p:grpSp>
    </p:spTree>
    <p:extLst>
      <p:ext uri="{BB962C8B-B14F-4D97-AF65-F5344CB8AC3E}">
        <p14:creationId xmlns:p14="http://schemas.microsoft.com/office/powerpoint/2010/main" val="1891378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1FF50-A742-41D7-A9C9-7A01F61F43A1}"/>
              </a:ext>
            </a:extLst>
          </p:cNvPr>
          <p:cNvSpPr>
            <a:spLocks noGrp="1"/>
          </p:cNvSpPr>
          <p:nvPr>
            <p:ph type="title"/>
          </p:nvPr>
        </p:nvSpPr>
        <p:spPr>
          <a:xfrm>
            <a:off x="683568" y="2996952"/>
            <a:ext cx="8229600" cy="1143000"/>
          </a:xfrm>
        </p:spPr>
        <p:txBody>
          <a:bodyPr>
            <a:noAutofit/>
          </a:bodyPr>
          <a:lstStyle/>
          <a:p>
            <a:pPr marL="857250" indent="-857250" algn="l">
              <a:buFont typeface="+mj-lt"/>
              <a:buAutoNum type="romanUcPeriod" startAt="3"/>
            </a:pPr>
            <a:r>
              <a:rPr lang="fr-FR" b="1" dirty="0">
                <a:solidFill>
                  <a:schemeClr val="accent1"/>
                </a:solidFill>
                <a:latin typeface="Arial" panose="020B0604020202020204" pitchFamily="34" charset="0"/>
                <a:cs typeface="Arial" panose="020B0604020202020204" pitchFamily="34" charset="0"/>
              </a:rPr>
              <a:t>Les évolutions de la profession</a:t>
            </a:r>
          </a:p>
        </p:txBody>
      </p:sp>
      <p:sp>
        <p:nvSpPr>
          <p:cNvPr id="6" name="Espace réservé du contenu 1"/>
          <p:cNvSpPr>
            <a:spLocks noGrp="1"/>
          </p:cNvSpPr>
          <p:nvPr>
            <p:ph sz="quarter" idx="13"/>
          </p:nvPr>
        </p:nvSpPr>
        <p:spPr>
          <a:xfrm>
            <a:off x="3203848" y="404664"/>
            <a:ext cx="5545138" cy="288578"/>
          </a:xfrm>
        </p:spPr>
        <p:txBody>
          <a:bodyPr>
            <a:normAutofit fontScale="92500"/>
          </a:bodyPr>
          <a:lstStyle/>
          <a:p>
            <a:pPr lvl="0"/>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3595136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A1189F-CCDF-40C2-BFE8-09F4889A764C}"/>
              </a:ext>
            </a:extLst>
          </p:cNvPr>
          <p:cNvSpPr>
            <a:spLocks noGrp="1"/>
          </p:cNvSpPr>
          <p:nvPr>
            <p:ph type="title"/>
          </p:nvPr>
        </p:nvSpPr>
        <p:spPr>
          <a:xfrm>
            <a:off x="457200" y="485800"/>
            <a:ext cx="8229600" cy="1143000"/>
          </a:xfrm>
        </p:spPr>
        <p:txBody>
          <a:bodyPr>
            <a:normAutofit fontScale="90000"/>
          </a:bodyPr>
          <a:lstStyle/>
          <a:p>
            <a:r>
              <a:rPr lang="fr-FR" dirty="0">
                <a:latin typeface="Arial" panose="020B0604020202020204" pitchFamily="34" charset="0"/>
                <a:cs typeface="Arial" panose="020B0604020202020204" pitchFamily="34" charset="0"/>
              </a:rPr>
              <a:t>L’Infirmier de Pratique Avancée (IPA)</a:t>
            </a:r>
          </a:p>
        </p:txBody>
      </p:sp>
      <p:sp>
        <p:nvSpPr>
          <p:cNvPr id="3" name="Espace réservé du contenu 2">
            <a:extLst>
              <a:ext uri="{FF2B5EF4-FFF2-40B4-BE49-F238E27FC236}">
                <a16:creationId xmlns:a16="http://schemas.microsoft.com/office/drawing/2014/main" id="{C15A2093-8DF5-4E70-B2A8-9516CE690897}"/>
              </a:ext>
            </a:extLst>
          </p:cNvPr>
          <p:cNvSpPr>
            <a:spLocks noGrp="1"/>
          </p:cNvSpPr>
          <p:nvPr>
            <p:ph idx="1"/>
          </p:nvPr>
        </p:nvSpPr>
        <p:spPr>
          <a:xfrm>
            <a:off x="827584" y="1628800"/>
            <a:ext cx="4536504" cy="4525963"/>
          </a:xfrm>
        </p:spPr>
        <p:txBody>
          <a:bodyPr>
            <a:normAutofit/>
          </a:bodyPr>
          <a:lstStyle/>
          <a:p>
            <a:r>
              <a:rPr lang="fr-FR" sz="1100" dirty="0">
                <a:latin typeface="Arial" panose="020B0604020202020204" pitchFamily="34" charset="0"/>
                <a:cs typeface="Arial" panose="020B0604020202020204" pitchFamily="34" charset="0"/>
              </a:rPr>
              <a:t>DÉFINITION </a:t>
            </a:r>
          </a:p>
          <a:p>
            <a:pPr marL="0" indent="0">
              <a:buNone/>
            </a:pPr>
            <a:r>
              <a:rPr lang="fr-FR" sz="1100" dirty="0">
                <a:latin typeface="Arial" panose="020B0604020202020204" pitchFamily="34" charset="0"/>
                <a:cs typeface="Arial" panose="020B0604020202020204" pitchFamily="34" charset="0"/>
              </a:rPr>
              <a:t>« L’infirmière de pratique avancée, ou infirmière spécialiste experte, est une infirmière diplômée d’Etat ou certifiée qui a acquis les connaissances théoriques et le savoir-faire nécessaires aux prises de décisions complexes, de même que les compétences cliniques indispensables à la pratique avancée de son métier, pratiques dont les caractéristiques sont déterminées par le contexte dans lequel l’infirmière sera autorisée à exercer. </a:t>
            </a:r>
          </a:p>
          <a:p>
            <a:pPr marL="0" indent="0">
              <a:buNone/>
            </a:pPr>
            <a:r>
              <a:rPr lang="fr-FR" sz="1100" dirty="0">
                <a:latin typeface="Arial" panose="020B0604020202020204" pitchFamily="34" charset="0"/>
                <a:cs typeface="Arial" panose="020B0604020202020204" pitchFamily="34" charset="0"/>
              </a:rPr>
              <a:t>Une formation de base de niveau maîtrise (</a:t>
            </a:r>
            <a:r>
              <a:rPr lang="fr-FR" sz="1100" dirty="0" err="1">
                <a:latin typeface="Arial" panose="020B0604020202020204" pitchFamily="34" charset="0"/>
                <a:cs typeface="Arial" panose="020B0604020202020204" pitchFamily="34" charset="0"/>
              </a:rPr>
              <a:t>Master’s</a:t>
            </a:r>
            <a:r>
              <a:rPr lang="fr-FR" sz="1100" dirty="0">
                <a:latin typeface="Arial" panose="020B0604020202020204" pitchFamily="34" charset="0"/>
                <a:cs typeface="Arial" panose="020B0604020202020204" pitchFamily="34" charset="0"/>
              </a:rPr>
              <a:t> </a:t>
            </a:r>
            <a:r>
              <a:rPr lang="fr-FR" sz="1100" dirty="0" err="1">
                <a:latin typeface="Arial" panose="020B0604020202020204" pitchFamily="34" charset="0"/>
                <a:cs typeface="Arial" panose="020B0604020202020204" pitchFamily="34" charset="0"/>
              </a:rPr>
              <a:t>Degree</a:t>
            </a:r>
            <a:r>
              <a:rPr lang="fr-FR" sz="1100" dirty="0">
                <a:latin typeface="Arial" panose="020B0604020202020204" pitchFamily="34" charset="0"/>
                <a:cs typeface="Arial" panose="020B0604020202020204" pitchFamily="34" charset="0"/>
              </a:rPr>
              <a:t>) est recommandée »</a:t>
            </a:r>
          </a:p>
          <a:p>
            <a:pPr marL="0" indent="0">
              <a:buNone/>
            </a:pPr>
            <a:endParaRPr lang="fr-FR" sz="1100" dirty="0">
              <a:latin typeface="Arial" panose="020B0604020202020204" pitchFamily="34" charset="0"/>
              <a:cs typeface="Arial" panose="020B0604020202020204" pitchFamily="34" charset="0"/>
            </a:endParaRPr>
          </a:p>
          <a:p>
            <a:pPr marL="0" indent="0">
              <a:buNone/>
            </a:pPr>
            <a:r>
              <a:rPr lang="fr-FR" sz="1100" dirty="0">
                <a:latin typeface="Arial" panose="020B0604020202020204" pitchFamily="34" charset="0"/>
                <a:cs typeface="Arial" panose="020B0604020202020204" pitchFamily="34" charset="0"/>
              </a:rPr>
              <a:t>Il existe rois spécialités dont la cancérologie et l’hématologie</a:t>
            </a:r>
          </a:p>
          <a:p>
            <a:pPr marL="0" indent="0">
              <a:buNone/>
            </a:pPr>
            <a:endParaRPr lang="fr-FR" sz="1100" dirty="0">
              <a:latin typeface="Arial" panose="020B0604020202020204" pitchFamily="34" charset="0"/>
              <a:cs typeface="Arial" panose="020B0604020202020204" pitchFamily="34" charset="0"/>
            </a:endParaRPr>
          </a:p>
          <a:p>
            <a:r>
              <a:rPr lang="fr-FR" sz="1100" dirty="0">
                <a:latin typeface="Arial" panose="020B0604020202020204" pitchFamily="34" charset="0"/>
                <a:cs typeface="Arial" panose="020B0604020202020204" pitchFamily="34" charset="0"/>
              </a:rPr>
              <a:t>Selon l’ </a:t>
            </a:r>
            <a:r>
              <a:rPr lang="fr-FR" sz="1100" b="1" dirty="0">
                <a:latin typeface="Arial" panose="020B0604020202020204" pitchFamily="34" charset="0"/>
                <a:cs typeface="Arial" panose="020B0604020202020204" pitchFamily="34" charset="0"/>
              </a:rPr>
              <a:t>Action 4.1 du </a:t>
            </a:r>
            <a:r>
              <a:rPr lang="fr-FR" sz="1100" dirty="0">
                <a:latin typeface="Arial" panose="020B0604020202020204" pitchFamily="34" charset="0"/>
                <a:cs typeface="Arial" panose="020B0604020202020204" pitchFamily="34" charset="0"/>
              </a:rPr>
              <a:t>plan Cancer 2014-2019 « </a:t>
            </a:r>
            <a:r>
              <a:rPr lang="fr-FR" sz="1100" b="1" dirty="0">
                <a:latin typeface="Arial" panose="020B0604020202020204" pitchFamily="34" charset="0"/>
                <a:cs typeface="Arial" panose="020B0604020202020204" pitchFamily="34" charset="0"/>
              </a:rPr>
              <a:t>Créer le métier d’infirmier clinicien et le déployer prioritairement dans le champ de la cancérologie. »</a:t>
            </a:r>
          </a:p>
          <a:p>
            <a:r>
              <a:rPr lang="fr-FR" sz="1100" b="1" dirty="0">
                <a:latin typeface="Arial" panose="020B0604020202020204" pitchFamily="34" charset="0"/>
                <a:cs typeface="Arial" panose="020B0604020202020204" pitchFamily="34" charset="0"/>
              </a:rPr>
              <a:t>« </a:t>
            </a:r>
            <a:r>
              <a:rPr lang="fr-FR" sz="1100" dirty="0">
                <a:latin typeface="Arial" panose="020B0604020202020204" pitchFamily="34" charset="0"/>
                <a:cs typeface="Arial" panose="020B0604020202020204" pitchFamily="34" charset="0"/>
              </a:rPr>
              <a:t>La création du métier d’infirmier clinicien est une innovation qui s’inscrit dans la Stratégie nationale de santé. Il s’agit d’une formation universitaire qui reconnaît la possibilité à un infirmier de réaliser des pratiques dites avancées, au-delà du métier socle d’infirmier. Elle permet de mieux répondre aux besoins de la population en cohérence avec les évolutions de l’organisation des soins. »</a:t>
            </a:r>
          </a:p>
          <a:p>
            <a:pPr marL="0" indent="0">
              <a:buNone/>
            </a:pPr>
            <a:endParaRPr lang="fr-FR" sz="1100" dirty="0">
              <a:latin typeface="Arial" panose="020B0604020202020204" pitchFamily="34" charset="0"/>
              <a:cs typeface="Arial" panose="020B0604020202020204" pitchFamily="34" charset="0"/>
            </a:endParaRPr>
          </a:p>
          <a:p>
            <a:pPr marL="0" indent="0">
              <a:buNone/>
            </a:pPr>
            <a:endParaRPr lang="fr-FR" sz="1100" dirty="0">
              <a:latin typeface="Arial" panose="020B0604020202020204" pitchFamily="34" charset="0"/>
              <a:cs typeface="Arial" panose="020B0604020202020204" pitchFamily="34" charset="0"/>
            </a:endParaRPr>
          </a:p>
        </p:txBody>
      </p:sp>
      <p:graphicFrame>
        <p:nvGraphicFramePr>
          <p:cNvPr id="4" name="Diagramme 3">
            <a:extLst>
              <a:ext uri="{FF2B5EF4-FFF2-40B4-BE49-F238E27FC236}">
                <a16:creationId xmlns:a16="http://schemas.microsoft.com/office/drawing/2014/main" id="{305F178E-B298-4EBA-A14A-6A9E3F6B33B4}"/>
              </a:ext>
            </a:extLst>
          </p:cNvPr>
          <p:cNvGraphicFramePr/>
          <p:nvPr>
            <p:extLst>
              <p:ext uri="{D42A27DB-BD31-4B8C-83A1-F6EECF244321}">
                <p14:modId xmlns:p14="http://schemas.microsoft.com/office/powerpoint/2010/main" val="2864295527"/>
              </p:ext>
            </p:extLst>
          </p:nvPr>
        </p:nvGraphicFramePr>
        <p:xfrm>
          <a:off x="3995936" y="1772816"/>
          <a:ext cx="6168008" cy="4150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1280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sz="half" idx="14"/>
          </p:nvPr>
        </p:nvSpPr>
        <p:spPr>
          <a:xfrm>
            <a:off x="971600" y="1412776"/>
            <a:ext cx="7848872" cy="4896544"/>
          </a:xfrm>
        </p:spPr>
        <p:txBody>
          <a:bodyPr>
            <a:normAutofit fontScale="92500" lnSpcReduction="20000"/>
          </a:bodyPr>
          <a:lstStyle/>
          <a:p>
            <a:pPr marL="514350"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rPr>
              <a:t>La profession infirmière</a:t>
            </a:r>
          </a:p>
          <a:p>
            <a:pPr marL="914400" lvl="1"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rPr>
              <a:t>Définition de l’infirmière</a:t>
            </a:r>
          </a:p>
          <a:p>
            <a:pPr marL="914400" lvl="1"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rPr>
              <a:t>Histoire de la profession</a:t>
            </a:r>
          </a:p>
          <a:p>
            <a:pPr marL="914400" lvl="1"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rPr>
              <a:t>Démographie infirmière</a:t>
            </a:r>
          </a:p>
          <a:p>
            <a:pPr marL="914400" lvl="1" indent="-514350">
              <a:buClr>
                <a:schemeClr val="accent1"/>
              </a:buClr>
              <a:buFont typeface="+mj-lt"/>
              <a:buAutoNum type="arabicPeriod"/>
              <a:tabLst>
                <a:tab pos="6813550" algn="l"/>
              </a:tabLst>
            </a:pPr>
            <a:endParaRPr lang="fr-FR" sz="1200" dirty="0">
              <a:solidFill>
                <a:schemeClr val="accent1"/>
              </a:solidFill>
              <a:latin typeface="Arial" panose="020B0604020202020204" pitchFamily="34" charset="0"/>
            </a:endParaRPr>
          </a:p>
          <a:p>
            <a:pPr marL="514350"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rPr>
              <a:t>Champ d’exercice professionnel</a:t>
            </a:r>
          </a:p>
          <a:p>
            <a:pPr marL="971550" lvl="1"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cs typeface="Arial" panose="020B0604020202020204" pitchFamily="34" charset="0"/>
              </a:rPr>
              <a:t>Secteurs d’exercice infirmier</a:t>
            </a:r>
          </a:p>
          <a:p>
            <a:pPr marL="971550" lvl="1"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cs typeface="Arial" panose="020B0604020202020204" pitchFamily="34" charset="0"/>
              </a:rPr>
              <a:t>Notion d’interdisciplinarité</a:t>
            </a:r>
          </a:p>
          <a:p>
            <a:pPr marL="971550" lvl="1"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cs typeface="Arial" panose="020B0604020202020204" pitchFamily="34" charset="0"/>
              </a:rPr>
              <a:t>Les savoirs infirmiers</a:t>
            </a:r>
          </a:p>
          <a:p>
            <a:pPr marL="971550" lvl="1"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cs typeface="Arial" panose="020B0604020202020204" pitchFamily="34" charset="0"/>
              </a:rPr>
              <a:t>Ne pas confondre : Infirmier libéral et infirmier à domicile</a:t>
            </a:r>
          </a:p>
          <a:p>
            <a:pPr marL="971550" lvl="1"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cs typeface="Arial" panose="020B0604020202020204" pitchFamily="34" charset="0"/>
              </a:rPr>
              <a:t>Les actions de l’infirmière libérale dans le parcours du patient atteint de cancer</a:t>
            </a:r>
          </a:p>
          <a:p>
            <a:pPr marL="914400" lvl="1" indent="-514350">
              <a:buClr>
                <a:schemeClr val="accent1"/>
              </a:buClr>
              <a:buFont typeface="+mj-lt"/>
              <a:buAutoNum type="arabicPeriod"/>
              <a:tabLst>
                <a:tab pos="6813550" algn="l"/>
              </a:tabLst>
            </a:pPr>
            <a:endParaRPr lang="fr-FR" sz="1200" dirty="0">
              <a:solidFill>
                <a:schemeClr val="accent1"/>
              </a:solidFill>
              <a:latin typeface="Arial" panose="020B0604020202020204" pitchFamily="34" charset="0"/>
            </a:endParaRPr>
          </a:p>
          <a:p>
            <a:pPr marL="514350"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rPr>
              <a:t>Développement d’une expertise en cancérologie</a:t>
            </a:r>
          </a:p>
          <a:p>
            <a:pPr marL="514350" indent="-514350">
              <a:buClr>
                <a:schemeClr val="accent1"/>
              </a:buClr>
              <a:buFont typeface="+mj-lt"/>
              <a:buAutoNum type="arabicPeriod"/>
              <a:tabLst>
                <a:tab pos="6813550" algn="l"/>
              </a:tabLst>
            </a:pPr>
            <a:endParaRPr lang="fr-FR" sz="1200" dirty="0">
              <a:solidFill>
                <a:schemeClr val="accent1"/>
              </a:solidFill>
              <a:latin typeface="Arial" panose="020B0604020202020204" pitchFamily="34" charset="0"/>
            </a:endParaRPr>
          </a:p>
          <a:p>
            <a:pPr marL="514350"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rPr>
              <a:t>Freins et ressources liées à l’activité</a:t>
            </a:r>
          </a:p>
          <a:p>
            <a:pPr marL="914400" lvl="1" indent="-457200">
              <a:buClr>
                <a:schemeClr val="accent1"/>
              </a:buClr>
              <a:buFont typeface="+mj-lt"/>
              <a:buAutoNum type="arabicPeriod"/>
              <a:tabLst>
                <a:tab pos="6813550" algn="l"/>
              </a:tabLst>
            </a:pPr>
            <a:r>
              <a:rPr lang="fr-FR" sz="1200" dirty="0">
                <a:solidFill>
                  <a:schemeClr val="accent1"/>
                </a:solidFill>
                <a:latin typeface="Arial" panose="020B0604020202020204" pitchFamily="34" charset="0"/>
                <a:cs typeface="Arial" panose="020B0604020202020204" pitchFamily="34" charset="0"/>
              </a:rPr>
              <a:t>Freins à une prise en charge de qualité</a:t>
            </a:r>
          </a:p>
          <a:p>
            <a:pPr marL="914400" lvl="1" indent="-457200">
              <a:buClr>
                <a:schemeClr val="accent1"/>
              </a:buClr>
              <a:buFont typeface="+mj-lt"/>
              <a:buAutoNum type="arabicPeriod"/>
              <a:tabLst>
                <a:tab pos="6813550" algn="l"/>
              </a:tabLst>
            </a:pPr>
            <a:r>
              <a:rPr lang="fr-FR" sz="1200" dirty="0">
                <a:solidFill>
                  <a:schemeClr val="accent1"/>
                </a:solidFill>
                <a:latin typeface="Arial" panose="020B0604020202020204" pitchFamily="34" charset="0"/>
                <a:cs typeface="Arial" panose="020B0604020202020204" pitchFamily="34" charset="0"/>
              </a:rPr>
              <a:t>Ressources</a:t>
            </a:r>
          </a:p>
          <a:p>
            <a:pPr marL="1314450" lvl="2" indent="-457200">
              <a:buClr>
                <a:schemeClr val="accent1"/>
              </a:buClr>
              <a:buFont typeface="+mj-lt"/>
              <a:buAutoNum type="arabicPeriod"/>
              <a:tabLst>
                <a:tab pos="6813550" algn="l"/>
              </a:tabLst>
            </a:pPr>
            <a:r>
              <a:rPr lang="fr-FR" sz="800" dirty="0">
                <a:solidFill>
                  <a:schemeClr val="accent1"/>
                </a:solidFill>
                <a:latin typeface="Arial" panose="020B0604020202020204" pitchFamily="34" charset="0"/>
                <a:cs typeface="Arial" panose="020B0604020202020204" pitchFamily="34" charset="0"/>
              </a:rPr>
              <a:t>Pour le patient</a:t>
            </a:r>
          </a:p>
          <a:p>
            <a:pPr marL="1314450" lvl="2" indent="-457200">
              <a:buClr>
                <a:schemeClr val="accent1"/>
              </a:buClr>
              <a:buFont typeface="+mj-lt"/>
              <a:buAutoNum type="arabicPeriod"/>
              <a:tabLst>
                <a:tab pos="6813550" algn="l"/>
              </a:tabLst>
            </a:pPr>
            <a:r>
              <a:rPr lang="fr-FR" sz="800" dirty="0">
                <a:solidFill>
                  <a:schemeClr val="accent1"/>
                </a:solidFill>
                <a:latin typeface="Arial" panose="020B0604020202020204" pitchFamily="34" charset="0"/>
                <a:cs typeface="Arial" panose="020B0604020202020204" pitchFamily="34" charset="0"/>
              </a:rPr>
              <a:t>Pour le soignant</a:t>
            </a:r>
            <a:endParaRPr lang="fr-FR" sz="1200" dirty="0">
              <a:solidFill>
                <a:schemeClr val="accent1"/>
              </a:solidFill>
              <a:latin typeface="Arial" panose="020B0604020202020204" pitchFamily="34" charset="0"/>
              <a:cs typeface="Arial" panose="020B0604020202020204" pitchFamily="34" charset="0"/>
            </a:endParaRPr>
          </a:p>
          <a:p>
            <a:pPr marL="0" indent="0">
              <a:buClr>
                <a:schemeClr val="accent1"/>
              </a:buClr>
              <a:tabLst>
                <a:tab pos="6813550" algn="l"/>
              </a:tabLst>
            </a:pPr>
            <a:endParaRPr lang="fr-FR" sz="1200" dirty="0">
              <a:solidFill>
                <a:schemeClr val="accent1"/>
              </a:solidFill>
              <a:latin typeface="Arial" panose="020B0604020202020204" pitchFamily="34" charset="0"/>
            </a:endParaRPr>
          </a:p>
          <a:p>
            <a:pPr marL="514350" indent="-514350">
              <a:buClr>
                <a:schemeClr val="accent1"/>
              </a:buClr>
              <a:buFont typeface="+mj-lt"/>
              <a:buAutoNum type="arabicPeriod" startAt="5"/>
              <a:tabLst>
                <a:tab pos="6813550" algn="l"/>
              </a:tabLst>
            </a:pPr>
            <a:r>
              <a:rPr lang="fr-FR" sz="1200" dirty="0">
                <a:solidFill>
                  <a:schemeClr val="accent1"/>
                </a:solidFill>
                <a:latin typeface="Arial" panose="020B0604020202020204" pitchFamily="34" charset="0"/>
              </a:rPr>
              <a:t>La coordination ville-hôpital dans la prise en charge du patient atteint de cancer</a:t>
            </a:r>
          </a:p>
          <a:p>
            <a:pPr marL="914400" lvl="1"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rPr>
              <a:t>Définition de la coordination</a:t>
            </a:r>
          </a:p>
          <a:p>
            <a:pPr marL="914400" lvl="1"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rPr>
              <a:t>En milieu hospitalier</a:t>
            </a:r>
          </a:p>
          <a:p>
            <a:pPr marL="914400" lvl="1"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rPr>
              <a:t>En ville</a:t>
            </a:r>
          </a:p>
          <a:p>
            <a:pPr marL="914400" lvl="1"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rPr>
              <a:t>Les enjeux de la coordination ville hôpital</a:t>
            </a:r>
          </a:p>
          <a:p>
            <a:pPr marL="914400" lvl="1"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rPr>
              <a:t>Les outils de coordination existants</a:t>
            </a:r>
          </a:p>
          <a:p>
            <a:pPr marL="914400" lvl="1" indent="-514350">
              <a:buClr>
                <a:schemeClr val="accent1"/>
              </a:buClr>
              <a:buFont typeface="+mj-lt"/>
              <a:buAutoNum type="arabicPeriod"/>
              <a:tabLst>
                <a:tab pos="6813550" algn="l"/>
              </a:tabLst>
            </a:pPr>
            <a:r>
              <a:rPr lang="fr-FR" sz="1200" dirty="0">
                <a:solidFill>
                  <a:schemeClr val="accent1"/>
                </a:solidFill>
                <a:latin typeface="Arial" panose="020B0604020202020204" pitchFamily="34" charset="0"/>
              </a:rPr>
              <a:t>Pour une meilleure coordination</a:t>
            </a:r>
          </a:p>
          <a:p>
            <a:pPr marL="514350" indent="-514350">
              <a:buClr>
                <a:schemeClr val="accent1"/>
              </a:buClr>
              <a:buFont typeface="+mj-lt"/>
              <a:buAutoNum type="arabicPeriod" startAt="5"/>
              <a:tabLst>
                <a:tab pos="6813550" algn="l"/>
              </a:tabLst>
            </a:pPr>
            <a:endParaRPr lang="fr-FR" sz="1200" dirty="0">
              <a:solidFill>
                <a:schemeClr val="accent1"/>
              </a:solidFill>
              <a:latin typeface="Arial" panose="020B0604020202020204" pitchFamily="34" charset="0"/>
            </a:endParaRPr>
          </a:p>
          <a:p>
            <a:pPr marL="514350" indent="-514350">
              <a:buClr>
                <a:schemeClr val="accent1"/>
              </a:buClr>
              <a:buFont typeface="+mj-lt"/>
              <a:buAutoNum type="arabicPeriod" startAt="5"/>
              <a:tabLst>
                <a:tab pos="6813550" algn="l"/>
              </a:tabLst>
            </a:pPr>
            <a:endParaRPr lang="fr-FR" sz="1200" dirty="0">
              <a:solidFill>
                <a:schemeClr val="accent1"/>
              </a:solidFill>
              <a:latin typeface="Arial" panose="020B0604020202020204" pitchFamily="34" charset="0"/>
            </a:endParaRPr>
          </a:p>
          <a:p>
            <a:endParaRPr lang="fr-FR" sz="1200" dirty="0">
              <a:solidFill>
                <a:schemeClr val="accent1"/>
              </a:solidFill>
              <a:latin typeface="Arial" panose="020B0604020202020204" pitchFamily="34" charset="0"/>
            </a:endParaRPr>
          </a:p>
        </p:txBody>
      </p:sp>
      <p:sp>
        <p:nvSpPr>
          <p:cNvPr id="7" name="Titre 6"/>
          <p:cNvSpPr>
            <a:spLocks noGrp="1"/>
          </p:cNvSpPr>
          <p:nvPr>
            <p:ph type="title"/>
          </p:nvPr>
        </p:nvSpPr>
        <p:spPr>
          <a:xfrm>
            <a:off x="899592" y="908720"/>
            <a:ext cx="7920880" cy="508918"/>
          </a:xfrm>
        </p:spPr>
        <p:txBody>
          <a:bodyPr>
            <a:noAutofit/>
          </a:bodyPr>
          <a:lstStyle/>
          <a:p>
            <a:pPr algn="l"/>
            <a:r>
              <a:rPr lang="fr-FR" sz="2400" b="1" dirty="0">
                <a:solidFill>
                  <a:srgbClr val="873966"/>
                </a:solidFill>
                <a:effectLst>
                  <a:outerShdw blurRad="38100" dist="38100" dir="2700000" algn="tl">
                    <a:srgbClr val="C0C0C0"/>
                  </a:outerShdw>
                </a:effectLst>
                <a:latin typeface="Arial" charset="0"/>
                <a:ea typeface="Geneva" charset="-128"/>
              </a:rPr>
              <a:t>Sommaire</a:t>
            </a:r>
            <a:endParaRPr lang="fr-FR" sz="2400" dirty="0"/>
          </a:p>
        </p:txBody>
      </p:sp>
      <p:sp>
        <p:nvSpPr>
          <p:cNvPr id="5" name="Espace réservé du contenu 1"/>
          <p:cNvSpPr>
            <a:spLocks noGrp="1"/>
          </p:cNvSpPr>
          <p:nvPr>
            <p:ph sz="quarter" idx="13"/>
          </p:nvPr>
        </p:nvSpPr>
        <p:spPr>
          <a:xfrm>
            <a:off x="3203848" y="404118"/>
            <a:ext cx="5545138" cy="288578"/>
          </a:xfrm>
        </p:spPr>
        <p:txBody>
          <a:bodyPr>
            <a:normAutofit fontScale="92500"/>
          </a:bodyPr>
          <a:lstStyle/>
          <a:p>
            <a:pPr lvl="0"/>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8E0F33-612E-48DF-8BEA-1739DFDE7155}"/>
              </a:ext>
            </a:extLst>
          </p:cNvPr>
          <p:cNvSpPr>
            <a:spLocks noGrp="1"/>
          </p:cNvSpPr>
          <p:nvPr>
            <p:ph type="title"/>
          </p:nvPr>
        </p:nvSpPr>
        <p:spPr>
          <a:xfrm>
            <a:off x="457200" y="341784"/>
            <a:ext cx="8229600" cy="1143000"/>
          </a:xfrm>
        </p:spPr>
        <p:txBody>
          <a:bodyPr>
            <a:normAutofit fontScale="90000"/>
          </a:bodyPr>
          <a:lstStyle/>
          <a:p>
            <a:r>
              <a:rPr lang="fr-FR" dirty="0">
                <a:latin typeface="Arial" panose="020B0604020202020204" pitchFamily="34" charset="0"/>
                <a:cs typeface="Arial" panose="020B0604020202020204" pitchFamily="34" charset="0"/>
              </a:rPr>
              <a:t>Compétences de l’infirmier de Pratique Avancée (IPA)</a:t>
            </a:r>
          </a:p>
        </p:txBody>
      </p:sp>
      <p:sp>
        <p:nvSpPr>
          <p:cNvPr id="3" name="Espace réservé du contenu 2">
            <a:extLst>
              <a:ext uri="{FF2B5EF4-FFF2-40B4-BE49-F238E27FC236}">
                <a16:creationId xmlns:a16="http://schemas.microsoft.com/office/drawing/2014/main" id="{8F283836-6533-4FF9-8105-4E9FFB24178C}"/>
              </a:ext>
            </a:extLst>
          </p:cNvPr>
          <p:cNvSpPr>
            <a:spLocks noGrp="1"/>
          </p:cNvSpPr>
          <p:nvPr>
            <p:ph idx="1"/>
          </p:nvPr>
        </p:nvSpPr>
        <p:spPr/>
        <p:txBody>
          <a:bodyPr>
            <a:normAutofit fontScale="47500" lnSpcReduction="20000"/>
          </a:bodyPr>
          <a:lstStyle/>
          <a:p>
            <a:pPr marL="0" indent="0">
              <a:buNone/>
            </a:pPr>
            <a:r>
              <a:rPr lang="fr-FR" dirty="0">
                <a:latin typeface="Arial" panose="020B0604020202020204" pitchFamily="34" charset="0"/>
                <a:cs typeface="Arial" panose="020B0604020202020204" pitchFamily="34" charset="0"/>
              </a:rPr>
              <a:t>Evaluation clinique du patient</a:t>
            </a:r>
          </a:p>
          <a:p>
            <a:pPr marL="0" indent="0">
              <a:buNone/>
            </a:pPr>
            <a:r>
              <a:rPr lang="fr-FR" dirty="0">
                <a:latin typeface="Arial" panose="020B0604020202020204" pitchFamily="34" charset="0"/>
                <a:cs typeface="Arial" panose="020B0604020202020204" pitchFamily="34" charset="0"/>
              </a:rPr>
              <a:t>Autonomie de prescription selon son champ de compétences (renouvellement de traitements, examens d’imagerie et de biologie</a:t>
            </a:r>
          </a:p>
          <a:p>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L’IPA peut conduire un entretien avec le patient qui lui est confié, effectuer une anamnèse de sa situation et procéder à son examen clinique </a:t>
            </a:r>
          </a:p>
          <a:p>
            <a:pPr marL="0" indent="0">
              <a:buNone/>
            </a:pPr>
            <a:r>
              <a:rPr lang="fr-FR" dirty="0">
                <a:latin typeface="Arial" panose="020B0604020202020204" pitchFamily="34" charset="0"/>
                <a:cs typeface="Arial" panose="020B0604020202020204" pitchFamily="34" charset="0"/>
              </a:rPr>
              <a:t>Il peut également : </a:t>
            </a:r>
          </a:p>
          <a:p>
            <a:r>
              <a:rPr lang="fr-FR" dirty="0">
                <a:latin typeface="Arial" panose="020B0604020202020204" pitchFamily="34" charset="0"/>
                <a:cs typeface="Arial" panose="020B0604020202020204" pitchFamily="34" charset="0"/>
              </a:rPr>
              <a:t>- Conduire toute activité d’orientation, d’éducation, de prévention ou de dépistage qu’il juge nécessaire, </a:t>
            </a:r>
          </a:p>
          <a:p>
            <a:r>
              <a:rPr lang="fr-FR" dirty="0">
                <a:latin typeface="Arial" panose="020B0604020202020204" pitchFamily="34" charset="0"/>
                <a:cs typeface="Arial" panose="020B0604020202020204" pitchFamily="34" charset="0"/>
              </a:rPr>
              <a:t>- Effectuer tout acte d’évaluation et de conclusion clinique ou tout acte de surveillance clinique et para- clinique, consistant à adapter le suivi du patient en fonction des résultats des actes techniques ou des examens complémentaires ou de l’environnement global du patient ou reposant sur l’évaluation de l’adhésion et des capacités d’adaptation du patient à son traitement ou sur l’évaluation des risques liés aux traitements médicamenteux et non médicamenteux. </a:t>
            </a:r>
          </a:p>
          <a:p>
            <a:r>
              <a:rPr lang="fr-FR" dirty="0">
                <a:latin typeface="Arial" panose="020B0604020202020204" pitchFamily="34" charset="0"/>
                <a:cs typeface="Arial" panose="020B0604020202020204" pitchFamily="34" charset="0"/>
              </a:rPr>
              <a:t>- Effectuer des actes techniques figurant dans une liste fixée par arrêté </a:t>
            </a:r>
          </a:p>
          <a:p>
            <a:r>
              <a:rPr lang="fr-FR" dirty="0">
                <a:latin typeface="Arial" panose="020B0604020202020204" pitchFamily="34" charset="0"/>
                <a:cs typeface="Arial" panose="020B0604020202020204" pitchFamily="34" charset="0"/>
              </a:rPr>
              <a:t>- Demander des actes de suivi et de prévention également fixés par arrêté </a:t>
            </a:r>
          </a:p>
          <a:p>
            <a:r>
              <a:rPr lang="fr-FR" dirty="0">
                <a:latin typeface="Arial" panose="020B0604020202020204" pitchFamily="34" charset="0"/>
                <a:cs typeface="Arial" panose="020B0604020202020204" pitchFamily="34" charset="0"/>
              </a:rPr>
              <a:t>- Prescrire des médicaments et dispositifs médicaux non soumis à prescription médicale obligatoire ainsi que des examens de biologie médicale </a:t>
            </a:r>
          </a:p>
          <a:p>
            <a:r>
              <a:rPr lang="fr-FR" dirty="0">
                <a:latin typeface="Arial" panose="020B0604020202020204" pitchFamily="34" charset="0"/>
                <a:cs typeface="Arial" panose="020B0604020202020204" pitchFamily="34" charset="0"/>
              </a:rPr>
              <a:t>- Renouveler ou adapter des prescriptions médicales </a:t>
            </a:r>
          </a:p>
          <a:p>
            <a:pPr marL="0" indent="0">
              <a:buNone/>
            </a:pP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699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8E0F33-612E-48DF-8BEA-1739DFDE7155}"/>
              </a:ext>
            </a:extLst>
          </p:cNvPr>
          <p:cNvSpPr>
            <a:spLocks noGrp="1"/>
          </p:cNvSpPr>
          <p:nvPr>
            <p:ph type="title"/>
          </p:nvPr>
        </p:nvSpPr>
        <p:spPr>
          <a:xfrm>
            <a:off x="457200" y="413792"/>
            <a:ext cx="8229600" cy="1143000"/>
          </a:xfrm>
        </p:spPr>
        <p:txBody>
          <a:bodyPr>
            <a:normAutofit/>
          </a:bodyPr>
          <a:lstStyle/>
          <a:p>
            <a:r>
              <a:rPr lang="fr-FR" dirty="0">
                <a:latin typeface="Arial" panose="020B0604020202020204" pitchFamily="34" charset="0"/>
                <a:cs typeface="Arial" panose="020B0604020202020204" pitchFamily="34" charset="0"/>
              </a:rPr>
              <a:t>L’infirmier coordinateur (IDEC)</a:t>
            </a:r>
          </a:p>
        </p:txBody>
      </p:sp>
      <p:sp>
        <p:nvSpPr>
          <p:cNvPr id="3" name="Espace réservé du contenu 2">
            <a:extLst>
              <a:ext uri="{FF2B5EF4-FFF2-40B4-BE49-F238E27FC236}">
                <a16:creationId xmlns:a16="http://schemas.microsoft.com/office/drawing/2014/main" id="{8F283836-6533-4FF9-8105-4E9FFB24178C}"/>
              </a:ext>
            </a:extLst>
          </p:cNvPr>
          <p:cNvSpPr>
            <a:spLocks noGrp="1"/>
          </p:cNvSpPr>
          <p:nvPr>
            <p:ph idx="1"/>
          </p:nvPr>
        </p:nvSpPr>
        <p:spPr/>
        <p:txBody>
          <a:bodyPr>
            <a:normAutofit/>
          </a:bodyPr>
          <a:lstStyle/>
          <a:p>
            <a:r>
              <a:rPr lang="fr-FR" sz="1400" dirty="0">
                <a:latin typeface="Arial" panose="020B0604020202020204" pitchFamily="34" charset="0"/>
                <a:cs typeface="Arial" panose="020B0604020202020204" pitchFamily="34" charset="0"/>
              </a:rPr>
              <a:t>L’action 18.1 préconisait de « Coordonner les parcours de soins des malades pendant la phase active du traitement grâce à des coordonnateurs de soins. »</a:t>
            </a:r>
          </a:p>
        </p:txBody>
      </p:sp>
      <p:graphicFrame>
        <p:nvGraphicFramePr>
          <p:cNvPr id="4" name="Diagramme 3">
            <a:extLst>
              <a:ext uri="{FF2B5EF4-FFF2-40B4-BE49-F238E27FC236}">
                <a16:creationId xmlns:a16="http://schemas.microsoft.com/office/drawing/2014/main" id="{CE5BEE36-D0BA-4153-BE9B-57F385DAF8C3}"/>
              </a:ext>
            </a:extLst>
          </p:cNvPr>
          <p:cNvGraphicFramePr/>
          <p:nvPr>
            <p:extLst>
              <p:ext uri="{D42A27DB-BD31-4B8C-83A1-F6EECF244321}">
                <p14:modId xmlns:p14="http://schemas.microsoft.com/office/powerpoint/2010/main" val="3643202194"/>
              </p:ext>
            </p:extLst>
          </p:nvPr>
        </p:nvGraphicFramePr>
        <p:xfrm>
          <a:off x="3779912" y="224472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BD9E823F-3F2F-47F1-99EE-85F759943A1E}"/>
              </a:ext>
            </a:extLst>
          </p:cNvPr>
          <p:cNvSpPr/>
          <p:nvPr/>
        </p:nvSpPr>
        <p:spPr>
          <a:xfrm>
            <a:off x="762000" y="2708920"/>
            <a:ext cx="3882008" cy="2462213"/>
          </a:xfrm>
          <a:prstGeom prst="rect">
            <a:avLst/>
          </a:prstGeom>
        </p:spPr>
        <p:txBody>
          <a:bodyPr wrap="square">
            <a:spAutoFit/>
          </a:bodyPr>
          <a:lstStyle/>
          <a:p>
            <a:r>
              <a:rPr lang="fr-FR" sz="1400" dirty="0">
                <a:latin typeface="Arial" panose="020B0604020202020204" pitchFamily="34" charset="0"/>
                <a:cs typeface="Arial" panose="020B0604020202020204" pitchFamily="34" charset="0"/>
              </a:rPr>
              <a:t>Définition : Coordinateur de parcours en santé </a:t>
            </a:r>
          </a:p>
          <a:p>
            <a:r>
              <a:rPr lang="fr-FR" sz="1400" i="1" dirty="0">
                <a:latin typeface="Arial" panose="020B0604020202020204" pitchFamily="34" charset="0"/>
                <a:cs typeface="Arial" panose="020B0604020202020204" pitchFamily="34" charset="0"/>
              </a:rPr>
              <a:t>Source : Nouveau métier dans le Répertoire des métiers de la FPH (mars 2015)</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 Etablir, organiser et gérer des liens permettant l'optimisation de la prise en charge sanitaire, sociale et médicosociale d'une personne dans un parcours de soins.</a:t>
            </a:r>
            <a:br>
              <a:rPr lang="fr-FR" sz="1400" dirty="0">
                <a:latin typeface="Arial" panose="020B0604020202020204" pitchFamily="34" charset="0"/>
                <a:cs typeface="Arial" panose="020B0604020202020204" pitchFamily="34" charset="0"/>
              </a:rPr>
            </a:br>
            <a:r>
              <a:rPr lang="fr-FR" sz="1400" dirty="0">
                <a:latin typeface="Arial" panose="020B0604020202020204" pitchFamily="34" charset="0"/>
                <a:cs typeface="Arial" panose="020B0604020202020204" pitchFamily="34" charset="0"/>
              </a:rPr>
              <a:t>Coordonner la réalisation d'une démarche pluridisciplinaire selon le projet de soins établi. »</a:t>
            </a:r>
          </a:p>
        </p:txBody>
      </p:sp>
    </p:spTree>
    <p:extLst>
      <p:ext uri="{BB962C8B-B14F-4D97-AF65-F5344CB8AC3E}">
        <p14:creationId xmlns:p14="http://schemas.microsoft.com/office/powerpoint/2010/main" val="2244698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457383-73FE-438A-B13D-B7810FFBB552}"/>
              </a:ext>
            </a:extLst>
          </p:cNvPr>
          <p:cNvSpPr>
            <a:spLocks noGrp="1"/>
          </p:cNvSpPr>
          <p:nvPr>
            <p:ph type="title"/>
          </p:nvPr>
        </p:nvSpPr>
        <p:spPr>
          <a:xfrm>
            <a:off x="457200" y="485800"/>
            <a:ext cx="8229600" cy="1143000"/>
          </a:xfrm>
        </p:spPr>
        <p:txBody>
          <a:bodyPr>
            <a:normAutofit fontScale="90000"/>
          </a:bodyPr>
          <a:lstStyle/>
          <a:p>
            <a:r>
              <a:rPr lang="fr-FR" dirty="0">
                <a:latin typeface="Arial" panose="020B0604020202020204" pitchFamily="34" charset="0"/>
                <a:cs typeface="Arial" panose="020B0604020202020204" pitchFamily="34" charset="0"/>
              </a:rPr>
              <a:t>Résumé des compétences en cancérologie par spécialisation</a:t>
            </a:r>
          </a:p>
        </p:txBody>
      </p:sp>
      <p:graphicFrame>
        <p:nvGraphicFramePr>
          <p:cNvPr id="4" name="Espace réservé du contenu 3">
            <a:extLst>
              <a:ext uri="{FF2B5EF4-FFF2-40B4-BE49-F238E27FC236}">
                <a16:creationId xmlns:a16="http://schemas.microsoft.com/office/drawing/2014/main" id="{A2383D9E-D6BC-4115-8BEE-1A32D6998384}"/>
              </a:ext>
            </a:extLst>
          </p:cNvPr>
          <p:cNvGraphicFramePr>
            <a:graphicFrameLocks noGrp="1"/>
          </p:cNvGraphicFramePr>
          <p:nvPr>
            <p:ph idx="1"/>
            <p:extLst>
              <p:ext uri="{D42A27DB-BD31-4B8C-83A1-F6EECF244321}">
                <p14:modId xmlns:p14="http://schemas.microsoft.com/office/powerpoint/2010/main" val="349590301"/>
              </p:ext>
            </p:extLst>
          </p:nvPr>
        </p:nvGraphicFramePr>
        <p:xfrm>
          <a:off x="683568" y="2060848"/>
          <a:ext cx="8136903" cy="4104456"/>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646560839"/>
                    </a:ext>
                  </a:extLst>
                </a:gridCol>
                <a:gridCol w="3168352">
                  <a:extLst>
                    <a:ext uri="{9D8B030D-6E8A-4147-A177-3AD203B41FA5}">
                      <a16:colId xmlns:a16="http://schemas.microsoft.com/office/drawing/2014/main" val="392407713"/>
                    </a:ext>
                  </a:extLst>
                </a:gridCol>
                <a:gridCol w="3240359">
                  <a:extLst>
                    <a:ext uri="{9D8B030D-6E8A-4147-A177-3AD203B41FA5}">
                      <a16:colId xmlns:a16="http://schemas.microsoft.com/office/drawing/2014/main" val="2762179929"/>
                    </a:ext>
                  </a:extLst>
                </a:gridCol>
              </a:tblGrid>
              <a:tr h="426210">
                <a:tc>
                  <a:txBody>
                    <a:bodyPr/>
                    <a:lstStyle/>
                    <a:p>
                      <a:endParaRPr lang="fr-FR" dirty="0"/>
                    </a:p>
                  </a:txBody>
                  <a:tcPr/>
                </a:tc>
                <a:tc>
                  <a:txBody>
                    <a:bodyPr/>
                    <a:lstStyle/>
                    <a:p>
                      <a:r>
                        <a:rPr lang="fr-FR" dirty="0"/>
                        <a:t>IPA</a:t>
                      </a:r>
                    </a:p>
                  </a:txBody>
                  <a:tcPr/>
                </a:tc>
                <a:tc>
                  <a:txBody>
                    <a:bodyPr/>
                    <a:lstStyle/>
                    <a:p>
                      <a:r>
                        <a:rPr lang="fr-FR" dirty="0"/>
                        <a:t>IDEC</a:t>
                      </a:r>
                    </a:p>
                  </a:txBody>
                  <a:tcPr/>
                </a:tc>
                <a:extLst>
                  <a:ext uri="{0D108BD9-81ED-4DB2-BD59-A6C34878D82A}">
                    <a16:rowId xmlns:a16="http://schemas.microsoft.com/office/drawing/2014/main" val="1472758544"/>
                  </a:ext>
                </a:extLst>
              </a:tr>
              <a:tr h="735649">
                <a:tc>
                  <a:txBody>
                    <a:bodyPr/>
                    <a:lstStyle/>
                    <a:p>
                      <a:r>
                        <a:rPr lang="fr-FR" dirty="0"/>
                        <a:t>Lieu d’exercice</a:t>
                      </a:r>
                    </a:p>
                  </a:txBody>
                  <a:tcPr/>
                </a:tc>
                <a:tc gridSpan="2">
                  <a:txBody>
                    <a:bodyPr/>
                    <a:lstStyle/>
                    <a:p>
                      <a:r>
                        <a:rPr lang="fr-FR" dirty="0"/>
                        <a:t>En milieu hospitalier, en réseau ou en MSP, en partenariat avec une équipe de soins.</a:t>
                      </a:r>
                    </a:p>
                  </a:txBody>
                  <a:tcPr/>
                </a:tc>
                <a:tc hMerge="1">
                  <a:txBody>
                    <a:bodyPr/>
                    <a:lstStyle/>
                    <a:p>
                      <a:endParaRPr lang="fr-FR" dirty="0"/>
                    </a:p>
                  </a:txBody>
                  <a:tcPr/>
                </a:tc>
                <a:extLst>
                  <a:ext uri="{0D108BD9-81ED-4DB2-BD59-A6C34878D82A}">
                    <a16:rowId xmlns:a16="http://schemas.microsoft.com/office/drawing/2014/main" val="3609068942"/>
                  </a:ext>
                </a:extLst>
              </a:tr>
              <a:tr h="2942597">
                <a:tc>
                  <a:txBody>
                    <a:bodyPr/>
                    <a:lstStyle/>
                    <a:p>
                      <a:r>
                        <a:rPr lang="fr-FR" dirty="0"/>
                        <a:t>Activité</a:t>
                      </a:r>
                    </a:p>
                  </a:txBody>
                  <a:tcPr/>
                </a:tc>
                <a:tc>
                  <a:txBody>
                    <a:bodyPr/>
                    <a:lstStyle/>
                    <a:p>
                      <a:r>
                        <a:rPr lang="fr-FR" dirty="0"/>
                        <a:t>Clinique : Suivi de patients durant les traitements et l’après cancer</a:t>
                      </a:r>
                    </a:p>
                    <a:p>
                      <a:r>
                        <a:rPr lang="fr-FR" dirty="0"/>
                        <a:t>Participation au parcours de soins, coordination et orientation si besoin</a:t>
                      </a:r>
                    </a:p>
                  </a:txBody>
                  <a:tcPr/>
                </a:tc>
                <a:tc>
                  <a:txBody>
                    <a:bodyPr/>
                    <a:lstStyle/>
                    <a:p>
                      <a:r>
                        <a:rPr lang="fr-FR" dirty="0"/>
                        <a:t>Coordination du parcours de soins du patient du diagnostic jusqu’à son retour à domicile</a:t>
                      </a:r>
                    </a:p>
                    <a:p>
                      <a:r>
                        <a:rPr lang="fr-FR" dirty="0"/>
                        <a:t>Organisation du parcours personnalisé du patient selon la situation du patient</a:t>
                      </a:r>
                    </a:p>
                    <a:p>
                      <a:r>
                        <a:rPr lang="fr-FR" dirty="0"/>
                        <a:t>Orientation vers les soins de supports</a:t>
                      </a:r>
                    </a:p>
                  </a:txBody>
                  <a:tcPr/>
                </a:tc>
                <a:extLst>
                  <a:ext uri="{0D108BD9-81ED-4DB2-BD59-A6C34878D82A}">
                    <a16:rowId xmlns:a16="http://schemas.microsoft.com/office/drawing/2014/main" val="847213118"/>
                  </a:ext>
                </a:extLst>
              </a:tr>
            </a:tbl>
          </a:graphicData>
        </a:graphic>
      </p:graphicFrame>
    </p:spTree>
    <p:extLst>
      <p:ext uri="{BB962C8B-B14F-4D97-AF65-F5344CB8AC3E}">
        <p14:creationId xmlns:p14="http://schemas.microsoft.com/office/powerpoint/2010/main" val="376590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1FF50-A742-41D7-A9C9-7A01F61F43A1}"/>
              </a:ext>
            </a:extLst>
          </p:cNvPr>
          <p:cNvSpPr>
            <a:spLocks noGrp="1"/>
          </p:cNvSpPr>
          <p:nvPr>
            <p:ph type="title"/>
          </p:nvPr>
        </p:nvSpPr>
        <p:spPr>
          <a:xfrm>
            <a:off x="683568" y="2996952"/>
            <a:ext cx="8229600" cy="1143000"/>
          </a:xfrm>
        </p:spPr>
        <p:txBody>
          <a:bodyPr>
            <a:noAutofit/>
          </a:bodyPr>
          <a:lstStyle/>
          <a:p>
            <a:pPr marL="857250" indent="-857250">
              <a:buClr>
                <a:schemeClr val="accent1"/>
              </a:buClr>
              <a:buFont typeface="+mj-lt"/>
              <a:buAutoNum type="romanUcPeriod" startAt="4"/>
              <a:tabLst>
                <a:tab pos="6813550" algn="l"/>
              </a:tabLst>
            </a:pPr>
            <a:r>
              <a:rPr lang="fr-FR" b="1" dirty="0">
                <a:solidFill>
                  <a:schemeClr val="accent1"/>
                </a:solidFill>
                <a:latin typeface="Arial" panose="020B0604020202020204" pitchFamily="34" charset="0"/>
              </a:rPr>
              <a:t>Ressources et freins liées à la prise en charge infirmière</a:t>
            </a:r>
          </a:p>
        </p:txBody>
      </p:sp>
      <p:sp>
        <p:nvSpPr>
          <p:cNvPr id="6" name="Espace réservé du contenu 1"/>
          <p:cNvSpPr>
            <a:spLocks noGrp="1"/>
          </p:cNvSpPr>
          <p:nvPr>
            <p:ph sz="quarter" idx="13"/>
          </p:nvPr>
        </p:nvSpPr>
        <p:spPr>
          <a:xfrm>
            <a:off x="3203848" y="404664"/>
            <a:ext cx="5545138" cy="288578"/>
          </a:xfrm>
        </p:spPr>
        <p:txBody>
          <a:bodyPr>
            <a:normAutofit fontScale="92500"/>
          </a:bodyPr>
          <a:lstStyle/>
          <a:p>
            <a:pPr lvl="0"/>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1611862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CFD4C-0A03-4AAD-B766-E691FC7B8CED}"/>
              </a:ext>
            </a:extLst>
          </p:cNvPr>
          <p:cNvSpPr>
            <a:spLocks noGrp="1"/>
          </p:cNvSpPr>
          <p:nvPr>
            <p:ph type="title"/>
          </p:nvPr>
        </p:nvSpPr>
        <p:spPr>
          <a:xfrm>
            <a:off x="480060" y="2397481"/>
            <a:ext cx="2751871" cy="2070074"/>
          </a:xfrm>
        </p:spPr>
        <p:txBody>
          <a:bodyPr>
            <a:normAutofit/>
          </a:bodyPr>
          <a:lstStyle/>
          <a:p>
            <a:r>
              <a:rPr lang="fr-FR" b="1">
                <a:solidFill>
                  <a:srgbClr val="FFFFFF"/>
                </a:solidFill>
              </a:rPr>
              <a:t>INTRODUCTION</a:t>
            </a:r>
          </a:p>
        </p:txBody>
      </p:sp>
      <p:sp>
        <p:nvSpPr>
          <p:cNvPr id="3" name="Espace réservé du contenu 2">
            <a:extLst>
              <a:ext uri="{FF2B5EF4-FFF2-40B4-BE49-F238E27FC236}">
                <a16:creationId xmlns:a16="http://schemas.microsoft.com/office/drawing/2014/main" id="{4C77435F-533D-441D-89E7-78CD16CFAF1E}"/>
              </a:ext>
            </a:extLst>
          </p:cNvPr>
          <p:cNvSpPr>
            <a:spLocks noGrp="1"/>
          </p:cNvSpPr>
          <p:nvPr>
            <p:ph idx="1"/>
          </p:nvPr>
        </p:nvSpPr>
        <p:spPr>
          <a:xfrm>
            <a:off x="755576" y="1290439"/>
            <a:ext cx="7920880" cy="4039040"/>
          </a:xfrm>
        </p:spPr>
        <p:txBody>
          <a:bodyPr anchor="ctr">
            <a:normAutofit/>
          </a:bodyPr>
          <a:lstStyle/>
          <a:p>
            <a:pPr marL="0" indent="0" algn="just">
              <a:buNone/>
            </a:pPr>
            <a:r>
              <a:rPr lang="fr-FR" sz="1400" dirty="0">
                <a:solidFill>
                  <a:srgbClr val="000000"/>
                </a:solidFill>
                <a:latin typeface="Arial" panose="020B0604020202020204" pitchFamily="34" charset="0"/>
                <a:cs typeface="Arial" panose="020B0604020202020204" pitchFamily="34" charset="0"/>
              </a:rPr>
              <a:t>L’OMS soutient que « l’application de politiques efficaces de traitement exige une approche d’équipes permettant aux travailleurs sociaux, aux membres de la famille et aux professionnels de la santé, de fournir des soins spécifiques aux patients atteints de cancers.</a:t>
            </a:r>
          </a:p>
          <a:p>
            <a:pPr marL="0" indent="0" algn="just">
              <a:buNone/>
            </a:pPr>
            <a:endParaRPr lang="fr-FR" sz="1400" dirty="0">
              <a:solidFill>
                <a:srgbClr val="000000"/>
              </a:solidFill>
              <a:latin typeface="Arial" panose="020B0604020202020204" pitchFamily="34" charset="0"/>
              <a:cs typeface="Arial" panose="020B0604020202020204" pitchFamily="34" charset="0"/>
            </a:endParaRPr>
          </a:p>
          <a:p>
            <a:pPr marL="0" indent="0" algn="just">
              <a:buNone/>
            </a:pPr>
            <a:r>
              <a:rPr lang="fr-FR" sz="1400" dirty="0">
                <a:solidFill>
                  <a:srgbClr val="000000"/>
                </a:solidFill>
                <a:latin typeface="Arial" panose="020B0604020202020204" pitchFamily="34" charset="0"/>
                <a:cs typeface="Arial" panose="020B0604020202020204" pitchFamily="34" charset="0"/>
              </a:rPr>
              <a:t>Depuis plusieurs années, la prise en soins du patient atteint de cancer nécessite une réflexion organisationnelle forte ainsi que des réponses structurelles et réglementaires souvent innovantes.</a:t>
            </a:r>
          </a:p>
          <a:p>
            <a:pPr marL="0" indent="0" algn="just">
              <a:buNone/>
            </a:pPr>
            <a:r>
              <a:rPr lang="fr-FR" sz="1400" dirty="0">
                <a:solidFill>
                  <a:srgbClr val="000000"/>
                </a:solidFill>
                <a:latin typeface="Arial" panose="020B0604020202020204" pitchFamily="34" charset="0"/>
                <a:cs typeface="Arial" panose="020B0604020202020204" pitchFamily="34" charset="0"/>
              </a:rPr>
              <a:t> </a:t>
            </a:r>
          </a:p>
          <a:p>
            <a:pPr marL="0" indent="0" algn="just">
              <a:buNone/>
            </a:pPr>
            <a:r>
              <a:rPr lang="fr-FR" sz="1400" dirty="0">
                <a:solidFill>
                  <a:srgbClr val="000000"/>
                </a:solidFill>
                <a:latin typeface="Arial" panose="020B0604020202020204" pitchFamily="34" charset="0"/>
                <a:cs typeface="Arial" panose="020B0604020202020204" pitchFamily="34" charset="0"/>
              </a:rPr>
              <a:t>Les réseaux de santé se sont constitués en vue d'apporter des réponses innovantes à des pathologies mal connues ou complexes, sous la forme d'une nouvelle organisation de l'action collective autour du patient : décloisonner les professions de santé et favoriser la coopération, replacer le malade au centre des préoccupations, rechercher des complémentarités de ressources, diffuser des connaissances, améliorer la qualité, réduire les coûts... </a:t>
            </a:r>
          </a:p>
          <a:p>
            <a:pPr marL="0" indent="0" algn="just">
              <a:buNone/>
            </a:pPr>
            <a:r>
              <a:rPr lang="fr-FR" sz="1400" dirty="0">
                <a:solidFill>
                  <a:srgbClr val="000000"/>
                </a:solidFill>
                <a:latin typeface="Arial" panose="020B0604020202020204" pitchFamily="34" charset="0"/>
                <a:cs typeface="Arial" panose="020B0604020202020204" pitchFamily="34" charset="0"/>
              </a:rPr>
              <a:t>(</a:t>
            </a:r>
            <a:r>
              <a:rPr lang="fr-FR" sz="1400" u="sng" dirty="0">
                <a:solidFill>
                  <a:srgbClr val="000000"/>
                </a:solidFill>
                <a:latin typeface="Arial" panose="020B0604020202020204" pitchFamily="34" charset="0"/>
                <a:cs typeface="Arial" panose="020B0604020202020204" pitchFamily="34" charset="0"/>
              </a:rPr>
              <a:t>Gérer et comprendre mars 2006 </a:t>
            </a:r>
            <a:r>
              <a:rPr lang="fr-FR" sz="1400" u="sng" dirty="0" err="1">
                <a:solidFill>
                  <a:srgbClr val="000000"/>
                </a:solidFill>
                <a:latin typeface="Arial" panose="020B0604020202020204" pitchFamily="34" charset="0"/>
                <a:cs typeface="Arial" panose="020B0604020202020204" pitchFamily="34" charset="0"/>
              </a:rPr>
              <a:t>corrine</a:t>
            </a:r>
            <a:r>
              <a:rPr lang="fr-FR" sz="1400" u="sng" dirty="0">
                <a:solidFill>
                  <a:srgbClr val="000000"/>
                </a:solidFill>
                <a:latin typeface="Arial" panose="020B0604020202020204" pitchFamily="34" charset="0"/>
                <a:cs typeface="Arial" panose="020B0604020202020204" pitchFamily="34" charset="0"/>
              </a:rPr>
              <a:t> Grenier)</a:t>
            </a:r>
            <a:endParaRPr lang="fr-FR" sz="1400" dirty="0">
              <a:solidFill>
                <a:srgbClr val="000000"/>
              </a:solidFill>
              <a:latin typeface="Arial" panose="020B0604020202020204" pitchFamily="34" charset="0"/>
              <a:cs typeface="Arial" panose="020B0604020202020204" pitchFamily="34" charset="0"/>
            </a:endParaRPr>
          </a:p>
          <a:p>
            <a:pPr algn="just"/>
            <a:endParaRPr lang="fr-FR" sz="1400" dirty="0">
              <a:solidFill>
                <a:srgbClr val="000000"/>
              </a:solidFill>
              <a:latin typeface="Arial" panose="020B0604020202020204" pitchFamily="34" charset="0"/>
              <a:cs typeface="Arial" panose="020B0604020202020204" pitchFamily="34" charset="0"/>
            </a:endParaRPr>
          </a:p>
        </p:txBody>
      </p:sp>
      <p:sp>
        <p:nvSpPr>
          <p:cNvPr id="6"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
        <p:nvSpPr>
          <p:cNvPr id="8" name="Espace réservé du texte 7">
            <a:extLst>
              <a:ext uri="{FF2B5EF4-FFF2-40B4-BE49-F238E27FC236}">
                <a16:creationId xmlns:a16="http://schemas.microsoft.com/office/drawing/2014/main" id="{5A899627-BAF3-44DB-BD4D-8E13812E5554}"/>
              </a:ext>
            </a:extLst>
          </p:cNvPr>
          <p:cNvSpPr txBox="1">
            <a:spLocks/>
          </p:cNvSpPr>
          <p:nvPr/>
        </p:nvSpPr>
        <p:spPr>
          <a:xfrm>
            <a:off x="889248" y="836712"/>
            <a:ext cx="7931224" cy="45372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fr-FR" sz="2000" b="1" dirty="0">
                <a:solidFill>
                  <a:schemeClr val="accent1"/>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392826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CFD4C-0A03-4AAD-B766-E691FC7B8CED}"/>
              </a:ext>
            </a:extLst>
          </p:cNvPr>
          <p:cNvSpPr>
            <a:spLocks noGrp="1"/>
          </p:cNvSpPr>
          <p:nvPr>
            <p:ph type="title"/>
          </p:nvPr>
        </p:nvSpPr>
        <p:spPr>
          <a:xfrm>
            <a:off x="480060" y="2397481"/>
            <a:ext cx="2751871" cy="2070074"/>
          </a:xfrm>
        </p:spPr>
        <p:txBody>
          <a:bodyPr>
            <a:normAutofit/>
          </a:bodyPr>
          <a:lstStyle/>
          <a:p>
            <a:r>
              <a:rPr lang="fr-FR" b="1">
                <a:solidFill>
                  <a:srgbClr val="FFFFFF"/>
                </a:solidFill>
              </a:rPr>
              <a:t>INTRODUCTION</a:t>
            </a:r>
          </a:p>
        </p:txBody>
      </p:sp>
      <p:sp>
        <p:nvSpPr>
          <p:cNvPr id="3" name="Espace réservé du contenu 2">
            <a:extLst>
              <a:ext uri="{FF2B5EF4-FFF2-40B4-BE49-F238E27FC236}">
                <a16:creationId xmlns:a16="http://schemas.microsoft.com/office/drawing/2014/main" id="{4C77435F-533D-441D-89E7-78CD16CFAF1E}"/>
              </a:ext>
            </a:extLst>
          </p:cNvPr>
          <p:cNvSpPr>
            <a:spLocks noGrp="1"/>
          </p:cNvSpPr>
          <p:nvPr>
            <p:ph idx="1"/>
          </p:nvPr>
        </p:nvSpPr>
        <p:spPr>
          <a:xfrm>
            <a:off x="539552" y="1722487"/>
            <a:ext cx="8424936" cy="5306913"/>
          </a:xfrm>
        </p:spPr>
        <p:txBody>
          <a:bodyPr anchor="ctr">
            <a:noAutofit/>
          </a:bodyPr>
          <a:lstStyle/>
          <a:p>
            <a:pPr algn="just"/>
            <a:r>
              <a:rPr lang="fr-FR" sz="1400" dirty="0">
                <a:solidFill>
                  <a:srgbClr val="000000"/>
                </a:solidFill>
                <a:latin typeface="Arial" panose="020B0604020202020204" pitchFamily="34" charset="0"/>
                <a:cs typeface="Arial" panose="020B0604020202020204" pitchFamily="34" charset="0"/>
              </a:rPr>
              <a:t>Pour répondre à l'impératif de coordination des acteurs dans la prise en charge des patients atteints de cancer, le réseau régional de cancérologie a été identifié comme une organisation pivot dans le champ sanitaire. L'ensemble des régions françaises est couvert par un réseau régional de cancérologie.</a:t>
            </a:r>
          </a:p>
          <a:p>
            <a:pPr algn="just"/>
            <a:endParaRPr lang="fr-FR" sz="800" dirty="0">
              <a:solidFill>
                <a:srgbClr val="000000"/>
              </a:solidFill>
              <a:latin typeface="Arial" panose="020B0604020202020204" pitchFamily="34" charset="0"/>
              <a:cs typeface="Arial" panose="020B0604020202020204" pitchFamily="34" charset="0"/>
            </a:endParaRPr>
          </a:p>
          <a:p>
            <a:pPr algn="just"/>
            <a:r>
              <a:rPr lang="fr-FR" sz="1400" dirty="0">
                <a:solidFill>
                  <a:srgbClr val="000000"/>
                </a:solidFill>
                <a:latin typeface="Arial" panose="020B0604020202020204" pitchFamily="34" charset="0"/>
                <a:cs typeface="Arial" panose="020B0604020202020204" pitchFamily="34" charset="0"/>
              </a:rPr>
              <a:t>La structuration des réseaux de cancérologie s'appuie sur deux niveaux géographiques nécessairement articulés :</a:t>
            </a:r>
          </a:p>
          <a:p>
            <a:pPr algn="just"/>
            <a:endParaRPr lang="fr-FR" sz="800" dirty="0">
              <a:solidFill>
                <a:srgbClr val="000000"/>
              </a:solidFill>
              <a:latin typeface="Arial" panose="020B0604020202020204" pitchFamily="34" charset="0"/>
              <a:cs typeface="Arial" panose="020B0604020202020204" pitchFamily="34" charset="0"/>
            </a:endParaRPr>
          </a:p>
          <a:p>
            <a:pPr lvl="1" algn="just"/>
            <a:r>
              <a:rPr lang="fr-FR" sz="1400" dirty="0">
                <a:solidFill>
                  <a:srgbClr val="000000"/>
                </a:solidFill>
                <a:latin typeface="Arial" panose="020B0604020202020204" pitchFamily="34" charset="0"/>
                <a:cs typeface="Arial" panose="020B0604020202020204" pitchFamily="34" charset="0"/>
              </a:rPr>
              <a:t>un réseau territorial dont la dimension permet d'assurer aux patients des soins coordonnés, continus et de proximité en lien avec le médecin traitant. Cette organisation n'est pas nécessairement structurée exclusivement autour du cancer.</a:t>
            </a:r>
          </a:p>
          <a:p>
            <a:pPr lvl="0" algn="just"/>
            <a:endParaRPr lang="fr-FR" sz="800" dirty="0">
              <a:solidFill>
                <a:srgbClr val="000000"/>
              </a:solidFill>
              <a:latin typeface="Arial" panose="020B0604020202020204" pitchFamily="34" charset="0"/>
              <a:cs typeface="Arial" panose="020B0604020202020204" pitchFamily="34" charset="0"/>
            </a:endParaRPr>
          </a:p>
          <a:p>
            <a:pPr lvl="1" algn="just"/>
            <a:r>
              <a:rPr lang="fr-FR" sz="1400" dirty="0">
                <a:solidFill>
                  <a:srgbClr val="000000"/>
                </a:solidFill>
                <a:latin typeface="Arial" panose="020B0604020202020204" pitchFamily="34" charset="0"/>
                <a:cs typeface="Arial" panose="020B0604020202020204" pitchFamily="34" charset="0"/>
              </a:rPr>
              <a:t>le réseau régional de cancérologie (RRC) qui s'inscrit dans une logique de coordination des opérateurs de santé à l'échelle régionale, et d'amélioration continue des pratiques en cancérologie ; ce n'est pas un réseau de prise en charge et d'inclusion directe des patients.                                                                                                                                                                                                      (Institut national du cancer)</a:t>
            </a:r>
          </a:p>
          <a:p>
            <a:pPr lvl="1" algn="just"/>
            <a:endParaRPr lang="fr-FR" sz="800" dirty="0">
              <a:solidFill>
                <a:srgbClr val="000000"/>
              </a:solidFill>
              <a:latin typeface="Arial" panose="020B0604020202020204" pitchFamily="34" charset="0"/>
              <a:cs typeface="Arial" panose="020B0604020202020204" pitchFamily="34" charset="0"/>
            </a:endParaRPr>
          </a:p>
          <a:p>
            <a:pPr marL="0" indent="0" algn="just">
              <a:buNone/>
            </a:pPr>
            <a:r>
              <a:rPr lang="fr-FR" sz="1400" dirty="0">
                <a:solidFill>
                  <a:srgbClr val="000000"/>
                </a:solidFill>
                <a:latin typeface="Arial" panose="020B0604020202020204" pitchFamily="34" charset="0"/>
                <a:cs typeface="Arial" panose="020B0604020202020204" pitchFamily="34" charset="0"/>
              </a:rPr>
              <a:t>Les réseaux de santé en cancérologie ne sont pas des structures de soins: ils permettent une égalité des soins quelque soit le territoire</a:t>
            </a:r>
          </a:p>
          <a:p>
            <a:pPr lvl="1" algn="just">
              <a:buFont typeface="Wingdings" panose="05000000000000000000" pitchFamily="2" charset="2"/>
              <a:buChar char="Ø"/>
            </a:pPr>
            <a:endParaRPr lang="fr-FR" sz="800" dirty="0">
              <a:solidFill>
                <a:srgbClr val="000000"/>
              </a:solidFill>
              <a:latin typeface="Arial" panose="020B0604020202020204" pitchFamily="34" charset="0"/>
              <a:cs typeface="Arial" panose="020B0604020202020204" pitchFamily="34" charset="0"/>
            </a:endParaRPr>
          </a:p>
          <a:p>
            <a:pPr lvl="3" algn="just">
              <a:buFont typeface="Wingdings" panose="05000000000000000000" pitchFamily="2" charset="2"/>
              <a:buChar char="Ø"/>
            </a:pPr>
            <a:r>
              <a:rPr lang="fr-FR" sz="1200" dirty="0">
                <a:solidFill>
                  <a:srgbClr val="000000"/>
                </a:solidFill>
                <a:latin typeface="Arial" panose="020B0604020202020204" pitchFamily="34" charset="0"/>
                <a:cs typeface="Arial" panose="020B0604020202020204" pitchFamily="34" charset="0"/>
              </a:rPr>
              <a:t>Information aux professionnels et aux patients</a:t>
            </a:r>
          </a:p>
          <a:p>
            <a:pPr lvl="3" algn="just">
              <a:buFont typeface="Wingdings" panose="05000000000000000000" pitchFamily="2" charset="2"/>
              <a:buChar char="Ø"/>
            </a:pPr>
            <a:r>
              <a:rPr lang="fr-FR" sz="1200" dirty="0">
                <a:solidFill>
                  <a:srgbClr val="000000"/>
                </a:solidFill>
                <a:latin typeface="Arial" panose="020B0604020202020204" pitchFamily="34" charset="0"/>
                <a:cs typeface="Arial" panose="020B0604020202020204" pitchFamily="34" charset="0"/>
              </a:rPr>
              <a:t>Aident à la formation des professionnels</a:t>
            </a:r>
          </a:p>
          <a:p>
            <a:pPr lvl="3" algn="just">
              <a:buFont typeface="Wingdings" panose="05000000000000000000" pitchFamily="2" charset="2"/>
              <a:buChar char="Ø"/>
            </a:pPr>
            <a:r>
              <a:rPr lang="fr-FR" sz="1200" dirty="0">
                <a:solidFill>
                  <a:srgbClr val="000000"/>
                </a:solidFill>
                <a:latin typeface="Arial" panose="020B0604020202020204" pitchFamily="34" charset="0"/>
                <a:cs typeface="Arial" panose="020B0604020202020204" pitchFamily="34" charset="0"/>
              </a:rPr>
              <a:t>Outils de communication</a:t>
            </a:r>
          </a:p>
          <a:p>
            <a:pPr lvl="3" algn="just">
              <a:buFont typeface="Wingdings" panose="05000000000000000000" pitchFamily="2" charset="2"/>
              <a:buChar char="Ø"/>
            </a:pPr>
            <a:r>
              <a:rPr lang="fr-FR" sz="1200" dirty="0">
                <a:solidFill>
                  <a:srgbClr val="000000"/>
                </a:solidFill>
                <a:latin typeface="Arial" panose="020B0604020202020204" pitchFamily="34" charset="0"/>
                <a:cs typeface="Arial" panose="020B0604020202020204" pitchFamily="34" charset="0"/>
              </a:rPr>
              <a:t>Promotion de la qualité des soins</a:t>
            </a:r>
          </a:p>
          <a:p>
            <a:pPr lvl="3" algn="just">
              <a:buFont typeface="Wingdings" panose="05000000000000000000" pitchFamily="2" charset="2"/>
              <a:buChar char="Ø"/>
            </a:pPr>
            <a:r>
              <a:rPr lang="fr-FR" sz="1200" dirty="0">
                <a:solidFill>
                  <a:srgbClr val="000000"/>
                </a:solidFill>
                <a:latin typeface="Arial" panose="020B0604020202020204" pitchFamily="34" charset="0"/>
                <a:cs typeface="Arial" panose="020B0604020202020204" pitchFamily="34" charset="0"/>
              </a:rPr>
              <a:t>Evaluation</a:t>
            </a:r>
          </a:p>
          <a:p>
            <a:pPr marL="457200" lvl="1" indent="0" algn="just">
              <a:buNone/>
            </a:pPr>
            <a:endParaRPr lang="fr-FR" sz="1400" dirty="0">
              <a:solidFill>
                <a:srgbClr val="000000"/>
              </a:solidFill>
              <a:latin typeface="Arial" panose="020B0604020202020204" pitchFamily="34" charset="0"/>
              <a:cs typeface="Arial" panose="020B0604020202020204" pitchFamily="34" charset="0"/>
            </a:endParaRPr>
          </a:p>
          <a:p>
            <a:pPr marL="0" indent="0" algn="just">
              <a:buNone/>
            </a:pPr>
            <a:endParaRPr lang="fr-FR" sz="1400" dirty="0">
              <a:solidFill>
                <a:srgbClr val="000000"/>
              </a:solidFill>
              <a:latin typeface="Arial" panose="020B0604020202020204" pitchFamily="34" charset="0"/>
              <a:cs typeface="Arial" panose="020B0604020202020204" pitchFamily="34" charset="0"/>
            </a:endParaRPr>
          </a:p>
        </p:txBody>
      </p:sp>
      <p:sp>
        <p:nvSpPr>
          <p:cNvPr id="6"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
        <p:nvSpPr>
          <p:cNvPr id="8" name="Espace réservé du texte 7">
            <a:extLst>
              <a:ext uri="{FF2B5EF4-FFF2-40B4-BE49-F238E27FC236}">
                <a16:creationId xmlns:a16="http://schemas.microsoft.com/office/drawing/2014/main" id="{5A899627-BAF3-44DB-BD4D-8E13812E5554}"/>
              </a:ext>
            </a:extLst>
          </p:cNvPr>
          <p:cNvSpPr txBox="1">
            <a:spLocks/>
          </p:cNvSpPr>
          <p:nvPr/>
        </p:nvSpPr>
        <p:spPr>
          <a:xfrm>
            <a:off x="889248" y="836712"/>
            <a:ext cx="7931224" cy="45372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startAt="2"/>
            </a:pPr>
            <a:r>
              <a:rPr lang="fr-FR" sz="2000" b="1" dirty="0">
                <a:solidFill>
                  <a:schemeClr val="accent1"/>
                </a:solidFill>
                <a:latin typeface="Arial" panose="020B0604020202020204" pitchFamily="34" charset="0"/>
                <a:cs typeface="Arial" panose="020B0604020202020204" pitchFamily="34" charset="0"/>
              </a:rPr>
              <a:t>Réseaux de santé en cancérologie</a:t>
            </a:r>
          </a:p>
        </p:txBody>
      </p:sp>
    </p:spTree>
    <p:extLst>
      <p:ext uri="{BB962C8B-B14F-4D97-AF65-F5344CB8AC3E}">
        <p14:creationId xmlns:p14="http://schemas.microsoft.com/office/powerpoint/2010/main" val="3747105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60D04B-4290-4ED9-9435-4EDF47695141}"/>
              </a:ext>
            </a:extLst>
          </p:cNvPr>
          <p:cNvSpPr>
            <a:spLocks noGrp="1"/>
          </p:cNvSpPr>
          <p:nvPr>
            <p:ph type="title"/>
          </p:nvPr>
        </p:nvSpPr>
        <p:spPr>
          <a:xfrm>
            <a:off x="950912" y="805647"/>
            <a:ext cx="8229600" cy="679137"/>
          </a:xfrm>
        </p:spPr>
        <p:txBody>
          <a:bodyPr>
            <a:normAutofit/>
          </a:bodyPr>
          <a:lstStyle/>
          <a:p>
            <a:pPr marL="457200" indent="-457200" algn="l">
              <a:buFont typeface="+mj-lt"/>
              <a:buAutoNum type="arabicPeriod" startAt="3"/>
            </a:pPr>
            <a:r>
              <a:rPr lang="fr-FR" sz="2000" b="1" dirty="0">
                <a:solidFill>
                  <a:schemeClr val="accent1"/>
                </a:solidFill>
                <a:latin typeface="Arial" panose="020B0604020202020204" pitchFamily="34" charset="0"/>
                <a:cs typeface="Arial" panose="020B0604020202020204" pitchFamily="34" charset="0"/>
              </a:rPr>
              <a:t>Ressources pour le patient</a:t>
            </a:r>
          </a:p>
        </p:txBody>
      </p:sp>
      <p:sp>
        <p:nvSpPr>
          <p:cNvPr id="4" name="Ellipse 3">
            <a:extLst>
              <a:ext uri="{FF2B5EF4-FFF2-40B4-BE49-F238E27FC236}">
                <a16:creationId xmlns:a16="http://schemas.microsoft.com/office/drawing/2014/main" id="{6F64499E-050D-40E1-AA91-CD43FBCA853C}"/>
              </a:ext>
            </a:extLst>
          </p:cNvPr>
          <p:cNvSpPr/>
          <p:nvPr/>
        </p:nvSpPr>
        <p:spPr>
          <a:xfrm>
            <a:off x="849796" y="3302846"/>
            <a:ext cx="1560443" cy="11753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rial" panose="020B0604020202020204" pitchFamily="34" charset="0"/>
                <a:cs typeface="Arial" panose="020B0604020202020204" pitchFamily="34" charset="0"/>
              </a:rPr>
              <a:t>Patient</a:t>
            </a:r>
          </a:p>
        </p:txBody>
      </p:sp>
      <p:sp>
        <p:nvSpPr>
          <p:cNvPr id="5" name="Rectangle : coins arrondis 4">
            <a:extLst>
              <a:ext uri="{FF2B5EF4-FFF2-40B4-BE49-F238E27FC236}">
                <a16:creationId xmlns:a16="http://schemas.microsoft.com/office/drawing/2014/main" id="{9F6B9E21-8820-4554-8B4E-409B38D9BC54}"/>
              </a:ext>
            </a:extLst>
          </p:cNvPr>
          <p:cNvSpPr/>
          <p:nvPr/>
        </p:nvSpPr>
        <p:spPr>
          <a:xfrm>
            <a:off x="3381687" y="2493790"/>
            <a:ext cx="1540565" cy="487018"/>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latin typeface="Arial" panose="020B0604020202020204" pitchFamily="34" charset="0"/>
                <a:cs typeface="Arial" panose="020B0604020202020204" pitchFamily="34" charset="0"/>
              </a:rPr>
              <a:t>Réseaux de cancérologie</a:t>
            </a:r>
          </a:p>
        </p:txBody>
      </p:sp>
      <p:sp>
        <p:nvSpPr>
          <p:cNvPr id="6" name="Rectangle : coins arrondis 5">
            <a:extLst>
              <a:ext uri="{FF2B5EF4-FFF2-40B4-BE49-F238E27FC236}">
                <a16:creationId xmlns:a16="http://schemas.microsoft.com/office/drawing/2014/main" id="{C5DF33A5-9929-4DFB-8BA5-016DB5A2ADDC}"/>
              </a:ext>
            </a:extLst>
          </p:cNvPr>
          <p:cNvSpPr/>
          <p:nvPr/>
        </p:nvSpPr>
        <p:spPr>
          <a:xfrm>
            <a:off x="4363279" y="3185491"/>
            <a:ext cx="1550504" cy="487018"/>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latin typeface="Arial" panose="020B0604020202020204" pitchFamily="34" charset="0"/>
                <a:cs typeface="Arial" panose="020B0604020202020204" pitchFamily="34" charset="0"/>
              </a:rPr>
              <a:t>Patient expert</a:t>
            </a:r>
          </a:p>
        </p:txBody>
      </p:sp>
      <p:sp>
        <p:nvSpPr>
          <p:cNvPr id="7" name="Rectangle : coins arrondis 6">
            <a:extLst>
              <a:ext uri="{FF2B5EF4-FFF2-40B4-BE49-F238E27FC236}">
                <a16:creationId xmlns:a16="http://schemas.microsoft.com/office/drawing/2014/main" id="{E7C04E88-E4B7-41BB-B6BC-99733EAB2178}"/>
              </a:ext>
            </a:extLst>
          </p:cNvPr>
          <p:cNvSpPr/>
          <p:nvPr/>
        </p:nvSpPr>
        <p:spPr>
          <a:xfrm>
            <a:off x="4363278" y="3929066"/>
            <a:ext cx="1550504" cy="928694"/>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latin typeface="Arial" panose="020B0604020202020204" pitchFamily="34" charset="0"/>
                <a:cs typeface="Arial" panose="020B0604020202020204" pitchFamily="34" charset="0"/>
              </a:rPr>
              <a:t>Ligues, associations</a:t>
            </a:r>
          </a:p>
          <a:p>
            <a:pPr algn="ctr"/>
            <a:r>
              <a:rPr lang="fr-FR" sz="1400" b="1" dirty="0">
                <a:latin typeface="Arial" panose="020B0604020202020204" pitchFamily="34" charset="0"/>
                <a:cs typeface="Arial" panose="020B0604020202020204" pitchFamily="34" charset="0"/>
              </a:rPr>
              <a:t>Représentants du culte</a:t>
            </a:r>
          </a:p>
        </p:txBody>
      </p:sp>
      <p:sp>
        <p:nvSpPr>
          <p:cNvPr id="8" name="Rectangle : coins arrondis 7">
            <a:extLst>
              <a:ext uri="{FF2B5EF4-FFF2-40B4-BE49-F238E27FC236}">
                <a16:creationId xmlns:a16="http://schemas.microsoft.com/office/drawing/2014/main" id="{80D0670C-4474-47CE-9784-35A4A96D102A}"/>
              </a:ext>
            </a:extLst>
          </p:cNvPr>
          <p:cNvSpPr/>
          <p:nvPr/>
        </p:nvSpPr>
        <p:spPr>
          <a:xfrm>
            <a:off x="2051720" y="1717452"/>
            <a:ext cx="1540565" cy="661418"/>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latin typeface="Arial" panose="020B0604020202020204" pitchFamily="34" charset="0"/>
                <a:cs typeface="Arial" panose="020B0604020202020204" pitchFamily="34" charset="0"/>
              </a:rPr>
              <a:t>Professionnels libéraux et/ou hospitaliers</a:t>
            </a:r>
          </a:p>
        </p:txBody>
      </p:sp>
      <p:cxnSp>
        <p:nvCxnSpPr>
          <p:cNvPr id="13" name="Connecteur droit avec flèche 12">
            <a:extLst>
              <a:ext uri="{FF2B5EF4-FFF2-40B4-BE49-F238E27FC236}">
                <a16:creationId xmlns:a16="http://schemas.microsoft.com/office/drawing/2014/main" id="{50B03CC0-AAA4-4F33-881F-BBDC053C501B}"/>
              </a:ext>
            </a:extLst>
          </p:cNvPr>
          <p:cNvCxnSpPr/>
          <p:nvPr/>
        </p:nvCxnSpPr>
        <p:spPr>
          <a:xfrm flipV="1">
            <a:off x="2618960" y="3429000"/>
            <a:ext cx="1555475" cy="390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4EF77CAD-BBB9-4DF0-9DC8-1876EC8C99F9}"/>
              </a:ext>
            </a:extLst>
          </p:cNvPr>
          <p:cNvCxnSpPr>
            <a:cxnSpLocks/>
          </p:cNvCxnSpPr>
          <p:nvPr/>
        </p:nvCxnSpPr>
        <p:spPr>
          <a:xfrm>
            <a:off x="2618960" y="4064949"/>
            <a:ext cx="1634988" cy="220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E0120127-D3C4-4698-BC8B-E01271055122}"/>
              </a:ext>
            </a:extLst>
          </p:cNvPr>
          <p:cNvCxnSpPr/>
          <p:nvPr/>
        </p:nvCxnSpPr>
        <p:spPr>
          <a:xfrm>
            <a:off x="2276061" y="4505377"/>
            <a:ext cx="824948" cy="407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5CD2846-1BB1-4E6D-9155-1457044144A6}"/>
              </a:ext>
            </a:extLst>
          </p:cNvPr>
          <p:cNvSpPr/>
          <p:nvPr/>
        </p:nvSpPr>
        <p:spPr>
          <a:xfrm>
            <a:off x="6356073" y="2465112"/>
            <a:ext cx="2159277" cy="2962171"/>
          </a:xfrm>
          <a:prstGeom prst="rect">
            <a:avLst/>
          </a:prstGeom>
          <a:solidFill>
            <a:schemeClr val="accent2"/>
          </a:solidFill>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b="1" dirty="0">
                <a:solidFill>
                  <a:schemeClr val="bg1"/>
                </a:solidFill>
                <a:latin typeface="Arial" panose="020B0604020202020204" pitchFamily="34" charset="0"/>
                <a:cs typeface="Arial" panose="020B0604020202020204" pitchFamily="34" charset="0"/>
              </a:rPr>
              <a:t>Les patients ont des besoins multiples qui nécessitent d’être pris en charge par différents intervenants</a:t>
            </a:r>
          </a:p>
        </p:txBody>
      </p:sp>
      <p:sp>
        <p:nvSpPr>
          <p:cNvPr id="14"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
        <p:nvSpPr>
          <p:cNvPr id="16" name="Rectangle : coins arrondis 15">
            <a:extLst>
              <a:ext uri="{FF2B5EF4-FFF2-40B4-BE49-F238E27FC236}">
                <a16:creationId xmlns:a16="http://schemas.microsoft.com/office/drawing/2014/main" id="{CEB8D2A6-6B60-44B4-B170-2D70D9681F66}"/>
              </a:ext>
            </a:extLst>
          </p:cNvPr>
          <p:cNvSpPr/>
          <p:nvPr/>
        </p:nvSpPr>
        <p:spPr>
          <a:xfrm>
            <a:off x="1907705" y="5577173"/>
            <a:ext cx="1769774" cy="407091"/>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latin typeface="Arial" panose="020B0604020202020204" pitchFamily="34" charset="0"/>
                <a:cs typeface="Arial" panose="020B0604020202020204" pitchFamily="34" charset="0"/>
              </a:rPr>
              <a:t>Internet, médias</a:t>
            </a:r>
          </a:p>
        </p:txBody>
      </p:sp>
      <p:cxnSp>
        <p:nvCxnSpPr>
          <p:cNvPr id="18" name="Connecteur droit avec flèche 17">
            <a:extLst>
              <a:ext uri="{FF2B5EF4-FFF2-40B4-BE49-F238E27FC236}">
                <a16:creationId xmlns:a16="http://schemas.microsoft.com/office/drawing/2014/main" id="{8DBD0447-5F55-4F66-9012-C0B626D6A170}"/>
              </a:ext>
            </a:extLst>
          </p:cNvPr>
          <p:cNvCxnSpPr>
            <a:cxnSpLocks/>
          </p:cNvCxnSpPr>
          <p:nvPr/>
        </p:nvCxnSpPr>
        <p:spPr>
          <a:xfrm>
            <a:off x="1950555" y="4698258"/>
            <a:ext cx="444268" cy="689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6C309CE6-63DE-4E84-A27B-13CAB48C939A}"/>
              </a:ext>
            </a:extLst>
          </p:cNvPr>
          <p:cNvCxnSpPr>
            <a:cxnSpLocks/>
          </p:cNvCxnSpPr>
          <p:nvPr/>
        </p:nvCxnSpPr>
        <p:spPr>
          <a:xfrm flipV="1">
            <a:off x="2051720" y="2480798"/>
            <a:ext cx="458469" cy="632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864A65F1-CDB1-421A-9966-83C2D824E2B3}"/>
              </a:ext>
            </a:extLst>
          </p:cNvPr>
          <p:cNvCxnSpPr>
            <a:cxnSpLocks/>
          </p:cNvCxnSpPr>
          <p:nvPr/>
        </p:nvCxnSpPr>
        <p:spPr>
          <a:xfrm flipV="1">
            <a:off x="2276061" y="2895963"/>
            <a:ext cx="824948" cy="418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 coins arrondis 21">
            <a:extLst>
              <a:ext uri="{FF2B5EF4-FFF2-40B4-BE49-F238E27FC236}">
                <a16:creationId xmlns:a16="http://schemas.microsoft.com/office/drawing/2014/main" id="{FBC374D6-E19C-42C1-B11C-F351C464A423}"/>
              </a:ext>
            </a:extLst>
          </p:cNvPr>
          <p:cNvSpPr/>
          <p:nvPr/>
        </p:nvSpPr>
        <p:spPr>
          <a:xfrm>
            <a:off x="3395175" y="4964414"/>
            <a:ext cx="1540565" cy="407091"/>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latin typeface="Arial" panose="020B0604020202020204" pitchFamily="34" charset="0"/>
                <a:cs typeface="Arial" panose="020B0604020202020204" pitchFamily="34" charset="0"/>
              </a:rPr>
              <a:t>Proches</a:t>
            </a:r>
          </a:p>
        </p:txBody>
      </p:sp>
    </p:spTree>
    <p:extLst>
      <p:ext uri="{BB962C8B-B14F-4D97-AF65-F5344CB8AC3E}">
        <p14:creationId xmlns:p14="http://schemas.microsoft.com/office/powerpoint/2010/main" val="803271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Espace réservé du contenu 22" descr="Centre d’appels">
            <a:extLst>
              <a:ext uri="{FF2B5EF4-FFF2-40B4-BE49-F238E27FC236}">
                <a16:creationId xmlns:a16="http://schemas.microsoft.com/office/drawing/2014/main" id="{0C8F4D21-76A0-4140-9780-1E7CEEEE038E}"/>
              </a:ext>
            </a:extLst>
          </p:cNvPr>
          <p:cNvPicPr>
            <a:picLocks noGrp="1" noChangeAspect="1"/>
          </p:cNvPicPr>
          <p:nvPr>
            <p:ph idx="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7574" y="4473711"/>
            <a:ext cx="536713" cy="536713"/>
          </a:xfrm>
        </p:spPr>
      </p:pic>
      <p:sp>
        <p:nvSpPr>
          <p:cNvPr id="4" name="Ellipse 3">
            <a:extLst>
              <a:ext uri="{FF2B5EF4-FFF2-40B4-BE49-F238E27FC236}">
                <a16:creationId xmlns:a16="http://schemas.microsoft.com/office/drawing/2014/main" id="{DEF6F7FB-D560-4495-A834-9A86B97170F6}"/>
              </a:ext>
            </a:extLst>
          </p:cNvPr>
          <p:cNvSpPr/>
          <p:nvPr/>
        </p:nvSpPr>
        <p:spPr>
          <a:xfrm>
            <a:off x="3838380" y="3141513"/>
            <a:ext cx="1699591" cy="916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lt1"/>
                </a:solidFill>
                <a:latin typeface="Arial" panose="020B0604020202020204" pitchFamily="34" charset="0"/>
                <a:cs typeface="Arial" panose="020B0604020202020204" pitchFamily="34" charset="0"/>
              </a:rPr>
              <a:t>Le soignant</a:t>
            </a:r>
          </a:p>
        </p:txBody>
      </p:sp>
      <p:sp>
        <p:nvSpPr>
          <p:cNvPr id="5" name="Rectangle : coins arrondis 4">
            <a:extLst>
              <a:ext uri="{FF2B5EF4-FFF2-40B4-BE49-F238E27FC236}">
                <a16:creationId xmlns:a16="http://schemas.microsoft.com/office/drawing/2014/main" id="{31C9182C-2BB7-4845-8C3B-3378154CAA18}"/>
              </a:ext>
            </a:extLst>
          </p:cNvPr>
          <p:cNvSpPr/>
          <p:nvPr/>
        </p:nvSpPr>
        <p:spPr>
          <a:xfrm>
            <a:off x="827584" y="2762342"/>
            <a:ext cx="1411357" cy="4758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350" dirty="0"/>
              <a:t>Référentiels</a:t>
            </a:r>
          </a:p>
        </p:txBody>
      </p:sp>
      <p:sp>
        <p:nvSpPr>
          <p:cNvPr id="6" name="Rectangle : coins arrondis 5">
            <a:extLst>
              <a:ext uri="{FF2B5EF4-FFF2-40B4-BE49-F238E27FC236}">
                <a16:creationId xmlns:a16="http://schemas.microsoft.com/office/drawing/2014/main" id="{C88F909C-B4C3-4E0A-BD0C-9885D6546F3A}"/>
              </a:ext>
            </a:extLst>
          </p:cNvPr>
          <p:cNvSpPr/>
          <p:nvPr/>
        </p:nvSpPr>
        <p:spPr>
          <a:xfrm>
            <a:off x="861915" y="3598006"/>
            <a:ext cx="1411357" cy="53671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350" dirty="0"/>
              <a:t>Réseaux</a:t>
            </a:r>
          </a:p>
        </p:txBody>
      </p:sp>
      <p:sp>
        <p:nvSpPr>
          <p:cNvPr id="7" name="Rectangle : coins arrondis 6">
            <a:extLst>
              <a:ext uri="{FF2B5EF4-FFF2-40B4-BE49-F238E27FC236}">
                <a16:creationId xmlns:a16="http://schemas.microsoft.com/office/drawing/2014/main" id="{84781CB2-D621-44F7-A22B-D3831DADDC77}"/>
              </a:ext>
            </a:extLst>
          </p:cNvPr>
          <p:cNvSpPr/>
          <p:nvPr/>
        </p:nvSpPr>
        <p:spPr>
          <a:xfrm>
            <a:off x="810362" y="4473711"/>
            <a:ext cx="1411357" cy="53671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350" dirty="0"/>
              <a:t>CTA, DMP, numéro unique</a:t>
            </a:r>
          </a:p>
        </p:txBody>
      </p:sp>
      <p:sp>
        <p:nvSpPr>
          <p:cNvPr id="8" name="Rectangle : coins arrondis 7">
            <a:extLst>
              <a:ext uri="{FF2B5EF4-FFF2-40B4-BE49-F238E27FC236}">
                <a16:creationId xmlns:a16="http://schemas.microsoft.com/office/drawing/2014/main" id="{21BCED21-9B71-489C-916D-0343539B65B1}"/>
              </a:ext>
            </a:extLst>
          </p:cNvPr>
          <p:cNvSpPr/>
          <p:nvPr/>
        </p:nvSpPr>
        <p:spPr>
          <a:xfrm>
            <a:off x="827584" y="2042939"/>
            <a:ext cx="1411357" cy="4758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350" dirty="0"/>
              <a:t>Formations</a:t>
            </a:r>
          </a:p>
        </p:txBody>
      </p:sp>
      <p:cxnSp>
        <p:nvCxnSpPr>
          <p:cNvPr id="10" name="Connecteur droit avec flèche 9">
            <a:extLst>
              <a:ext uri="{FF2B5EF4-FFF2-40B4-BE49-F238E27FC236}">
                <a16:creationId xmlns:a16="http://schemas.microsoft.com/office/drawing/2014/main" id="{3E03D5B9-C3B8-45DC-ACD6-65D79999F16E}"/>
              </a:ext>
            </a:extLst>
          </p:cNvPr>
          <p:cNvCxnSpPr>
            <a:cxnSpLocks/>
          </p:cNvCxnSpPr>
          <p:nvPr/>
        </p:nvCxnSpPr>
        <p:spPr>
          <a:xfrm flipH="1" flipV="1">
            <a:off x="3036785" y="2378248"/>
            <a:ext cx="1093304" cy="623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ECA880D8-D7FB-4347-A937-7A4EB89431FC}"/>
              </a:ext>
            </a:extLst>
          </p:cNvPr>
          <p:cNvCxnSpPr>
            <a:cxnSpLocks/>
          </p:cNvCxnSpPr>
          <p:nvPr/>
        </p:nvCxnSpPr>
        <p:spPr>
          <a:xfrm flipH="1" flipV="1">
            <a:off x="3036785" y="3165944"/>
            <a:ext cx="838846" cy="220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7DA7E8C8-19B4-4BCF-94B7-B429345E3985}"/>
              </a:ext>
            </a:extLst>
          </p:cNvPr>
          <p:cNvCxnSpPr>
            <a:cxnSpLocks/>
            <a:endCxn id="27" idx="3"/>
          </p:cNvCxnSpPr>
          <p:nvPr/>
        </p:nvCxnSpPr>
        <p:spPr>
          <a:xfrm flipH="1">
            <a:off x="2950287" y="3781698"/>
            <a:ext cx="851212" cy="110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Graphique 24" descr="Livres">
            <a:extLst>
              <a:ext uri="{FF2B5EF4-FFF2-40B4-BE49-F238E27FC236}">
                <a16:creationId xmlns:a16="http://schemas.microsoft.com/office/drawing/2014/main" id="{A63E621D-7869-4A81-8586-25B4A1B3FF0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41672" y="2035262"/>
            <a:ext cx="536713" cy="536713"/>
          </a:xfrm>
          <a:prstGeom prst="rect">
            <a:avLst/>
          </a:prstGeom>
        </p:spPr>
      </p:pic>
      <p:pic>
        <p:nvPicPr>
          <p:cNvPr id="27" name="Graphique 26" descr="Groupe">
            <a:extLst>
              <a:ext uri="{FF2B5EF4-FFF2-40B4-BE49-F238E27FC236}">
                <a16:creationId xmlns:a16="http://schemas.microsoft.com/office/drawing/2014/main" id="{79F6F650-C35C-41F5-A146-B274BDE7F01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13574" y="3623468"/>
            <a:ext cx="536713" cy="536713"/>
          </a:xfrm>
          <a:prstGeom prst="rect">
            <a:avLst/>
          </a:prstGeom>
        </p:spPr>
      </p:pic>
      <p:cxnSp>
        <p:nvCxnSpPr>
          <p:cNvPr id="36" name="Connecteur droit avec flèche 35">
            <a:extLst>
              <a:ext uri="{FF2B5EF4-FFF2-40B4-BE49-F238E27FC236}">
                <a16:creationId xmlns:a16="http://schemas.microsoft.com/office/drawing/2014/main" id="{BEC2DB0A-46F9-4C66-A8DC-1134BF5FC628}"/>
              </a:ext>
            </a:extLst>
          </p:cNvPr>
          <p:cNvCxnSpPr>
            <a:cxnSpLocks/>
          </p:cNvCxnSpPr>
          <p:nvPr/>
        </p:nvCxnSpPr>
        <p:spPr>
          <a:xfrm flipH="1">
            <a:off x="2987168" y="3947383"/>
            <a:ext cx="1064421" cy="764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 coins arrondis 39">
            <a:extLst>
              <a:ext uri="{FF2B5EF4-FFF2-40B4-BE49-F238E27FC236}">
                <a16:creationId xmlns:a16="http://schemas.microsoft.com/office/drawing/2014/main" id="{FC495305-6B5A-40F8-A89D-0B88D991EB23}"/>
              </a:ext>
            </a:extLst>
          </p:cNvPr>
          <p:cNvSpPr/>
          <p:nvPr/>
        </p:nvSpPr>
        <p:spPr>
          <a:xfrm>
            <a:off x="6813682" y="1760041"/>
            <a:ext cx="1556486" cy="691116"/>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FR" sz="1350" dirty="0"/>
              <a:t>Déserts médicaux, inégalités territoriales</a:t>
            </a:r>
          </a:p>
        </p:txBody>
      </p:sp>
      <p:sp>
        <p:nvSpPr>
          <p:cNvPr id="41" name="Rectangle : coins arrondis 40">
            <a:extLst>
              <a:ext uri="{FF2B5EF4-FFF2-40B4-BE49-F238E27FC236}">
                <a16:creationId xmlns:a16="http://schemas.microsoft.com/office/drawing/2014/main" id="{730AC5EF-C4E1-4BD1-8CBC-C724D6B46513}"/>
              </a:ext>
            </a:extLst>
          </p:cNvPr>
          <p:cNvSpPr/>
          <p:nvPr/>
        </p:nvSpPr>
        <p:spPr>
          <a:xfrm>
            <a:off x="6721285" y="2717948"/>
            <a:ext cx="1648883" cy="610260"/>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FR" sz="1350" dirty="0"/>
              <a:t>Coordination ville/hôpital</a:t>
            </a:r>
          </a:p>
        </p:txBody>
      </p:sp>
      <p:sp>
        <p:nvSpPr>
          <p:cNvPr id="42" name="Rectangle : coins arrondis 41">
            <a:extLst>
              <a:ext uri="{FF2B5EF4-FFF2-40B4-BE49-F238E27FC236}">
                <a16:creationId xmlns:a16="http://schemas.microsoft.com/office/drawing/2014/main" id="{014C1804-F318-4905-A470-9CB37F5270B0}"/>
              </a:ext>
            </a:extLst>
          </p:cNvPr>
          <p:cNvSpPr/>
          <p:nvPr/>
        </p:nvSpPr>
        <p:spPr>
          <a:xfrm>
            <a:off x="5824789" y="4468945"/>
            <a:ext cx="2545379" cy="639958"/>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FR" sz="1350" dirty="0"/>
              <a:t>Besoins des patients parfois mal connus des professionnels</a:t>
            </a:r>
          </a:p>
        </p:txBody>
      </p:sp>
      <p:pic>
        <p:nvPicPr>
          <p:cNvPr id="45" name="Graphique 44" descr="Liste de vérification">
            <a:extLst>
              <a:ext uri="{FF2B5EF4-FFF2-40B4-BE49-F238E27FC236}">
                <a16:creationId xmlns:a16="http://schemas.microsoft.com/office/drawing/2014/main" id="{28A206D5-5A23-4D4F-80DD-A817DB7F0F6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79758" y="2754722"/>
            <a:ext cx="536713" cy="536713"/>
          </a:xfrm>
          <a:prstGeom prst="rect">
            <a:avLst/>
          </a:prstGeom>
        </p:spPr>
      </p:pic>
      <p:sp>
        <p:nvSpPr>
          <p:cNvPr id="3" name="Rectangle : coins arrondis 2">
            <a:extLst>
              <a:ext uri="{FF2B5EF4-FFF2-40B4-BE49-F238E27FC236}">
                <a16:creationId xmlns:a16="http://schemas.microsoft.com/office/drawing/2014/main" id="{40E83407-B8D0-4D49-923F-E6C73ABD7D27}"/>
              </a:ext>
            </a:extLst>
          </p:cNvPr>
          <p:cNvSpPr/>
          <p:nvPr/>
        </p:nvSpPr>
        <p:spPr>
          <a:xfrm>
            <a:off x="827584" y="5329402"/>
            <a:ext cx="1881487" cy="5820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350" dirty="0"/>
              <a:t>Echanges interprofessionnels</a:t>
            </a:r>
          </a:p>
        </p:txBody>
      </p:sp>
      <p:pic>
        <p:nvPicPr>
          <p:cNvPr id="11" name="Graphique 10" descr="Médical">
            <a:extLst>
              <a:ext uri="{FF2B5EF4-FFF2-40B4-BE49-F238E27FC236}">
                <a16:creationId xmlns:a16="http://schemas.microsoft.com/office/drawing/2014/main" id="{4E0E96AD-1DC0-48F3-9BFB-784AE1B9E2B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80454" y="5342457"/>
            <a:ext cx="582020" cy="582020"/>
          </a:xfrm>
          <a:prstGeom prst="rect">
            <a:avLst/>
          </a:prstGeom>
        </p:spPr>
      </p:pic>
      <p:cxnSp>
        <p:nvCxnSpPr>
          <p:cNvPr id="15" name="Connecteur droit avec flèche 14">
            <a:extLst>
              <a:ext uri="{FF2B5EF4-FFF2-40B4-BE49-F238E27FC236}">
                <a16:creationId xmlns:a16="http://schemas.microsoft.com/office/drawing/2014/main" id="{3D34F541-0FBE-45CC-8153-73825DDA48FB}"/>
              </a:ext>
            </a:extLst>
          </p:cNvPr>
          <p:cNvCxnSpPr>
            <a:cxnSpLocks/>
          </p:cNvCxnSpPr>
          <p:nvPr/>
        </p:nvCxnSpPr>
        <p:spPr>
          <a:xfrm flipH="1">
            <a:off x="3437582" y="4134719"/>
            <a:ext cx="801595" cy="1362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
        <p:nvSpPr>
          <p:cNvPr id="26" name="Titre 1">
            <a:extLst>
              <a:ext uri="{FF2B5EF4-FFF2-40B4-BE49-F238E27FC236}">
                <a16:creationId xmlns:a16="http://schemas.microsoft.com/office/drawing/2014/main" id="{1260D04B-4290-4ED9-9435-4EDF47695141}"/>
              </a:ext>
            </a:extLst>
          </p:cNvPr>
          <p:cNvSpPr>
            <a:spLocks noGrp="1"/>
          </p:cNvSpPr>
          <p:nvPr>
            <p:ph type="title"/>
          </p:nvPr>
        </p:nvSpPr>
        <p:spPr>
          <a:xfrm>
            <a:off x="950912" y="805647"/>
            <a:ext cx="8229600" cy="679137"/>
          </a:xfrm>
        </p:spPr>
        <p:txBody>
          <a:bodyPr>
            <a:normAutofit/>
          </a:bodyPr>
          <a:lstStyle/>
          <a:p>
            <a:pPr marL="457200" indent="-457200" algn="l">
              <a:buFont typeface="+mj-lt"/>
              <a:buAutoNum type="arabicPeriod" startAt="4"/>
            </a:pPr>
            <a:r>
              <a:rPr lang="fr-FR" sz="2000" b="1" dirty="0">
                <a:solidFill>
                  <a:schemeClr val="accent1"/>
                </a:solidFill>
                <a:latin typeface="Arial" panose="020B0604020202020204" pitchFamily="34" charset="0"/>
                <a:cs typeface="Arial" panose="020B0604020202020204" pitchFamily="34" charset="0"/>
              </a:rPr>
              <a:t>Ressources et freins pour le soignant</a:t>
            </a:r>
          </a:p>
        </p:txBody>
      </p:sp>
      <p:sp>
        <p:nvSpPr>
          <p:cNvPr id="28" name="Rectangle : coins arrondis 27">
            <a:extLst>
              <a:ext uri="{FF2B5EF4-FFF2-40B4-BE49-F238E27FC236}">
                <a16:creationId xmlns:a16="http://schemas.microsoft.com/office/drawing/2014/main" id="{1CEF1051-489D-4EA5-8AB2-3C505FAEF70A}"/>
              </a:ext>
            </a:extLst>
          </p:cNvPr>
          <p:cNvSpPr/>
          <p:nvPr/>
        </p:nvSpPr>
        <p:spPr>
          <a:xfrm>
            <a:off x="6784879" y="3563161"/>
            <a:ext cx="1585289" cy="639958"/>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FR" sz="1350" dirty="0"/>
              <a:t>Risque d’épuisement professionnel</a:t>
            </a:r>
          </a:p>
        </p:txBody>
      </p:sp>
      <p:sp>
        <p:nvSpPr>
          <p:cNvPr id="30" name="Rectangle : coins arrondis 29">
            <a:extLst>
              <a:ext uri="{FF2B5EF4-FFF2-40B4-BE49-F238E27FC236}">
                <a16:creationId xmlns:a16="http://schemas.microsoft.com/office/drawing/2014/main" id="{B234DB24-2249-4D45-B193-EA7CCB2A5B2D}"/>
              </a:ext>
            </a:extLst>
          </p:cNvPr>
          <p:cNvSpPr/>
          <p:nvPr/>
        </p:nvSpPr>
        <p:spPr>
          <a:xfrm>
            <a:off x="5382344" y="5343856"/>
            <a:ext cx="2987824" cy="741788"/>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FR" sz="1350" dirty="0"/>
              <a:t>Coopération parfois complexe avec les professionnels de santé / le patient / les proches</a:t>
            </a:r>
          </a:p>
        </p:txBody>
      </p:sp>
      <p:sp>
        <p:nvSpPr>
          <p:cNvPr id="16" name="Éclair 15">
            <a:extLst>
              <a:ext uri="{FF2B5EF4-FFF2-40B4-BE49-F238E27FC236}">
                <a16:creationId xmlns:a16="http://schemas.microsoft.com/office/drawing/2014/main" id="{20FC682C-E80F-4001-AA22-70C479EA6DD4}"/>
              </a:ext>
            </a:extLst>
          </p:cNvPr>
          <p:cNvSpPr/>
          <p:nvPr/>
        </p:nvSpPr>
        <p:spPr>
          <a:xfrm>
            <a:off x="5910112" y="2310034"/>
            <a:ext cx="430937" cy="53792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avec flèche 30">
            <a:extLst>
              <a:ext uri="{FF2B5EF4-FFF2-40B4-BE49-F238E27FC236}">
                <a16:creationId xmlns:a16="http://schemas.microsoft.com/office/drawing/2014/main" id="{0CFB2A10-2F19-4D38-B919-4F198A88D1CC}"/>
              </a:ext>
            </a:extLst>
          </p:cNvPr>
          <p:cNvCxnSpPr>
            <a:cxnSpLocks/>
          </p:cNvCxnSpPr>
          <p:nvPr/>
        </p:nvCxnSpPr>
        <p:spPr>
          <a:xfrm flipV="1">
            <a:off x="5596736" y="2207173"/>
            <a:ext cx="1093304" cy="623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82D00F96-A10B-473F-858E-6ABC53A0CBA2}"/>
              </a:ext>
            </a:extLst>
          </p:cNvPr>
          <p:cNvCxnSpPr>
            <a:cxnSpLocks/>
          </p:cNvCxnSpPr>
          <p:nvPr/>
        </p:nvCxnSpPr>
        <p:spPr>
          <a:xfrm flipV="1">
            <a:off x="5659906" y="3152527"/>
            <a:ext cx="838846" cy="220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11AF7643-0356-47A6-98A6-0859B357A3C3}"/>
              </a:ext>
            </a:extLst>
          </p:cNvPr>
          <p:cNvCxnSpPr>
            <a:cxnSpLocks/>
          </p:cNvCxnSpPr>
          <p:nvPr/>
        </p:nvCxnSpPr>
        <p:spPr>
          <a:xfrm>
            <a:off x="5784090" y="3779906"/>
            <a:ext cx="851212" cy="110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DC4FEEC3-A0DC-4D15-950E-1A3D9DD92B40}"/>
              </a:ext>
            </a:extLst>
          </p:cNvPr>
          <p:cNvCxnSpPr>
            <a:cxnSpLocks/>
          </p:cNvCxnSpPr>
          <p:nvPr/>
        </p:nvCxnSpPr>
        <p:spPr>
          <a:xfrm>
            <a:off x="5574852" y="3984413"/>
            <a:ext cx="532210" cy="457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81738926-CB1A-46EF-B4E7-EB5EB58AE2AD}"/>
              </a:ext>
            </a:extLst>
          </p:cNvPr>
          <p:cNvCxnSpPr>
            <a:cxnSpLocks/>
          </p:cNvCxnSpPr>
          <p:nvPr/>
        </p:nvCxnSpPr>
        <p:spPr>
          <a:xfrm>
            <a:off x="5298497" y="4213255"/>
            <a:ext cx="304888" cy="1013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Éclair 36">
            <a:extLst>
              <a:ext uri="{FF2B5EF4-FFF2-40B4-BE49-F238E27FC236}">
                <a16:creationId xmlns:a16="http://schemas.microsoft.com/office/drawing/2014/main" id="{188342CF-C2B2-4D2C-94F0-DD2A7AB6D3A6}"/>
              </a:ext>
            </a:extLst>
          </p:cNvPr>
          <p:cNvSpPr/>
          <p:nvPr/>
        </p:nvSpPr>
        <p:spPr>
          <a:xfrm>
            <a:off x="5884762" y="2920156"/>
            <a:ext cx="430937" cy="53792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Éclair 37">
            <a:extLst>
              <a:ext uri="{FF2B5EF4-FFF2-40B4-BE49-F238E27FC236}">
                <a16:creationId xmlns:a16="http://schemas.microsoft.com/office/drawing/2014/main" id="{BDC43CD3-E523-442E-8D23-E73FDC68C18C}"/>
              </a:ext>
            </a:extLst>
          </p:cNvPr>
          <p:cNvSpPr/>
          <p:nvPr/>
        </p:nvSpPr>
        <p:spPr>
          <a:xfrm>
            <a:off x="5937904" y="3510174"/>
            <a:ext cx="430937" cy="53792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Éclair 38">
            <a:extLst>
              <a:ext uri="{FF2B5EF4-FFF2-40B4-BE49-F238E27FC236}">
                <a16:creationId xmlns:a16="http://schemas.microsoft.com/office/drawing/2014/main" id="{08094247-D981-4E60-B465-05044BBF9D7A}"/>
              </a:ext>
            </a:extLst>
          </p:cNvPr>
          <p:cNvSpPr/>
          <p:nvPr/>
        </p:nvSpPr>
        <p:spPr>
          <a:xfrm>
            <a:off x="5493833" y="3853591"/>
            <a:ext cx="430937" cy="53792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Éclair 42">
            <a:extLst>
              <a:ext uri="{FF2B5EF4-FFF2-40B4-BE49-F238E27FC236}">
                <a16:creationId xmlns:a16="http://schemas.microsoft.com/office/drawing/2014/main" id="{0595180D-92DD-4C4F-9492-F8DD63F35DD6}"/>
              </a:ext>
            </a:extLst>
          </p:cNvPr>
          <p:cNvSpPr/>
          <p:nvPr/>
        </p:nvSpPr>
        <p:spPr>
          <a:xfrm>
            <a:off x="5228969" y="4400553"/>
            <a:ext cx="430937" cy="53792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69602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1FF50-A742-41D7-A9C9-7A01F61F43A1}"/>
              </a:ext>
            </a:extLst>
          </p:cNvPr>
          <p:cNvSpPr>
            <a:spLocks noGrp="1"/>
          </p:cNvSpPr>
          <p:nvPr>
            <p:ph type="title"/>
          </p:nvPr>
        </p:nvSpPr>
        <p:spPr>
          <a:xfrm>
            <a:off x="683568" y="2996952"/>
            <a:ext cx="8229600" cy="1143000"/>
          </a:xfrm>
        </p:spPr>
        <p:txBody>
          <a:bodyPr>
            <a:noAutofit/>
          </a:bodyPr>
          <a:lstStyle/>
          <a:p>
            <a:pPr marL="857250" indent="-857250">
              <a:buClr>
                <a:schemeClr val="accent1"/>
              </a:buClr>
              <a:buFont typeface="+mj-lt"/>
              <a:buAutoNum type="romanUcPeriod" startAt="5"/>
              <a:tabLst>
                <a:tab pos="6813550" algn="l"/>
              </a:tabLst>
            </a:pPr>
            <a:r>
              <a:rPr lang="fr-FR" b="1" dirty="0">
                <a:solidFill>
                  <a:schemeClr val="accent1"/>
                </a:solidFill>
                <a:latin typeface="Arial" panose="020B0604020202020204" pitchFamily="34" charset="0"/>
              </a:rPr>
              <a:t>La coordination ville hôpital dans la prise en charge du patient atteint de cancer</a:t>
            </a:r>
          </a:p>
        </p:txBody>
      </p:sp>
      <p:sp>
        <p:nvSpPr>
          <p:cNvPr id="6" name="Espace réservé du contenu 1"/>
          <p:cNvSpPr>
            <a:spLocks noGrp="1"/>
          </p:cNvSpPr>
          <p:nvPr>
            <p:ph sz="quarter" idx="13"/>
          </p:nvPr>
        </p:nvSpPr>
        <p:spPr>
          <a:xfrm>
            <a:off x="3203848" y="404664"/>
            <a:ext cx="5545138" cy="288578"/>
          </a:xfrm>
        </p:spPr>
        <p:txBody>
          <a:bodyPr>
            <a:normAutofit fontScale="92500"/>
          </a:bodyPr>
          <a:lstStyle/>
          <a:p>
            <a:pPr lvl="0"/>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2228335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A1189F-CCDF-40C2-BFE8-09F4889A764C}"/>
              </a:ext>
            </a:extLst>
          </p:cNvPr>
          <p:cNvSpPr>
            <a:spLocks noGrp="1"/>
          </p:cNvSpPr>
          <p:nvPr>
            <p:ph type="title"/>
          </p:nvPr>
        </p:nvSpPr>
        <p:spPr>
          <a:xfrm>
            <a:off x="950912" y="485800"/>
            <a:ext cx="8229600" cy="1143000"/>
          </a:xfrm>
        </p:spPr>
        <p:txBody>
          <a:bodyPr>
            <a:normAutofit/>
          </a:bodyPr>
          <a:lstStyle/>
          <a:p>
            <a:pPr marL="457200" indent="-457200" algn="l">
              <a:spcBef>
                <a:spcPct val="20000"/>
              </a:spcBef>
              <a:buFont typeface="+mj-lt"/>
              <a:buAutoNum type="arabicPeriod"/>
            </a:pPr>
            <a:r>
              <a:rPr lang="fr-FR" sz="2000" b="1" dirty="0">
                <a:solidFill>
                  <a:schemeClr val="accent1"/>
                </a:solidFill>
                <a:latin typeface="Arial" panose="020B0604020202020204" pitchFamily="34" charset="0"/>
                <a:ea typeface="+mn-ea"/>
                <a:cs typeface="Arial" panose="020B0604020202020204" pitchFamily="34" charset="0"/>
              </a:rPr>
              <a:t>La coordination</a:t>
            </a:r>
          </a:p>
        </p:txBody>
      </p:sp>
      <p:sp>
        <p:nvSpPr>
          <p:cNvPr id="3" name="Espace réservé du contenu 2">
            <a:extLst>
              <a:ext uri="{FF2B5EF4-FFF2-40B4-BE49-F238E27FC236}">
                <a16:creationId xmlns:a16="http://schemas.microsoft.com/office/drawing/2014/main" id="{C15A2093-8DF5-4E70-B2A8-9516CE690897}"/>
              </a:ext>
            </a:extLst>
          </p:cNvPr>
          <p:cNvSpPr>
            <a:spLocks noGrp="1"/>
          </p:cNvSpPr>
          <p:nvPr>
            <p:ph idx="1"/>
          </p:nvPr>
        </p:nvSpPr>
        <p:spPr>
          <a:xfrm>
            <a:off x="899592" y="1600200"/>
            <a:ext cx="7499176" cy="4525963"/>
          </a:xfrm>
        </p:spPr>
        <p:txBody>
          <a:bodyPr>
            <a:normAutofit/>
          </a:bodyPr>
          <a:lstStyle/>
          <a:p>
            <a:r>
              <a:rPr lang="fr-FR" sz="1400" dirty="0">
                <a:latin typeface="Arial" panose="020B0604020202020204" pitchFamily="34" charset="0"/>
                <a:cs typeface="Arial" panose="020B0604020202020204" pitchFamily="34" charset="0"/>
              </a:rPr>
              <a:t>DÉFINITION </a:t>
            </a:r>
          </a:p>
          <a:p>
            <a:pPr marL="0" indent="0">
              <a:buNone/>
            </a:pPr>
            <a:r>
              <a:rPr lang="fr-FR" sz="1400" dirty="0">
                <a:latin typeface="Arial" panose="020B0604020202020204" pitchFamily="34" charset="0"/>
                <a:cs typeface="Arial" panose="020B0604020202020204" pitchFamily="34" charset="0"/>
              </a:rPr>
              <a:t>Harmonisation d'activités diverses dans un souci d'efficacité. (Larousse , dictionnaire ) </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DÉFINITION HAS </a:t>
            </a:r>
          </a:p>
          <a:p>
            <a:pPr marL="0" indent="0">
              <a:buNone/>
            </a:pPr>
            <a:r>
              <a:rPr lang="fr-FR" sz="1400" dirty="0">
                <a:latin typeface="Arial" panose="020B0604020202020204" pitchFamily="34" charset="0"/>
                <a:cs typeface="Arial" panose="020B0604020202020204" pitchFamily="34" charset="0"/>
              </a:rPr>
              <a:t>Prise en charge pluriprofessionnelle et personnalisé du patient , à l'hôpital comme en ville .( Le webzine de la HAS, coordination des soins : la HAS propose des outils dans le cadre des expérimentations « personnes âgées en risque de perte d'autonomie » ) </a:t>
            </a: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pPr marL="0" indent="0">
              <a:buNone/>
            </a:pPr>
            <a:r>
              <a:rPr lang="fr-FR" sz="1400" dirty="0">
                <a:latin typeface="Arial" panose="020B0604020202020204" pitchFamily="34" charset="0"/>
                <a:cs typeface="Arial" panose="020B0604020202020204" pitchFamily="34" charset="0"/>
              </a:rPr>
              <a:t>PLAN CANCER 2014/2019 </a:t>
            </a:r>
          </a:p>
          <a:p>
            <a:r>
              <a:rPr lang="fr-FR" sz="1400" dirty="0">
                <a:latin typeface="Arial" panose="020B0604020202020204" pitchFamily="34" charset="0"/>
                <a:cs typeface="Arial" panose="020B0604020202020204" pitchFamily="34" charset="0"/>
              </a:rPr>
              <a:t>Amélioration de la coordination ville -hôpital et des échanges d'informations entre professionnels </a:t>
            </a:r>
          </a:p>
          <a:p>
            <a:r>
              <a:rPr lang="fr-FR" sz="1400" dirty="0">
                <a:latin typeface="Arial" panose="020B0604020202020204" pitchFamily="34" charset="0"/>
                <a:cs typeface="Arial" panose="020B0604020202020204" pitchFamily="34" charset="0"/>
              </a:rPr>
              <a:t>&gt; Sollicitation des professionnels de ville </a:t>
            </a:r>
          </a:p>
          <a:p>
            <a:r>
              <a:rPr lang="fr-FR" sz="1400" dirty="0">
                <a:latin typeface="Arial" panose="020B0604020202020204" pitchFamily="34" charset="0"/>
                <a:cs typeface="Arial" panose="020B0604020202020204" pitchFamily="34" charset="0"/>
              </a:rPr>
              <a:t>&gt; Échanges d'informations ville/hôpital avec le généralisation des dossiers (carnet de suivi) et de la communication numérique (messageries sécurisées ) </a:t>
            </a:r>
          </a:p>
          <a:p>
            <a:r>
              <a:rPr lang="fr-FR" sz="1400" dirty="0">
                <a:latin typeface="Arial" panose="020B0604020202020204" pitchFamily="34" charset="0"/>
                <a:cs typeface="Arial" panose="020B0604020202020204" pitchFamily="34" charset="0"/>
              </a:rPr>
              <a:t>(PLAN cancer 2014-2109 , page 37) </a:t>
            </a:r>
          </a:p>
          <a:p>
            <a:endParaRPr lang="fr-FR" sz="1400" dirty="0">
              <a:latin typeface="Arial" panose="020B0604020202020204" pitchFamily="34" charset="0"/>
              <a:cs typeface="Arial" panose="020B0604020202020204" pitchFamily="34" charset="0"/>
            </a:endParaRPr>
          </a:p>
        </p:txBody>
      </p:sp>
      <p:sp>
        <p:nvSpPr>
          <p:cNvPr id="4" name="Espace réservé du contenu 1"/>
          <p:cNvSpPr txBox="1">
            <a:spLocks/>
          </p:cNvSpPr>
          <p:nvPr/>
        </p:nvSpPr>
        <p:spPr>
          <a:xfrm>
            <a:off x="3419350"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1494517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1FF50-A742-41D7-A9C9-7A01F61F43A1}"/>
              </a:ext>
            </a:extLst>
          </p:cNvPr>
          <p:cNvSpPr>
            <a:spLocks noGrp="1"/>
          </p:cNvSpPr>
          <p:nvPr>
            <p:ph type="title"/>
          </p:nvPr>
        </p:nvSpPr>
        <p:spPr>
          <a:xfrm>
            <a:off x="683568" y="2996952"/>
            <a:ext cx="8229600" cy="1143000"/>
          </a:xfrm>
        </p:spPr>
        <p:txBody>
          <a:bodyPr/>
          <a:lstStyle/>
          <a:p>
            <a:pPr marL="857250" indent="-857250" algn="l">
              <a:buFont typeface="+mj-lt"/>
              <a:buAutoNum type="romanUcPeriod"/>
            </a:pPr>
            <a:r>
              <a:rPr lang="fr-FR" b="1" dirty="0">
                <a:solidFill>
                  <a:schemeClr val="accent1"/>
                </a:solidFill>
                <a:latin typeface="Arial" panose="020B0604020202020204" pitchFamily="34" charset="0"/>
                <a:cs typeface="Arial" panose="020B0604020202020204" pitchFamily="34" charset="0"/>
              </a:rPr>
              <a:t>La profession infirmière</a:t>
            </a:r>
          </a:p>
        </p:txBody>
      </p:sp>
      <p:sp>
        <p:nvSpPr>
          <p:cNvPr id="6" name="Espace réservé du contenu 1"/>
          <p:cNvSpPr>
            <a:spLocks noGrp="1"/>
          </p:cNvSpPr>
          <p:nvPr>
            <p:ph sz="quarter" idx="13"/>
          </p:nvPr>
        </p:nvSpPr>
        <p:spPr>
          <a:xfrm>
            <a:off x="3203848" y="404664"/>
            <a:ext cx="5545138" cy="288578"/>
          </a:xfrm>
        </p:spPr>
        <p:txBody>
          <a:bodyPr>
            <a:normAutofit fontScale="92500"/>
          </a:bodyPr>
          <a:lstStyle/>
          <a:p>
            <a:pPr lvl="0"/>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2682769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5AF7D9-51B2-4B09-80F3-BD3332716EFD}"/>
              </a:ext>
            </a:extLst>
          </p:cNvPr>
          <p:cNvSpPr>
            <a:spLocks noGrp="1"/>
          </p:cNvSpPr>
          <p:nvPr>
            <p:ph type="title"/>
          </p:nvPr>
        </p:nvSpPr>
        <p:spPr>
          <a:xfrm>
            <a:off x="539552" y="2276873"/>
            <a:ext cx="3103754" cy="2808312"/>
          </a:xfrm>
          <a:prstGeom prst="flowChartDelay">
            <a:avLst/>
          </a:prstGeom>
          <a:solidFill>
            <a:schemeClr val="accent3"/>
          </a:solidFill>
        </p:spPr>
        <p:txBody>
          <a:bodyPr>
            <a:normAutofit/>
          </a:bodyPr>
          <a:lstStyle/>
          <a:p>
            <a:r>
              <a:rPr lang="fr-FR" sz="3200" dirty="0">
                <a:solidFill>
                  <a:schemeClr val="bg1"/>
                </a:solidFill>
                <a:latin typeface="Arial" panose="020B0604020202020204" pitchFamily="34" charset="0"/>
                <a:cs typeface="Arial" panose="020B0604020202020204" pitchFamily="34" charset="0"/>
              </a:rPr>
              <a:t>Coordination et </a:t>
            </a:r>
            <a:br>
              <a:rPr lang="fr-FR" sz="3200" dirty="0">
                <a:solidFill>
                  <a:schemeClr val="bg1"/>
                </a:solidFill>
                <a:latin typeface="Arial" panose="020B0604020202020204" pitchFamily="34" charset="0"/>
                <a:cs typeface="Arial" panose="020B0604020202020204" pitchFamily="34" charset="0"/>
              </a:rPr>
            </a:br>
            <a:r>
              <a:rPr lang="fr-FR" sz="3200" dirty="0">
                <a:solidFill>
                  <a:schemeClr val="bg1"/>
                </a:solidFill>
                <a:latin typeface="Arial" panose="020B0604020202020204" pitchFamily="34" charset="0"/>
                <a:cs typeface="Arial" panose="020B0604020202020204" pitchFamily="34" charset="0"/>
              </a:rPr>
              <a:t>partage</a:t>
            </a:r>
          </a:p>
        </p:txBody>
      </p:sp>
      <p:graphicFrame>
        <p:nvGraphicFramePr>
          <p:cNvPr id="5" name="Espace réservé du contenu 2">
            <a:extLst>
              <a:ext uri="{FF2B5EF4-FFF2-40B4-BE49-F238E27FC236}">
                <a16:creationId xmlns:a16="http://schemas.microsoft.com/office/drawing/2014/main" id="{925B6454-896D-4814-BA86-7F0458221DF6}"/>
              </a:ext>
            </a:extLst>
          </p:cNvPr>
          <p:cNvGraphicFramePr>
            <a:graphicFrameLocks noGrp="1"/>
          </p:cNvGraphicFramePr>
          <p:nvPr>
            <p:ph idx="1"/>
            <p:extLst/>
          </p:nvPr>
        </p:nvGraphicFramePr>
        <p:xfrm>
          <a:off x="3643306" y="1142984"/>
          <a:ext cx="5214974" cy="4485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
        <p:nvSpPr>
          <p:cNvPr id="6" name="ZoneTexte 5"/>
          <p:cNvSpPr txBox="1"/>
          <p:nvPr/>
        </p:nvSpPr>
        <p:spPr>
          <a:xfrm>
            <a:off x="5500694" y="1428736"/>
            <a:ext cx="3430491" cy="307777"/>
          </a:xfrm>
          <a:prstGeom prst="rect">
            <a:avLst/>
          </a:prstGeom>
          <a:noFill/>
        </p:spPr>
        <p:txBody>
          <a:bodyPr wrap="none" rtlCol="0">
            <a:spAutoFit/>
          </a:bodyPr>
          <a:lstStyle/>
          <a:p>
            <a:r>
              <a:rPr lang="fr-FR" sz="1400" b="1" i="1" dirty="0"/>
              <a:t>Fluidité de la transmission des informations</a:t>
            </a:r>
          </a:p>
        </p:txBody>
      </p:sp>
      <p:sp>
        <p:nvSpPr>
          <p:cNvPr id="7" name="ZoneTexte 6"/>
          <p:cNvSpPr txBox="1"/>
          <p:nvPr/>
        </p:nvSpPr>
        <p:spPr>
          <a:xfrm>
            <a:off x="5929322" y="5000636"/>
            <a:ext cx="2913811" cy="307777"/>
          </a:xfrm>
          <a:prstGeom prst="rect">
            <a:avLst/>
          </a:prstGeom>
          <a:noFill/>
        </p:spPr>
        <p:txBody>
          <a:bodyPr wrap="none" rtlCol="0">
            <a:spAutoFit/>
          </a:bodyPr>
          <a:lstStyle/>
          <a:p>
            <a:r>
              <a:rPr lang="fr-FR" sz="1400" b="1" i="1" dirty="0"/>
              <a:t>Continuité de soins ville/</a:t>
            </a:r>
            <a:r>
              <a:rPr lang="fr-FR" sz="1400" b="1" i="1" dirty="0" err="1"/>
              <a:t>hopital</a:t>
            </a:r>
            <a:r>
              <a:rPr lang="fr-FR" sz="1400" b="1" i="1" dirty="0"/>
              <a:t>/SSR</a:t>
            </a:r>
          </a:p>
        </p:txBody>
      </p:sp>
      <p:sp>
        <p:nvSpPr>
          <p:cNvPr id="8" name="ZoneTexte 7"/>
          <p:cNvSpPr txBox="1"/>
          <p:nvPr/>
        </p:nvSpPr>
        <p:spPr>
          <a:xfrm>
            <a:off x="4500562" y="5429264"/>
            <a:ext cx="4260525" cy="307777"/>
          </a:xfrm>
          <a:prstGeom prst="rect">
            <a:avLst/>
          </a:prstGeom>
          <a:noFill/>
        </p:spPr>
        <p:txBody>
          <a:bodyPr wrap="none" rtlCol="0">
            <a:spAutoFit/>
          </a:bodyPr>
          <a:lstStyle/>
          <a:p>
            <a:r>
              <a:rPr lang="fr-FR" sz="1400" b="1" i="1" dirty="0"/>
              <a:t>Adaptation du suivi et de la surveillance thérapeutique</a:t>
            </a:r>
          </a:p>
        </p:txBody>
      </p:sp>
    </p:spTree>
    <p:extLst>
      <p:ext uri="{BB962C8B-B14F-4D97-AF65-F5344CB8AC3E}">
        <p14:creationId xmlns:p14="http://schemas.microsoft.com/office/powerpoint/2010/main" val="3976789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101A35-1AD3-4AB7-B10E-374A9730D55F}"/>
              </a:ext>
            </a:extLst>
          </p:cNvPr>
          <p:cNvSpPr>
            <a:spLocks noGrp="1"/>
          </p:cNvSpPr>
          <p:nvPr>
            <p:ph type="title"/>
          </p:nvPr>
        </p:nvSpPr>
        <p:spPr>
          <a:xfrm>
            <a:off x="878904" y="557808"/>
            <a:ext cx="8229600" cy="1143000"/>
          </a:xfrm>
        </p:spPr>
        <p:txBody>
          <a:bodyPr vert="horz" lIns="91440" tIns="45720" rIns="91440" bIns="45720" rtlCol="0" anchor="ctr">
            <a:normAutofit/>
          </a:bodyPr>
          <a:lstStyle/>
          <a:p>
            <a:pPr marL="457200" indent="-457200" algn="l">
              <a:buFont typeface="+mj-lt"/>
              <a:buAutoNum type="arabicPeriod" startAt="2"/>
            </a:pPr>
            <a:r>
              <a:rPr lang="fr-FR" sz="2000" b="1" dirty="0">
                <a:solidFill>
                  <a:schemeClr val="accent1"/>
                </a:solidFill>
                <a:latin typeface="Arial" panose="020B0604020202020204" pitchFamily="34" charset="0"/>
                <a:cs typeface="Arial" panose="020B0604020202020204" pitchFamily="34" charset="0"/>
              </a:rPr>
              <a:t>La coordination infirmière en cancérologie</a:t>
            </a:r>
          </a:p>
        </p:txBody>
      </p:sp>
      <p:sp>
        <p:nvSpPr>
          <p:cNvPr id="3" name="Espace réservé du contenu 2">
            <a:extLst>
              <a:ext uri="{FF2B5EF4-FFF2-40B4-BE49-F238E27FC236}">
                <a16:creationId xmlns:a16="http://schemas.microsoft.com/office/drawing/2014/main" id="{AC1A5037-77CD-4099-BBE5-AAF4106EBEEE}"/>
              </a:ext>
            </a:extLst>
          </p:cNvPr>
          <p:cNvSpPr>
            <a:spLocks noGrp="1"/>
          </p:cNvSpPr>
          <p:nvPr>
            <p:ph idx="1"/>
          </p:nvPr>
        </p:nvSpPr>
        <p:spPr>
          <a:xfrm>
            <a:off x="457200" y="1600200"/>
            <a:ext cx="8229600" cy="5069160"/>
          </a:xfrm>
        </p:spPr>
        <p:txBody>
          <a:bodyPr>
            <a:normAutofit fontScale="47500" lnSpcReduction="20000"/>
          </a:bodyPr>
          <a:lstStyle/>
          <a:p>
            <a:r>
              <a:rPr lang="fr-FR" dirty="0"/>
              <a:t>OBJECTIFS : </a:t>
            </a:r>
          </a:p>
          <a:p>
            <a:pPr marL="0" indent="0">
              <a:buNone/>
            </a:pPr>
            <a:r>
              <a:rPr lang="fr-FR" dirty="0"/>
              <a:t>&gt; Améliorer le parcours de soins </a:t>
            </a:r>
          </a:p>
          <a:p>
            <a:pPr marL="0" indent="0">
              <a:buNone/>
            </a:pPr>
            <a:r>
              <a:rPr lang="fr-FR" dirty="0"/>
              <a:t>&gt; Mettre le patient et son entourage au centre de la coordination </a:t>
            </a:r>
          </a:p>
          <a:p>
            <a:pPr marL="0" indent="0">
              <a:buNone/>
            </a:pPr>
            <a:r>
              <a:rPr lang="fr-FR" dirty="0"/>
              <a:t>&gt; Travailler autour de la complémentarité des acteurs médicaux, </a:t>
            </a:r>
            <a:r>
              <a:rPr lang="fr-FR" dirty="0" err="1"/>
              <a:t>para-médicaux</a:t>
            </a:r>
            <a:r>
              <a:rPr lang="fr-FR" dirty="0"/>
              <a:t>, sociaux. </a:t>
            </a:r>
          </a:p>
          <a:p>
            <a:pPr marL="0" indent="0">
              <a:buNone/>
            </a:pPr>
            <a:r>
              <a:rPr lang="fr-FR" dirty="0"/>
              <a:t>&gt; Répondre aux exigences de ARS et du plan cancer </a:t>
            </a:r>
          </a:p>
          <a:p>
            <a:pPr marL="0" indent="0">
              <a:buNone/>
            </a:pPr>
            <a:r>
              <a:rPr lang="fr-FR" dirty="0"/>
              <a:t>* Accompagnement </a:t>
            </a:r>
          </a:p>
          <a:p>
            <a:pPr marL="0" indent="0">
              <a:buNone/>
            </a:pPr>
            <a:r>
              <a:rPr lang="fr-FR" dirty="0"/>
              <a:t>* Suivi personnalisé , meilleure connaissance du patient , de son entourage, sa pathologie et le traitement proposé . </a:t>
            </a:r>
          </a:p>
          <a:p>
            <a:pPr marL="0" indent="0">
              <a:buNone/>
            </a:pPr>
            <a:r>
              <a:rPr lang="fr-FR" dirty="0"/>
              <a:t>* Facilité le retour à domicile, les aller retour ville -hôpital, le retour à la vie professionnelle, retour au quotidien , reprise de l activité . Prises de rdv pour les examens , consultations et séances de traitement. </a:t>
            </a:r>
          </a:p>
          <a:p>
            <a:pPr marL="0" indent="0">
              <a:buNone/>
            </a:pPr>
            <a:r>
              <a:rPr lang="fr-FR" dirty="0"/>
              <a:t>* Organisation des soins palliatifs si besoin. </a:t>
            </a:r>
          </a:p>
          <a:p>
            <a:pPr marL="0" indent="0">
              <a:buNone/>
            </a:pPr>
            <a:r>
              <a:rPr lang="fr-FR" dirty="0"/>
              <a:t>* Prévention </a:t>
            </a:r>
          </a:p>
          <a:p>
            <a:pPr marL="0" indent="0">
              <a:buNone/>
            </a:pPr>
            <a:r>
              <a:rPr lang="fr-FR" dirty="0"/>
              <a:t>* Détection précoce des problèmes de santé ou des difficultés personnelles pouvant interférer avec le parcours de soins. </a:t>
            </a:r>
          </a:p>
          <a:p>
            <a:pPr marL="0" indent="0">
              <a:buNone/>
            </a:pPr>
            <a:r>
              <a:rPr lang="fr-FR" dirty="0"/>
              <a:t>* Synergie et complémentarité des acteurs </a:t>
            </a:r>
          </a:p>
          <a:p>
            <a:pPr marL="0" indent="0">
              <a:buNone/>
            </a:pPr>
            <a:r>
              <a:rPr lang="fr-FR" dirty="0"/>
              <a:t>* Acteurs médicaux, para- médicaux, sociaux et environnementaux. </a:t>
            </a:r>
          </a:p>
          <a:p>
            <a:pPr marL="0" indent="0">
              <a:buNone/>
            </a:pPr>
            <a:r>
              <a:rPr lang="fr-FR" dirty="0"/>
              <a:t>* Diminution du coût des soins </a:t>
            </a:r>
          </a:p>
          <a:p>
            <a:r>
              <a:rPr lang="fr-FR" dirty="0"/>
              <a:t>Meilleure observance des traitements , diminution des consultations , surveillance des acteurs de ville</a:t>
            </a:r>
          </a:p>
          <a:p>
            <a:endParaRPr lang="fr-FR" dirty="0"/>
          </a:p>
          <a:p>
            <a:r>
              <a:rPr lang="fr-FR" dirty="0"/>
              <a:t>Economiquement, la coordination a un cout mais la non coordination est d’autant plus onéreuse. (dossier soins. « </a:t>
            </a:r>
            <a:r>
              <a:rPr lang="fr-FR" u="sng" dirty="0"/>
              <a:t>La coordination, un enjeu infirmier »</a:t>
            </a:r>
            <a:r>
              <a:rPr lang="fr-FR" dirty="0"/>
              <a:t>. Nicolas Brun juin 2017) .</a:t>
            </a:r>
          </a:p>
        </p:txBody>
      </p:sp>
      <p:sp>
        <p:nvSpPr>
          <p:cNvPr id="4"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3563028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2B72B0-BA0E-4D87-8559-23313F7DECA8}"/>
              </a:ext>
            </a:extLst>
          </p:cNvPr>
          <p:cNvSpPr>
            <a:spLocks noGrp="1"/>
          </p:cNvSpPr>
          <p:nvPr>
            <p:ph type="title"/>
          </p:nvPr>
        </p:nvSpPr>
        <p:spPr>
          <a:xfrm>
            <a:off x="1022920" y="485800"/>
            <a:ext cx="8229600" cy="1143000"/>
          </a:xfrm>
        </p:spPr>
        <p:txBody>
          <a:bodyPr vert="horz" lIns="91440" tIns="45720" rIns="91440" bIns="45720" rtlCol="0" anchor="ctr">
            <a:normAutofit/>
          </a:bodyPr>
          <a:lstStyle/>
          <a:p>
            <a:pPr marL="457200" indent="-457200" algn="l">
              <a:buFont typeface="+mj-lt"/>
              <a:buAutoNum type="arabicPeriod" startAt="3"/>
            </a:pPr>
            <a:r>
              <a:rPr lang="fr-FR" sz="2000" b="1" dirty="0">
                <a:solidFill>
                  <a:schemeClr val="accent1"/>
                </a:solidFill>
                <a:latin typeface="Arial" panose="020B0604020202020204" pitchFamily="34" charset="0"/>
                <a:cs typeface="Arial" panose="020B0604020202020204" pitchFamily="34" charset="0"/>
              </a:rPr>
              <a:t>La coordination versant ville</a:t>
            </a:r>
          </a:p>
        </p:txBody>
      </p:sp>
      <p:graphicFrame>
        <p:nvGraphicFramePr>
          <p:cNvPr id="5" name="Diagramme 4">
            <a:extLst>
              <a:ext uri="{FF2B5EF4-FFF2-40B4-BE49-F238E27FC236}">
                <a16:creationId xmlns:a16="http://schemas.microsoft.com/office/drawing/2014/main" id="{EDD44177-3167-48C0-A250-8390F561186B}"/>
              </a:ext>
            </a:extLst>
          </p:cNvPr>
          <p:cNvGraphicFramePr/>
          <p:nvPr>
            <p:extLst>
              <p:ext uri="{D42A27DB-BD31-4B8C-83A1-F6EECF244321}">
                <p14:modId xmlns:p14="http://schemas.microsoft.com/office/powerpoint/2010/main" val="370110055"/>
              </p:ext>
            </p:extLst>
          </p:nvPr>
        </p:nvGraphicFramePr>
        <p:xfrm>
          <a:off x="1524000" y="1397000"/>
          <a:ext cx="6936432"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1950322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2B72B0-BA0E-4D87-8559-23313F7DECA8}"/>
              </a:ext>
            </a:extLst>
          </p:cNvPr>
          <p:cNvSpPr>
            <a:spLocks noGrp="1"/>
          </p:cNvSpPr>
          <p:nvPr>
            <p:ph type="title"/>
          </p:nvPr>
        </p:nvSpPr>
        <p:spPr>
          <a:xfrm>
            <a:off x="950912" y="557808"/>
            <a:ext cx="8229600" cy="1143000"/>
          </a:xfrm>
        </p:spPr>
        <p:txBody>
          <a:bodyPr vert="horz" lIns="91440" tIns="45720" rIns="91440" bIns="45720" rtlCol="0" anchor="ctr">
            <a:normAutofit/>
          </a:bodyPr>
          <a:lstStyle/>
          <a:p>
            <a:pPr marL="457200" indent="-457200" algn="l">
              <a:buFont typeface="+mj-lt"/>
              <a:buAutoNum type="arabicPeriod" startAt="4"/>
            </a:pPr>
            <a:r>
              <a:rPr lang="fr-FR" sz="2000" b="1" dirty="0">
                <a:solidFill>
                  <a:schemeClr val="accent1"/>
                </a:solidFill>
                <a:latin typeface="Arial" panose="020B0604020202020204" pitchFamily="34" charset="0"/>
                <a:cs typeface="Arial" panose="020B0604020202020204" pitchFamily="34" charset="0"/>
              </a:rPr>
              <a:t>Enjeux de la coordination ville hôpital en cancérologie</a:t>
            </a:r>
          </a:p>
        </p:txBody>
      </p:sp>
      <p:sp>
        <p:nvSpPr>
          <p:cNvPr id="3" name="Espace réservé du contenu 2">
            <a:extLst>
              <a:ext uri="{FF2B5EF4-FFF2-40B4-BE49-F238E27FC236}">
                <a16:creationId xmlns:a16="http://schemas.microsoft.com/office/drawing/2014/main" id="{C78AD317-5CAC-4172-9237-AA6DA6B7C9FD}"/>
              </a:ext>
            </a:extLst>
          </p:cNvPr>
          <p:cNvSpPr>
            <a:spLocks noGrp="1"/>
          </p:cNvSpPr>
          <p:nvPr>
            <p:ph idx="1"/>
          </p:nvPr>
        </p:nvSpPr>
        <p:spPr>
          <a:xfrm>
            <a:off x="590872" y="1600200"/>
            <a:ext cx="8229600" cy="4525963"/>
          </a:xfrm>
        </p:spPr>
        <p:txBody>
          <a:bodyPr>
            <a:normAutofit/>
          </a:bodyPr>
          <a:lstStyle/>
          <a:p>
            <a:r>
              <a:rPr lang="fr-FR" sz="1400" dirty="0">
                <a:latin typeface="Arial" panose="020B0604020202020204" pitchFamily="34" charset="0"/>
                <a:cs typeface="Arial" panose="020B0604020202020204" pitchFamily="34" charset="0"/>
              </a:rPr>
              <a:t>Augmentation de la charge de soins en ville liée au virage ambulatoire</a:t>
            </a:r>
          </a:p>
          <a:p>
            <a:r>
              <a:rPr lang="fr-FR" sz="1400" dirty="0">
                <a:latin typeface="Arial" panose="020B0604020202020204" pitchFamily="34" charset="0"/>
                <a:cs typeface="Arial" panose="020B0604020202020204" pitchFamily="34" charset="0"/>
              </a:rPr>
              <a:t>Chronicisation de la maladie</a:t>
            </a:r>
          </a:p>
          <a:p>
            <a:r>
              <a:rPr lang="fr-FR" sz="1400" dirty="0">
                <a:latin typeface="Arial" panose="020B0604020202020204" pitchFamily="34" charset="0"/>
                <a:cs typeface="Arial" panose="020B0604020202020204" pitchFamily="34" charset="0"/>
              </a:rPr>
              <a:t>Accompagnement et suivi des patients en cours de chimiothérapie orale</a:t>
            </a:r>
          </a:p>
          <a:p>
            <a:r>
              <a:rPr lang="fr-FR" sz="1400" dirty="0">
                <a:latin typeface="Arial" panose="020B0604020202020204" pitchFamily="34" charset="0"/>
                <a:cs typeface="Arial" panose="020B0604020202020204" pitchFamily="34" charset="0"/>
              </a:rPr>
              <a:t>Cohésion des prises en charge de soins palliatifs à domicile</a:t>
            </a:r>
          </a:p>
          <a:p>
            <a:r>
              <a:rPr lang="fr-FR" sz="1400" dirty="0">
                <a:latin typeface="Arial" panose="020B0604020202020204" pitchFamily="34" charset="0"/>
                <a:cs typeface="Arial" panose="020B0604020202020204" pitchFamily="34" charset="0"/>
              </a:rPr>
              <a:t>Diminution du risque de rupture dans le parcours de soin</a:t>
            </a:r>
          </a:p>
          <a:p>
            <a:r>
              <a:rPr lang="fr-FR" sz="1400" dirty="0">
                <a:latin typeface="Arial" panose="020B0604020202020204" pitchFamily="34" charset="0"/>
                <a:cs typeface="Arial" panose="020B0604020202020204" pitchFamily="34" charset="0"/>
              </a:rPr>
              <a:t>Meilleure maitrise du nombre de ré hospitalisation (notamment en urgence) et le cout</a:t>
            </a:r>
          </a:p>
        </p:txBody>
      </p:sp>
      <p:sp>
        <p:nvSpPr>
          <p:cNvPr id="4" name="Titre 1">
            <a:extLst>
              <a:ext uri="{FF2B5EF4-FFF2-40B4-BE49-F238E27FC236}">
                <a16:creationId xmlns:a16="http://schemas.microsoft.com/office/drawing/2014/main" id="{7C872E81-84D2-4FB7-AE15-1369FF1C8F1C}"/>
              </a:ext>
            </a:extLst>
          </p:cNvPr>
          <p:cNvSpPr txBox="1">
            <a:spLocks/>
          </p:cNvSpPr>
          <p:nvPr/>
        </p:nvSpPr>
        <p:spPr>
          <a:xfrm>
            <a:off x="950912" y="29340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mj-lt"/>
              <a:buAutoNum type="arabicPeriod" startAt="5"/>
            </a:pPr>
            <a:r>
              <a:rPr lang="fr-FR" sz="2000" b="1" dirty="0">
                <a:solidFill>
                  <a:schemeClr val="accent1"/>
                </a:solidFill>
                <a:latin typeface="Arial" panose="020B0604020202020204" pitchFamily="34" charset="0"/>
                <a:cs typeface="Arial" panose="020B0604020202020204" pitchFamily="34" charset="0"/>
              </a:rPr>
              <a:t>Les outils de communication existants</a:t>
            </a:r>
          </a:p>
        </p:txBody>
      </p:sp>
      <p:sp>
        <p:nvSpPr>
          <p:cNvPr id="5" name="Espace réservé du contenu 2">
            <a:extLst>
              <a:ext uri="{FF2B5EF4-FFF2-40B4-BE49-F238E27FC236}">
                <a16:creationId xmlns:a16="http://schemas.microsoft.com/office/drawing/2014/main" id="{50527198-1320-4A9E-AEAD-CDDFD676E1F8}"/>
              </a:ext>
            </a:extLst>
          </p:cNvPr>
          <p:cNvSpPr txBox="1">
            <a:spLocks/>
          </p:cNvSpPr>
          <p:nvPr/>
        </p:nvSpPr>
        <p:spPr>
          <a:xfrm>
            <a:off x="609600" y="365556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Compte rendu d’hospitalisation</a:t>
            </a:r>
          </a:p>
          <a:p>
            <a:r>
              <a:rPr lang="fr-FR" sz="1400" dirty="0">
                <a:latin typeface="Arial" panose="020B0604020202020204" pitchFamily="34" charset="0"/>
                <a:cs typeface="Arial" panose="020B0604020202020204" pitchFamily="34" charset="0"/>
              </a:rPr>
              <a:t>Ordonnances</a:t>
            </a:r>
          </a:p>
          <a:p>
            <a:r>
              <a:rPr lang="fr-FR" sz="1400" dirty="0">
                <a:latin typeface="Arial" panose="020B0604020202020204" pitchFamily="34" charset="0"/>
                <a:cs typeface="Arial" panose="020B0604020202020204" pitchFamily="34" charset="0"/>
              </a:rPr>
              <a:t>Fiche de liaison</a:t>
            </a:r>
          </a:p>
          <a:p>
            <a:r>
              <a:rPr lang="fr-FR" sz="1400" dirty="0">
                <a:latin typeface="Arial" panose="020B0604020202020204" pitchFamily="34" charset="0"/>
                <a:cs typeface="Arial" panose="020B0604020202020204" pitchFamily="34" charset="0"/>
              </a:rPr>
              <a:t>Transmissions orales</a:t>
            </a:r>
          </a:p>
          <a:p>
            <a:r>
              <a:rPr lang="fr-FR" sz="1400" dirty="0">
                <a:latin typeface="Arial" panose="020B0604020202020204" pitchFamily="34" charset="0"/>
                <a:cs typeface="Arial" panose="020B0604020202020204" pitchFamily="34" charset="0"/>
              </a:rPr>
              <a:t>Programme personnalisé de soins / Programme personnalisé d’après cancer</a:t>
            </a:r>
          </a:p>
          <a:p>
            <a:r>
              <a:rPr lang="fr-FR" sz="1400" dirty="0">
                <a:latin typeface="Arial" panose="020B0604020202020204" pitchFamily="34" charset="0"/>
                <a:cs typeface="Arial" panose="020B0604020202020204" pitchFamily="34" charset="0"/>
              </a:rPr>
              <a:t>Dossier informatisé (DMP, DCC, DP,…)</a:t>
            </a:r>
          </a:p>
          <a:p>
            <a:r>
              <a:rPr lang="fr-FR" sz="1400" dirty="0">
                <a:latin typeface="Arial" panose="020B0604020202020204" pitchFamily="34" charset="0"/>
                <a:cs typeface="Arial" panose="020B0604020202020204" pitchFamily="34" charset="0"/>
              </a:rPr>
              <a:t>Messageries sécurisées</a:t>
            </a:r>
          </a:p>
          <a:p>
            <a:r>
              <a:rPr lang="fr-FR" sz="1400" dirty="0">
                <a:latin typeface="Arial" panose="020B0604020202020204" pitchFamily="34" charset="0"/>
                <a:cs typeface="Arial" panose="020B0604020202020204" pitchFamily="34" charset="0"/>
              </a:rPr>
              <a:t>Outils de E-Santé (Applications, objets connectés)</a:t>
            </a:r>
          </a:p>
        </p:txBody>
      </p:sp>
      <p:sp>
        <p:nvSpPr>
          <p:cNvPr id="6"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2099236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72E81-84D2-4FB7-AE15-1369FF1C8F1C}"/>
              </a:ext>
            </a:extLst>
          </p:cNvPr>
          <p:cNvSpPr>
            <a:spLocks noGrp="1"/>
          </p:cNvSpPr>
          <p:nvPr>
            <p:ph type="title"/>
          </p:nvPr>
        </p:nvSpPr>
        <p:spPr>
          <a:xfrm>
            <a:off x="457200" y="557808"/>
            <a:ext cx="8229600" cy="1143000"/>
          </a:xfrm>
        </p:spPr>
        <p:txBody>
          <a:bodyPr>
            <a:normAutofit/>
          </a:bodyPr>
          <a:lstStyle/>
          <a:p>
            <a:r>
              <a:rPr lang="fr-FR" sz="1400" dirty="0">
                <a:latin typeface="Arial" panose="020B0604020202020204" pitchFamily="34" charset="0"/>
                <a:cs typeface="Arial" panose="020B0604020202020204" pitchFamily="34" charset="0"/>
              </a:rPr>
              <a:t>Les outils de communication existants, </a:t>
            </a:r>
            <a:r>
              <a:rPr lang="fr-FR" sz="1400" dirty="0">
                <a:solidFill>
                  <a:srgbClr val="FF0000"/>
                </a:solidFill>
                <a:latin typeface="Arial" panose="020B0604020202020204" pitchFamily="34" charset="0"/>
                <a:cs typeface="Arial" panose="020B0604020202020204" pitchFamily="34" charset="0"/>
              </a:rPr>
              <a:t>MAIS…</a:t>
            </a:r>
          </a:p>
        </p:txBody>
      </p:sp>
      <p:graphicFrame>
        <p:nvGraphicFramePr>
          <p:cNvPr id="4" name="Tableau 3">
            <a:extLst>
              <a:ext uri="{FF2B5EF4-FFF2-40B4-BE49-F238E27FC236}">
                <a16:creationId xmlns:a16="http://schemas.microsoft.com/office/drawing/2014/main" id="{2C9229B8-2D0A-46A5-8C0A-4C1C4FAB35B4}"/>
              </a:ext>
            </a:extLst>
          </p:cNvPr>
          <p:cNvGraphicFramePr>
            <a:graphicFrameLocks noGrp="1"/>
          </p:cNvGraphicFramePr>
          <p:nvPr>
            <p:extLst>
              <p:ext uri="{D42A27DB-BD31-4B8C-83A1-F6EECF244321}">
                <p14:modId xmlns:p14="http://schemas.microsoft.com/office/powerpoint/2010/main" val="3117944401"/>
              </p:ext>
            </p:extLst>
          </p:nvPr>
        </p:nvGraphicFramePr>
        <p:xfrm>
          <a:off x="611560" y="1397000"/>
          <a:ext cx="8280920" cy="4287520"/>
        </p:xfrm>
        <a:graphic>
          <a:graphicData uri="http://schemas.openxmlformats.org/drawingml/2006/table">
            <a:tbl>
              <a:tblPr firstRow="1" bandRow="1">
                <a:tableStyleId>{5C22544A-7EE6-4342-B048-85BDC9FD1C3A}</a:tableStyleId>
              </a:tblPr>
              <a:tblGrid>
                <a:gridCol w="4140460">
                  <a:extLst>
                    <a:ext uri="{9D8B030D-6E8A-4147-A177-3AD203B41FA5}">
                      <a16:colId xmlns:a16="http://schemas.microsoft.com/office/drawing/2014/main" val="260029651"/>
                    </a:ext>
                  </a:extLst>
                </a:gridCol>
                <a:gridCol w="4140460">
                  <a:extLst>
                    <a:ext uri="{9D8B030D-6E8A-4147-A177-3AD203B41FA5}">
                      <a16:colId xmlns:a16="http://schemas.microsoft.com/office/drawing/2014/main" val="1493046100"/>
                    </a:ext>
                  </a:extLst>
                </a:gridCol>
              </a:tblGrid>
              <a:tr h="370840">
                <a:tc>
                  <a:txBody>
                    <a:bodyPr/>
                    <a:lstStyle/>
                    <a:p>
                      <a:endParaRPr lang="fr-FR" sz="1400" dirty="0">
                        <a:latin typeface="Arial" panose="020B0604020202020204" pitchFamily="34" charset="0"/>
                        <a:cs typeface="Arial" panose="020B0604020202020204" pitchFamily="34" charset="0"/>
                      </a:endParaRPr>
                    </a:p>
                  </a:txBody>
                  <a:tcPr/>
                </a:tc>
                <a:tc>
                  <a:txBody>
                    <a:bodyPr/>
                    <a:lstStyle/>
                    <a:p>
                      <a:endParaRPr lang="fr-FR"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2511004"/>
                  </a:ext>
                </a:extLst>
              </a:tr>
              <a:tr h="370840">
                <a:tc>
                  <a:txBody>
                    <a:bodyPr/>
                    <a:lstStyle/>
                    <a:p>
                      <a:r>
                        <a:rPr lang="fr-FR" sz="1400" dirty="0">
                          <a:latin typeface="Arial" panose="020B0604020202020204" pitchFamily="34" charset="0"/>
                          <a:cs typeface="Arial" panose="020B0604020202020204" pitchFamily="34" charset="0"/>
                        </a:rPr>
                        <a:t>Compte rendu d’hospitalisation</a:t>
                      </a:r>
                    </a:p>
                  </a:txBody>
                  <a:tcPr/>
                </a:tc>
                <a:tc>
                  <a:txBody>
                    <a:bodyPr/>
                    <a:lstStyle/>
                    <a:p>
                      <a:r>
                        <a:rPr lang="fr-FR" sz="1400" dirty="0">
                          <a:latin typeface="Arial" panose="020B0604020202020204" pitchFamily="34" charset="0"/>
                          <a:cs typeface="Arial" panose="020B0604020202020204" pitchFamily="34" charset="0"/>
                        </a:rPr>
                        <a:t>Temps de transmission souvent trop long, envoyé au seul médecin traitant</a:t>
                      </a:r>
                    </a:p>
                  </a:txBody>
                  <a:tcPr/>
                </a:tc>
                <a:extLst>
                  <a:ext uri="{0D108BD9-81ED-4DB2-BD59-A6C34878D82A}">
                    <a16:rowId xmlns:a16="http://schemas.microsoft.com/office/drawing/2014/main" val="2574247274"/>
                  </a:ext>
                </a:extLst>
              </a:tr>
              <a:tr h="370840">
                <a:tc>
                  <a:txBody>
                    <a:bodyPr/>
                    <a:lstStyle/>
                    <a:p>
                      <a:r>
                        <a:rPr lang="fr-FR" sz="1400" dirty="0">
                          <a:latin typeface="Arial" panose="020B0604020202020204" pitchFamily="34" charset="0"/>
                          <a:cs typeface="Arial" panose="020B0604020202020204" pitchFamily="34" charset="0"/>
                        </a:rPr>
                        <a:t>Ordonnances</a:t>
                      </a:r>
                    </a:p>
                  </a:txBody>
                  <a:tcPr/>
                </a:tc>
                <a:tc>
                  <a:txBody>
                    <a:bodyPr/>
                    <a:lstStyle/>
                    <a:p>
                      <a:r>
                        <a:rPr lang="fr-FR" sz="1400" b="1" i="1" dirty="0">
                          <a:latin typeface="Arial" panose="020B0604020202020204" pitchFamily="34" charset="0"/>
                          <a:cs typeface="Arial" panose="020B0604020202020204" pitchFamily="34" charset="0"/>
                        </a:rPr>
                        <a:t>Parfois absentes, parfois pas adaptées</a:t>
                      </a:r>
                    </a:p>
                  </a:txBody>
                  <a:tcPr/>
                </a:tc>
                <a:extLst>
                  <a:ext uri="{0D108BD9-81ED-4DB2-BD59-A6C34878D82A}">
                    <a16:rowId xmlns:a16="http://schemas.microsoft.com/office/drawing/2014/main" val="1199926520"/>
                  </a:ext>
                </a:extLst>
              </a:tr>
              <a:tr h="370840">
                <a:tc>
                  <a:txBody>
                    <a:bodyPr/>
                    <a:lstStyle/>
                    <a:p>
                      <a:r>
                        <a:rPr lang="fr-FR" sz="1400" dirty="0">
                          <a:latin typeface="Arial" panose="020B0604020202020204" pitchFamily="34" charset="0"/>
                          <a:cs typeface="Arial" panose="020B0604020202020204" pitchFamily="34" charset="0"/>
                        </a:rPr>
                        <a:t>Fiche de liaison</a:t>
                      </a:r>
                    </a:p>
                  </a:txBody>
                  <a:tcPr/>
                </a:tc>
                <a:tc>
                  <a:txBody>
                    <a:bodyPr/>
                    <a:lstStyle/>
                    <a:p>
                      <a:r>
                        <a:rPr lang="fr-FR" sz="1400" dirty="0">
                          <a:latin typeface="Arial" panose="020B0604020202020204" pitchFamily="34" charset="0"/>
                          <a:cs typeface="Arial" panose="020B0604020202020204" pitchFamily="34" charset="0"/>
                        </a:rPr>
                        <a:t>Informations peu exhaustives</a:t>
                      </a:r>
                    </a:p>
                  </a:txBody>
                  <a:tcPr/>
                </a:tc>
                <a:extLst>
                  <a:ext uri="{0D108BD9-81ED-4DB2-BD59-A6C34878D82A}">
                    <a16:rowId xmlns:a16="http://schemas.microsoft.com/office/drawing/2014/main" val="2632104851"/>
                  </a:ext>
                </a:extLst>
              </a:tr>
              <a:tr h="370840">
                <a:tc>
                  <a:txBody>
                    <a:bodyPr/>
                    <a:lstStyle/>
                    <a:p>
                      <a:r>
                        <a:rPr lang="fr-FR" sz="1400" dirty="0">
                          <a:latin typeface="Arial" panose="020B0604020202020204" pitchFamily="34" charset="0"/>
                          <a:cs typeface="Arial" panose="020B0604020202020204" pitchFamily="34" charset="0"/>
                        </a:rPr>
                        <a:t>Transmissions orales</a:t>
                      </a:r>
                    </a:p>
                  </a:txBody>
                  <a:tcPr/>
                </a:tc>
                <a:tc>
                  <a:txBody>
                    <a:bodyPr/>
                    <a:lstStyle/>
                    <a:p>
                      <a:r>
                        <a:rPr lang="fr-FR" sz="1400" dirty="0">
                          <a:latin typeface="Arial" panose="020B0604020202020204" pitchFamily="34" charset="0"/>
                          <a:cs typeface="Arial" panose="020B0604020202020204" pitchFamily="34" charset="0"/>
                        </a:rPr>
                        <a:t>Souvent à l’initiative de l’infirmier libéral</a:t>
                      </a:r>
                    </a:p>
                  </a:txBody>
                  <a:tcPr/>
                </a:tc>
                <a:extLst>
                  <a:ext uri="{0D108BD9-81ED-4DB2-BD59-A6C34878D82A}">
                    <a16:rowId xmlns:a16="http://schemas.microsoft.com/office/drawing/2014/main" val="563127426"/>
                  </a:ext>
                </a:extLst>
              </a:tr>
              <a:tr h="370840">
                <a:tc>
                  <a:txBody>
                    <a:bodyPr/>
                    <a:lstStyle/>
                    <a:p>
                      <a:r>
                        <a:rPr lang="fr-FR" sz="1400" dirty="0">
                          <a:latin typeface="Arial" panose="020B0604020202020204" pitchFamily="34" charset="0"/>
                          <a:cs typeface="Arial" panose="020B0604020202020204" pitchFamily="34" charset="0"/>
                        </a:rPr>
                        <a:t>Programme personnalisé de soins / Programme personnalisé d’après cancer</a:t>
                      </a:r>
                    </a:p>
                  </a:txBody>
                  <a:tcPr/>
                </a:tc>
                <a:tc>
                  <a:txBody>
                    <a:bodyPr/>
                    <a:lstStyle/>
                    <a:p>
                      <a:r>
                        <a:rPr lang="fr-FR" sz="1400" dirty="0">
                          <a:latin typeface="Arial" panose="020B0604020202020204" pitchFamily="34" charset="0"/>
                          <a:cs typeface="Arial" panose="020B0604020202020204" pitchFamily="34" charset="0"/>
                        </a:rPr>
                        <a:t>Peu utilisés par les infirmiers libéraux</a:t>
                      </a:r>
                    </a:p>
                  </a:txBody>
                  <a:tcPr/>
                </a:tc>
                <a:extLst>
                  <a:ext uri="{0D108BD9-81ED-4DB2-BD59-A6C34878D82A}">
                    <a16:rowId xmlns:a16="http://schemas.microsoft.com/office/drawing/2014/main" val="3576686661"/>
                  </a:ext>
                </a:extLst>
              </a:tr>
              <a:tr h="370840">
                <a:tc>
                  <a:txBody>
                    <a:bodyPr/>
                    <a:lstStyle/>
                    <a:p>
                      <a:r>
                        <a:rPr lang="fr-FR" sz="1400" dirty="0">
                          <a:latin typeface="Arial" panose="020B0604020202020204" pitchFamily="34" charset="0"/>
                          <a:cs typeface="Arial" panose="020B0604020202020204" pitchFamily="34" charset="0"/>
                        </a:rPr>
                        <a:t>Dossier informatisé (DMP, DCC, DP,…)</a:t>
                      </a:r>
                    </a:p>
                  </a:txBody>
                  <a:tcPr/>
                </a:tc>
                <a:tc>
                  <a:txBody>
                    <a:bodyPr/>
                    <a:lstStyle/>
                    <a:p>
                      <a:r>
                        <a:rPr lang="fr-FR" sz="1400" dirty="0">
                          <a:latin typeface="Arial" panose="020B0604020202020204" pitchFamily="34" charset="0"/>
                          <a:cs typeface="Arial" panose="020B0604020202020204" pitchFamily="34" charset="0"/>
                        </a:rPr>
                        <a:t>Difficultés d’accès selon les régions, le DMP </a:t>
                      </a:r>
                      <a:r>
                        <a:rPr lang="fr-FR" sz="1400" b="1" i="1" dirty="0">
                          <a:latin typeface="Arial" panose="020B0604020202020204" pitchFamily="34" charset="0"/>
                          <a:cs typeface="Arial" panose="020B0604020202020204" pitchFamily="34" charset="0"/>
                        </a:rPr>
                        <a:t>en cours de déploiement </a:t>
                      </a:r>
                      <a:r>
                        <a:rPr lang="fr-FR" sz="1400" dirty="0">
                          <a:latin typeface="Arial" panose="020B0604020202020204" pitchFamily="34" charset="0"/>
                          <a:cs typeface="Arial" panose="020B0604020202020204" pitchFamily="34" charset="0"/>
                        </a:rPr>
                        <a:t>sur le plan national à ce jour</a:t>
                      </a:r>
                    </a:p>
                  </a:txBody>
                  <a:tcPr/>
                </a:tc>
                <a:extLst>
                  <a:ext uri="{0D108BD9-81ED-4DB2-BD59-A6C34878D82A}">
                    <a16:rowId xmlns:a16="http://schemas.microsoft.com/office/drawing/2014/main" val="10316951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Arial" panose="020B0604020202020204" pitchFamily="34" charset="0"/>
                          <a:cs typeface="Arial" panose="020B0604020202020204" pitchFamily="34" charset="0"/>
                        </a:rPr>
                        <a:t>Messageries sécurisées</a:t>
                      </a:r>
                    </a:p>
                  </a:txBody>
                  <a:tcPr/>
                </a:tc>
                <a:tc>
                  <a:txBody>
                    <a:bodyPr/>
                    <a:lstStyle/>
                    <a:p>
                      <a:r>
                        <a:rPr lang="fr-FR" sz="1400" dirty="0">
                          <a:latin typeface="Arial" panose="020B0604020202020204" pitchFamily="34" charset="0"/>
                          <a:cs typeface="Arial" panose="020B0604020202020204" pitchFamily="34" charset="0"/>
                        </a:rPr>
                        <a:t>Peu utilisées par les infirmiers libéraux, </a:t>
                      </a:r>
                      <a:r>
                        <a:rPr lang="fr-FR" sz="1400" b="1" i="1" dirty="0">
                          <a:latin typeface="Arial" panose="020B0604020202020204" pitchFamily="34" charset="0"/>
                          <a:cs typeface="Arial" panose="020B0604020202020204" pitchFamily="34" charset="0"/>
                        </a:rPr>
                        <a:t>en cours de mise en place</a:t>
                      </a:r>
                    </a:p>
                  </a:txBody>
                  <a:tcPr/>
                </a:tc>
                <a:extLst>
                  <a:ext uri="{0D108BD9-81ED-4DB2-BD59-A6C34878D82A}">
                    <a16:rowId xmlns:a16="http://schemas.microsoft.com/office/drawing/2014/main" val="41345869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Arial" panose="020B0604020202020204" pitchFamily="34" charset="0"/>
                          <a:cs typeface="Arial" panose="020B0604020202020204" pitchFamily="34" charset="0"/>
                        </a:rPr>
                        <a:t>Outils de E-Santé (Applications, objets connectés)</a:t>
                      </a:r>
                    </a:p>
                  </a:txBody>
                  <a:tcPr/>
                </a:tc>
                <a:tc>
                  <a:txBody>
                    <a:bodyPr/>
                    <a:lstStyle/>
                    <a:p>
                      <a:r>
                        <a:rPr lang="fr-FR" sz="1400" dirty="0">
                          <a:latin typeface="Arial" panose="020B0604020202020204" pitchFamily="34" charset="0"/>
                          <a:cs typeface="Arial" panose="020B0604020202020204" pitchFamily="34" charset="0"/>
                        </a:rPr>
                        <a:t>Peu utilisés par les infirmiers libéraux</a:t>
                      </a:r>
                    </a:p>
                    <a:p>
                      <a:r>
                        <a:rPr lang="fr-FR" sz="1400" b="1" i="1" dirty="0">
                          <a:latin typeface="Arial" panose="020B0604020202020204" pitchFamily="34" charset="0"/>
                          <a:cs typeface="Arial" panose="020B0604020202020204" pitchFamily="34" charset="0"/>
                        </a:rPr>
                        <a:t>En cours de mise en place</a:t>
                      </a:r>
                    </a:p>
                  </a:txBody>
                  <a:tcPr/>
                </a:tc>
                <a:extLst>
                  <a:ext uri="{0D108BD9-81ED-4DB2-BD59-A6C34878D82A}">
                    <a16:rowId xmlns:a16="http://schemas.microsoft.com/office/drawing/2014/main" val="2117958568"/>
                  </a:ext>
                </a:extLst>
              </a:tr>
            </a:tbl>
          </a:graphicData>
        </a:graphic>
      </p:graphicFrame>
      <p:sp>
        <p:nvSpPr>
          <p:cNvPr id="5"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3404228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F55DDB-589F-4ADB-B145-26AC81EA2271}"/>
              </a:ext>
            </a:extLst>
          </p:cNvPr>
          <p:cNvSpPr>
            <a:spLocks noGrp="1"/>
          </p:cNvSpPr>
          <p:nvPr>
            <p:ph type="title"/>
          </p:nvPr>
        </p:nvSpPr>
        <p:spPr/>
        <p:txBody>
          <a:bodyPr vert="horz" lIns="91440" tIns="45720" rIns="91440" bIns="45720" rtlCol="0" anchor="ctr">
            <a:normAutofit/>
          </a:bodyPr>
          <a:lstStyle/>
          <a:p>
            <a:pPr marL="457200" indent="-457200" algn="l">
              <a:buFont typeface="+mj-lt"/>
              <a:buAutoNum type="arabicPeriod" startAt="6"/>
            </a:pPr>
            <a:r>
              <a:rPr lang="fr-FR" sz="2000" b="1" dirty="0">
                <a:solidFill>
                  <a:schemeClr val="accent1"/>
                </a:solidFill>
                <a:latin typeface="Arial" panose="020B0604020202020204" pitchFamily="34" charset="0"/>
                <a:cs typeface="Arial" panose="020B0604020202020204" pitchFamily="34" charset="0"/>
              </a:rPr>
              <a:t>Pour une coopération efficace</a:t>
            </a:r>
          </a:p>
        </p:txBody>
      </p:sp>
      <p:sp>
        <p:nvSpPr>
          <p:cNvPr id="3" name="Espace réservé du contenu 2">
            <a:extLst>
              <a:ext uri="{FF2B5EF4-FFF2-40B4-BE49-F238E27FC236}">
                <a16:creationId xmlns:a16="http://schemas.microsoft.com/office/drawing/2014/main" id="{2C7B7CA8-52E9-4C2D-83B2-68DBA3E50330}"/>
              </a:ext>
            </a:extLst>
          </p:cNvPr>
          <p:cNvSpPr>
            <a:spLocks noGrp="1"/>
          </p:cNvSpPr>
          <p:nvPr>
            <p:ph idx="1"/>
          </p:nvPr>
        </p:nvSpPr>
        <p:spPr/>
        <p:txBody>
          <a:bodyPr>
            <a:normAutofit/>
          </a:bodyPr>
          <a:lstStyle/>
          <a:p>
            <a:r>
              <a:rPr lang="fr-FR" sz="1400" dirty="0">
                <a:latin typeface="Arial" panose="020B0604020202020204" pitchFamily="34" charset="0"/>
                <a:cs typeface="Arial" panose="020B0604020202020204" pitchFamily="34" charset="0"/>
              </a:rPr>
              <a:t>Objectif partagé</a:t>
            </a:r>
          </a:p>
          <a:p>
            <a:r>
              <a:rPr lang="fr-FR" sz="1400" dirty="0">
                <a:latin typeface="Arial" panose="020B0604020202020204" pitchFamily="34" charset="0"/>
                <a:cs typeface="Arial" panose="020B0604020202020204" pitchFamily="34" charset="0"/>
              </a:rPr>
              <a:t>Langage commun</a:t>
            </a:r>
          </a:p>
          <a:p>
            <a:r>
              <a:rPr lang="fr-FR" sz="1400" dirty="0">
                <a:latin typeface="Arial" panose="020B0604020202020204" pitchFamily="34" charset="0"/>
                <a:cs typeface="Arial" panose="020B0604020202020204" pitchFamily="34" charset="0"/>
              </a:rPr>
              <a:t>Connaissance mutuelle des compétences de chaque intervenant</a:t>
            </a:r>
          </a:p>
          <a:p>
            <a:r>
              <a:rPr lang="fr-FR" sz="1400" dirty="0">
                <a:latin typeface="Arial" panose="020B0604020202020204" pitchFamily="34" charset="0"/>
                <a:cs typeface="Arial" panose="020B0604020202020204" pitchFamily="34" charset="0"/>
              </a:rPr>
              <a:t>Partage des informations : temps d’échange, outils de communication communs, sécurisation des données</a:t>
            </a:r>
          </a:p>
          <a:p>
            <a:r>
              <a:rPr lang="fr-FR" sz="1400" dirty="0">
                <a:latin typeface="Arial" panose="020B0604020202020204" pitchFamily="34" charset="0"/>
                <a:cs typeface="Arial" panose="020B0604020202020204" pitchFamily="34" charset="0"/>
              </a:rPr>
              <a:t>Implication de la hiérarchie au sein de la structure, implication des médecins traitants dans le suivi des patients en libéral</a:t>
            </a:r>
          </a:p>
          <a:p>
            <a:r>
              <a:rPr lang="fr-FR" sz="1400" dirty="0">
                <a:latin typeface="Arial" panose="020B0604020202020204" pitchFamily="34" charset="0"/>
                <a:cs typeface="Arial" panose="020B0604020202020204" pitchFamily="34" charset="0"/>
              </a:rPr>
              <a:t>Disponibilité des cabinets de soins infirmiers</a:t>
            </a:r>
          </a:p>
          <a:p>
            <a:endParaRPr lang="fr-FR" sz="1400" dirty="0">
              <a:latin typeface="Arial" panose="020B0604020202020204" pitchFamily="34" charset="0"/>
              <a:cs typeface="Arial" panose="020B0604020202020204" pitchFamily="34" charset="0"/>
            </a:endParaRPr>
          </a:p>
          <a:p>
            <a:pPr>
              <a:buNone/>
            </a:pP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Source  : </a:t>
            </a:r>
            <a:r>
              <a:rPr lang="fr-FR" sz="1400" dirty="0" err="1">
                <a:latin typeface="Arial" panose="020B0604020202020204" pitchFamily="34" charset="0"/>
                <a:cs typeface="Arial" panose="020B0604020202020204" pitchFamily="34" charset="0"/>
              </a:rPr>
              <a:t>Dollet</a:t>
            </a:r>
            <a:r>
              <a:rPr lang="fr-FR" sz="1400" dirty="0">
                <a:latin typeface="Arial" panose="020B0604020202020204" pitchFamily="34" charset="0"/>
                <a:cs typeface="Arial" panose="020B0604020202020204" pitchFamily="34" charset="0"/>
              </a:rPr>
              <a:t>, Agnès. « Apprendre à coopérer pour promouvoir la santé », Recherche en soins infirmiers, vol. 118, no. 3, 2014, pp. 62-74. </a:t>
            </a:r>
          </a:p>
        </p:txBody>
      </p:sp>
    </p:spTree>
    <p:extLst>
      <p:ext uri="{BB962C8B-B14F-4D97-AF65-F5344CB8AC3E}">
        <p14:creationId xmlns:p14="http://schemas.microsoft.com/office/powerpoint/2010/main" val="2309056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sz="half" idx="14"/>
          </p:nvPr>
        </p:nvSpPr>
        <p:spPr>
          <a:xfrm>
            <a:off x="899592" y="1700808"/>
            <a:ext cx="7848872" cy="3117355"/>
          </a:xfrm>
        </p:spPr>
        <p:txBody>
          <a:bodyPr>
            <a:normAutofit/>
          </a:bodyPr>
          <a:lstStyle/>
          <a:p>
            <a:r>
              <a:rPr lang="fr-FR" dirty="0"/>
              <a:t> </a:t>
            </a:r>
          </a:p>
          <a:p>
            <a:pPr lvl="0"/>
            <a:r>
              <a:rPr lang="fr-FR" dirty="0"/>
              <a:t>  </a:t>
            </a:r>
          </a:p>
          <a:p>
            <a:r>
              <a:rPr lang="fr-FR" dirty="0"/>
              <a:t>  </a:t>
            </a:r>
            <a:endParaRPr lang="fr-FR" dirty="0">
              <a:solidFill>
                <a:srgbClr val="055095"/>
              </a:solidFill>
              <a:latin typeface="+mj-lt"/>
            </a:endParaRPr>
          </a:p>
        </p:txBody>
      </p:sp>
      <p:sp>
        <p:nvSpPr>
          <p:cNvPr id="7" name="Titre 6"/>
          <p:cNvSpPr>
            <a:spLocks noGrp="1"/>
          </p:cNvSpPr>
          <p:nvPr>
            <p:ph type="title"/>
          </p:nvPr>
        </p:nvSpPr>
        <p:spPr>
          <a:xfrm>
            <a:off x="899592" y="1484784"/>
            <a:ext cx="7920880" cy="508918"/>
          </a:xfrm>
        </p:spPr>
        <p:txBody>
          <a:bodyPr>
            <a:noAutofit/>
          </a:bodyPr>
          <a:lstStyle/>
          <a:p>
            <a:r>
              <a:rPr lang="fr-FR" sz="2400" b="1" dirty="0">
                <a:solidFill>
                  <a:schemeClr val="accent2"/>
                </a:solidFill>
              </a:rPr>
              <a:t>Annexes </a:t>
            </a:r>
            <a:br>
              <a:rPr lang="fr-FR" sz="2400" b="1" dirty="0">
                <a:solidFill>
                  <a:schemeClr val="accent2"/>
                </a:solidFill>
              </a:rPr>
            </a:br>
            <a:br>
              <a:rPr lang="fr-FR" sz="2400" b="1" dirty="0"/>
            </a:br>
            <a:endParaRPr lang="fr-FR" sz="2400" b="1" dirty="0"/>
          </a:p>
        </p:txBody>
      </p:sp>
      <p:sp>
        <p:nvSpPr>
          <p:cNvPr id="6"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3703094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sz="half" idx="14"/>
          </p:nvPr>
        </p:nvSpPr>
        <p:spPr>
          <a:xfrm>
            <a:off x="899592" y="1700808"/>
            <a:ext cx="7848872" cy="3117355"/>
          </a:xfrm>
        </p:spPr>
        <p:txBody>
          <a:bodyPr>
            <a:normAutofit/>
          </a:bodyPr>
          <a:lstStyle/>
          <a:p>
            <a:r>
              <a:rPr lang="fr-FR" dirty="0"/>
              <a:t> </a:t>
            </a:r>
          </a:p>
          <a:p>
            <a:pPr lvl="0"/>
            <a:r>
              <a:rPr lang="fr-FR" dirty="0"/>
              <a:t>  </a:t>
            </a:r>
          </a:p>
          <a:p>
            <a:r>
              <a:rPr lang="fr-FR" dirty="0"/>
              <a:t>  </a:t>
            </a:r>
            <a:endParaRPr lang="fr-FR" dirty="0">
              <a:solidFill>
                <a:srgbClr val="055095"/>
              </a:solidFill>
              <a:latin typeface="+mj-lt"/>
            </a:endParaRPr>
          </a:p>
        </p:txBody>
      </p:sp>
      <p:sp>
        <p:nvSpPr>
          <p:cNvPr id="7" name="Titre 6"/>
          <p:cNvSpPr>
            <a:spLocks noGrp="1"/>
          </p:cNvSpPr>
          <p:nvPr>
            <p:ph type="title"/>
          </p:nvPr>
        </p:nvSpPr>
        <p:spPr>
          <a:xfrm>
            <a:off x="1043608" y="1412776"/>
            <a:ext cx="7920880" cy="508918"/>
          </a:xfrm>
        </p:spPr>
        <p:txBody>
          <a:bodyPr>
            <a:noAutofit/>
          </a:bodyPr>
          <a:lstStyle/>
          <a:p>
            <a:r>
              <a:rPr lang="fr-FR" sz="2400" b="1" dirty="0">
                <a:solidFill>
                  <a:schemeClr val="accent2"/>
                </a:solidFill>
              </a:rPr>
              <a:t>Glossaire </a:t>
            </a:r>
            <a:br>
              <a:rPr lang="fr-FR" sz="2400" b="1" dirty="0">
                <a:solidFill>
                  <a:schemeClr val="accent2"/>
                </a:solidFill>
              </a:rPr>
            </a:br>
            <a:br>
              <a:rPr lang="fr-FR" sz="2400" dirty="0"/>
            </a:br>
            <a:endParaRPr lang="fr-FR" sz="2400" dirty="0"/>
          </a:p>
        </p:txBody>
      </p:sp>
      <p:sp>
        <p:nvSpPr>
          <p:cNvPr id="6" name="Espace réservé du contenu 1"/>
          <p:cNvSpPr txBox="1">
            <a:spLocks/>
          </p:cNvSpPr>
          <p:nvPr/>
        </p:nvSpPr>
        <p:spPr>
          <a:xfrm>
            <a:off x="3203848" y="404118"/>
            <a:ext cx="5545138" cy="288578"/>
          </a:xfrm>
          <a:prstGeom prst="rect">
            <a:avLst/>
          </a:prstGeom>
        </p:spPr>
        <p:txBody>
          <a:bodyPr vert="horz" lIns="91440" tIns="45720" rIns="91440" bIns="45720" rtlCol="0">
            <a:normAutofit fontScale="92500"/>
          </a:bodyPr>
          <a:lstStyle>
            <a:lvl1pPr marL="342900" indent="-342900" algn="r" defTabSz="914400" rtl="0" eaLnBrk="1" latinLnBrk="0" hangingPunct="1">
              <a:spcBef>
                <a:spcPct val="20000"/>
              </a:spcBef>
              <a:buFont typeface="Arial" pitchFamily="34" charset="0"/>
              <a:buNone/>
              <a:defRPr lang="fr-FR" sz="1200" b="1" kern="1200" dirty="0" smtClean="0">
                <a:solidFill>
                  <a:srgbClr val="663300"/>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1656087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normAutofit fontScale="55000" lnSpcReduction="20000"/>
          </a:bodyPr>
          <a:lstStyle/>
          <a:p>
            <a:r>
              <a:rPr lang="fr-FR" dirty="0"/>
              <a:t>PROGRAMME D’EDUCATION THERAPEUTIQUE</a:t>
            </a:r>
          </a:p>
          <a:p>
            <a:r>
              <a:rPr lang="fr-FR" dirty="0"/>
              <a:t>DES PATIENTS TRAITES PAR ANTICANCEREUX ORAUX</a:t>
            </a:r>
          </a:p>
        </p:txBody>
      </p:sp>
      <p:sp>
        <p:nvSpPr>
          <p:cNvPr id="4" name="Espace réservé du texte 3"/>
          <p:cNvSpPr>
            <a:spLocks noGrp="1"/>
          </p:cNvSpPr>
          <p:nvPr>
            <p:ph type="body" sz="quarter" idx="14"/>
          </p:nvPr>
        </p:nvSpPr>
        <p:spPr/>
        <p:txBody>
          <a:bodyPr>
            <a:normAutofit/>
          </a:bodyPr>
          <a:lstStyle/>
          <a:p>
            <a:r>
              <a:rPr lang="fr-FR" dirty="0"/>
              <a:t>Nom initiales du prénom, 4 noms maximum </a:t>
            </a:r>
            <a:r>
              <a:rPr lang="fr-FR" i="1" dirty="0"/>
              <a:t>et al.</a:t>
            </a:r>
          </a:p>
          <a:p>
            <a:r>
              <a:rPr lang="fr-FR" b="0" dirty="0"/>
              <a:t>Titre de l’article</a:t>
            </a:r>
          </a:p>
          <a:p>
            <a:r>
              <a:rPr lang="fr-FR" b="0" i="1" u="sng" dirty="0">
                <a:solidFill>
                  <a:schemeClr val="accent4">
                    <a:lumMod val="75000"/>
                  </a:schemeClr>
                </a:solidFill>
              </a:rPr>
              <a:t>Abréviation de la revue, année; tome : page (avec un lien hypertexte)</a:t>
            </a:r>
          </a:p>
          <a:p>
            <a:endParaRPr lang="fr-FR" b="0" i="1" u="sng" dirty="0"/>
          </a:p>
          <a:p>
            <a:r>
              <a:rPr lang="fr-FR" b="0" dirty="0"/>
              <a:t>https://www.google.com/url?sa=t&amp;rct=j&amp;q=&amp;esrc=s&amp;source=web&amp;cd=3&amp;ved=2ahUKEwiSmuD6h4veAhUCBywKHTbxBBUQFjACegQIBhAC&amp;url=http%3A%2F%2Fwww.oncolr.org%2Fupload%2F3C%2F3C%2520B%25C3%25A9ziers%2FLe%2520Parcours%2520Patient%2520en%2520Canc%25C3%25A9rologie.pdf&amp;usg=AOvVaw1hji4VNcJ2MWDhcCem0Qcu</a:t>
            </a:r>
          </a:p>
          <a:p>
            <a:r>
              <a:rPr lang="fr-FR" b="0" dirty="0" err="1"/>
              <a:t>Dollet</a:t>
            </a:r>
            <a:r>
              <a:rPr lang="fr-FR" b="0" dirty="0"/>
              <a:t>, Agnès. « Apprendre à coopérer pour promouvoir la santé », Recherche en soins infirmiers, vol. 118, no. 3, 2014, pp. 62-74. </a:t>
            </a:r>
          </a:p>
          <a:p>
            <a:r>
              <a:rPr lang="fr-FR" b="0" dirty="0"/>
              <a:t>« Portrait des professionnels de santé », DREES, édition 2016</a:t>
            </a:r>
          </a:p>
          <a:p>
            <a:r>
              <a:rPr lang="fr-FR" b="0" dirty="0"/>
              <a:t>« Conseil de l’UNCAM » Réunion du 22 juin 2017</a:t>
            </a:r>
          </a:p>
          <a:p>
            <a:r>
              <a:rPr lang="fr-FR" b="0" dirty="0"/>
              <a:t>« Le métier d’infirmière libérale » Tomes 1 et 2 Alain VILBROD, Florence DOUGUET avec la collaboration de Sonia LEFEUVRE et de Nadège LE MINOUX 2006</a:t>
            </a:r>
          </a:p>
          <a:p>
            <a:r>
              <a:rPr lang="fr-FR" b="0" i="1" dirty="0"/>
              <a:t>« </a:t>
            </a:r>
            <a:r>
              <a:rPr lang="fr-FR" b="0" dirty="0"/>
              <a:t>Le rôle spécifique de l’infirmier coordinateur de soins en oncologie dans le dispositif d’annonce de maladie cancéreuse L’expérience interdisciplinaire belge : première évaluation » Frédéric Maddaléna1, David </a:t>
            </a:r>
            <a:r>
              <a:rPr lang="fr-FR" b="0" dirty="0" err="1"/>
              <a:t>Ogez</a:t>
            </a:r>
            <a:r>
              <a:rPr lang="fr-FR" b="0" dirty="0"/>
              <a:t> </a:t>
            </a:r>
            <a:r>
              <a:rPr lang="fr-FR" b="0" i="1" dirty="0"/>
              <a:t>Bulletin </a:t>
            </a:r>
            <a:r>
              <a:rPr lang="fr-FR" dirty="0"/>
              <a:t>Infirmier </a:t>
            </a:r>
            <a:r>
              <a:rPr lang="fr-FR" b="0" i="1" dirty="0"/>
              <a:t>du Cancer Vol.13-n°3-juillet-août-septembre 2013 pp. 86-90 </a:t>
            </a:r>
            <a:endParaRPr lang="fr-FR" b="0" dirty="0"/>
          </a:p>
        </p:txBody>
      </p:sp>
    </p:spTree>
    <p:extLst>
      <p:ext uri="{BB962C8B-B14F-4D97-AF65-F5344CB8AC3E}">
        <p14:creationId xmlns:p14="http://schemas.microsoft.com/office/powerpoint/2010/main" val="4095305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6897D36-319B-4E5A-8F7C-E2B947508544}"/>
              </a:ext>
            </a:extLst>
          </p:cNvPr>
          <p:cNvSpPr>
            <a:spLocks noGrp="1"/>
          </p:cNvSpPr>
          <p:nvPr>
            <p:ph idx="1"/>
          </p:nvPr>
        </p:nvSpPr>
        <p:spPr>
          <a:xfrm>
            <a:off x="683568" y="2132857"/>
            <a:ext cx="8229600" cy="3456384"/>
          </a:xfrm>
        </p:spPr>
        <p:txBody>
          <a:bodyPr>
            <a:normAutofit/>
          </a:bodyPr>
          <a:lstStyle/>
          <a:p>
            <a:pPr>
              <a:buFont typeface="+mj-lt"/>
              <a:buAutoNum type="arabicPeriod"/>
            </a:pPr>
            <a:r>
              <a:rPr lang="fr-FR" sz="2000" b="1" dirty="0">
                <a:solidFill>
                  <a:schemeClr val="accent1"/>
                </a:solidFill>
                <a:latin typeface="Arial" panose="020B0604020202020204" pitchFamily="34" charset="0"/>
                <a:cs typeface="Arial" panose="020B0604020202020204" pitchFamily="34" charset="0"/>
              </a:rPr>
              <a:t>Définition</a:t>
            </a:r>
          </a:p>
          <a:p>
            <a:pPr>
              <a:buFont typeface="+mj-lt"/>
              <a:buAutoNum type="arabicPeriod"/>
            </a:pPr>
            <a:endParaRPr lang="fr-FR" sz="1400" dirty="0">
              <a:latin typeface="Arial" panose="020B0604020202020204" pitchFamily="34" charset="0"/>
              <a:cs typeface="Arial" panose="020B0604020202020204" pitchFamily="34" charset="0"/>
            </a:endParaRPr>
          </a:p>
          <a:p>
            <a:pPr marL="0" indent="0" algn="just">
              <a:buNone/>
            </a:pPr>
            <a:r>
              <a:rPr lang="fr-FR" sz="1400" dirty="0">
                <a:latin typeface="Arial" panose="020B0604020202020204" pitchFamily="34" charset="0"/>
                <a:cs typeface="Arial" panose="020B0604020202020204" pitchFamily="34" charset="0"/>
              </a:rPr>
              <a:t>« Est considérée comme exerçant la profession d'infirmière ou d'infirmier toute personne qui donne habituellement des soins infirmiers sur prescription ou conseil médical, ou en application du rôle propre qui lui est dévolu. </a:t>
            </a:r>
          </a:p>
          <a:p>
            <a:pPr marL="0" indent="0" algn="just">
              <a:buNone/>
            </a:pPr>
            <a:r>
              <a:rPr lang="fr-FR" sz="1400" dirty="0">
                <a:latin typeface="Arial" panose="020B0604020202020204" pitchFamily="34" charset="0"/>
                <a:cs typeface="Arial" panose="020B0604020202020204" pitchFamily="34" charset="0"/>
              </a:rPr>
              <a:t>L'infirmière ou l'infirmier participe à différentes actions, notamment en matière de prévention, d'éducation de la santé et de formation ou d'encadrement. » </a:t>
            </a:r>
            <a:r>
              <a:rPr lang="fr-FR" sz="1400" b="1" i="1" u="sng" dirty="0">
                <a:latin typeface="Arial" panose="020B0604020202020204" pitchFamily="34" charset="0"/>
                <a:cs typeface="Arial" panose="020B0604020202020204" pitchFamily="34" charset="0"/>
              </a:rPr>
              <a:t>« Code de la Santé Publique - Article L4311-1 - Modifié par </a:t>
            </a:r>
            <a:r>
              <a:rPr lang="fr-FR" sz="1400" b="1" i="1" u="sng" dirty="0">
                <a:latin typeface="Arial" panose="020B0604020202020204" pitchFamily="34" charset="0"/>
                <a:cs typeface="Arial" panose="020B0604020202020204" pitchFamily="34" charset="0"/>
                <a:hlinkClick r:id="rId2"/>
              </a:rPr>
              <a:t>LOI n°2017-220 du 23 février 2017 - art. 4 (V)</a:t>
            </a:r>
            <a:r>
              <a:rPr lang="fr-FR" sz="1400" b="1" i="1" u="sng" dirty="0">
                <a:latin typeface="Arial" panose="020B0604020202020204" pitchFamily="34" charset="0"/>
                <a:cs typeface="Arial" panose="020B0604020202020204" pitchFamily="34" charset="0"/>
              </a:rPr>
              <a:t> »</a:t>
            </a:r>
          </a:p>
          <a:p>
            <a:pPr algn="just"/>
            <a:endParaRPr lang="fr-FR" sz="1400" dirty="0">
              <a:latin typeface="Arial" panose="020B0604020202020204" pitchFamily="34" charset="0"/>
              <a:cs typeface="Arial" panose="020B0604020202020204" pitchFamily="34" charset="0"/>
            </a:endParaRPr>
          </a:p>
          <a:p>
            <a:pPr marL="0" indent="0" algn="just">
              <a:buNone/>
            </a:pPr>
            <a:r>
              <a:rPr lang="fr-FR" sz="1400" dirty="0">
                <a:latin typeface="Arial" panose="020B0604020202020204" pitchFamily="34" charset="0"/>
                <a:cs typeface="Arial" panose="020B0604020202020204" pitchFamily="34" charset="0"/>
              </a:rPr>
              <a:t>« Professionnel de santé chargé des soins aux personnes malades, de leur surveillance et de l’administration des traitements prescrits par le médecin. L’infirmier exerce son activité au sein d’un établissement de soin ou en libéral. (…) On trouve parfois l’abréviation IDE pour infirmier diplômé d’Etat. » </a:t>
            </a:r>
            <a:r>
              <a:rPr lang="fr-FR" sz="1400" b="1" i="1" u="sng" dirty="0">
                <a:latin typeface="Arial" panose="020B0604020202020204" pitchFamily="34" charset="0"/>
                <a:cs typeface="Arial" panose="020B0604020202020204" pitchFamily="34" charset="0"/>
              </a:rPr>
              <a:t>« Inca » 2018</a:t>
            </a:r>
          </a:p>
          <a:p>
            <a:endParaRPr lang="fr-FR" sz="1400" dirty="0">
              <a:latin typeface="Arial" panose="020B0604020202020204" pitchFamily="34" charset="0"/>
              <a:cs typeface="Arial" panose="020B0604020202020204" pitchFamily="34" charset="0"/>
            </a:endParaRPr>
          </a:p>
        </p:txBody>
      </p:sp>
      <p:sp>
        <p:nvSpPr>
          <p:cNvPr id="6" name="Espace réservé du contenu 1"/>
          <p:cNvSpPr>
            <a:spLocks noGrp="1"/>
          </p:cNvSpPr>
          <p:nvPr>
            <p:ph sz="quarter" idx="13"/>
          </p:nvPr>
        </p:nvSpPr>
        <p:spPr>
          <a:xfrm>
            <a:off x="3203848" y="404664"/>
            <a:ext cx="5545138" cy="288578"/>
          </a:xfrm>
        </p:spPr>
        <p:txBody>
          <a:bodyPr>
            <a:normAutofit fontScale="92500"/>
          </a:bodyPr>
          <a:lstStyle/>
          <a:p>
            <a:pPr lvl="0"/>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422872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85A5AB0B-8EF2-43C1-B40A-4E94D00F1C86}"/>
              </a:ext>
            </a:extLst>
          </p:cNvPr>
          <p:cNvGraphicFramePr>
            <a:graphicFrameLocks noGrp="1"/>
          </p:cNvGraphicFramePr>
          <p:nvPr>
            <p:ph sz="quarter" idx="4"/>
            <p:extLst>
              <p:ext uri="{D42A27DB-BD31-4B8C-83A1-F6EECF244321}">
                <p14:modId xmlns:p14="http://schemas.microsoft.com/office/powerpoint/2010/main" val="4124433981"/>
              </p:ext>
            </p:extLst>
          </p:nvPr>
        </p:nvGraphicFramePr>
        <p:xfrm>
          <a:off x="179512" y="857192"/>
          <a:ext cx="8856984" cy="57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contenu 1"/>
          <p:cNvSpPr>
            <a:spLocks noGrp="1"/>
          </p:cNvSpPr>
          <p:nvPr>
            <p:ph sz="quarter" idx="13"/>
          </p:nvPr>
        </p:nvSpPr>
        <p:spPr>
          <a:xfrm>
            <a:off x="3203848" y="332656"/>
            <a:ext cx="5545138" cy="288578"/>
          </a:xfrm>
        </p:spPr>
        <p:txBody>
          <a:bodyPr>
            <a:normAutofit fontScale="92500"/>
          </a:bodyPr>
          <a:lstStyle/>
          <a:p>
            <a:pPr lvl="0"/>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
        <p:nvSpPr>
          <p:cNvPr id="5" name="Espace réservé du texte 7">
            <a:extLst>
              <a:ext uri="{FF2B5EF4-FFF2-40B4-BE49-F238E27FC236}">
                <a16:creationId xmlns:a16="http://schemas.microsoft.com/office/drawing/2014/main" id="{5A899627-BAF3-44DB-BD4D-8E13812E5554}"/>
              </a:ext>
            </a:extLst>
          </p:cNvPr>
          <p:cNvSpPr>
            <a:spLocks noGrp="1"/>
          </p:cNvSpPr>
          <p:nvPr>
            <p:ph type="body" sz="quarter" idx="3"/>
          </p:nvPr>
        </p:nvSpPr>
        <p:spPr>
          <a:xfrm>
            <a:off x="755576" y="404664"/>
            <a:ext cx="7931224" cy="453727"/>
          </a:xfrm>
        </p:spPr>
        <p:txBody>
          <a:bodyPr>
            <a:normAutofit/>
          </a:bodyPr>
          <a:lstStyle/>
          <a:p>
            <a:pPr marL="342900" indent="-342900">
              <a:buFont typeface="+mj-lt"/>
              <a:buAutoNum type="arabicPeriod" startAt="2"/>
            </a:pPr>
            <a:r>
              <a:rPr lang="fr-FR" sz="2000" dirty="0">
                <a:solidFill>
                  <a:schemeClr val="accent1"/>
                </a:solidFill>
                <a:latin typeface="Arial" panose="020B0604020202020204" pitchFamily="34" charset="0"/>
                <a:cs typeface="Arial" panose="020B0604020202020204" pitchFamily="34" charset="0"/>
              </a:rPr>
              <a:t>Histoire et évolution </a:t>
            </a:r>
          </a:p>
        </p:txBody>
      </p:sp>
    </p:spTree>
    <p:extLst>
      <p:ext uri="{BB962C8B-B14F-4D97-AF65-F5344CB8AC3E}">
        <p14:creationId xmlns:p14="http://schemas.microsoft.com/office/powerpoint/2010/main" val="3099400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6644877A-88AA-416B-81E0-3729952F00A9}"/>
              </a:ext>
            </a:extLst>
          </p:cNvPr>
          <p:cNvSpPr>
            <a:spLocks noGrp="1"/>
          </p:cNvSpPr>
          <p:nvPr>
            <p:ph sz="quarter" idx="4"/>
          </p:nvPr>
        </p:nvSpPr>
        <p:spPr>
          <a:xfrm>
            <a:off x="755577" y="1412776"/>
            <a:ext cx="7931224" cy="4065315"/>
          </a:xfrm>
        </p:spPr>
        <p:txBody>
          <a:bodyPr>
            <a:noAutofit/>
          </a:bodyPr>
          <a:lstStyle/>
          <a:p>
            <a:pPr algn="just"/>
            <a:r>
              <a:rPr lang="fr-FR" sz="1400" dirty="0">
                <a:latin typeface="Arial" panose="020B0604020202020204" pitchFamily="34" charset="0"/>
                <a:cs typeface="Arial" panose="020B0604020202020204" pitchFamily="34" charset="0"/>
              </a:rPr>
              <a:t>De l’Assistant à la misère (Moyen Age,1288) aux « femmes consacrées » (Renaissance) à garde malade (19</a:t>
            </a:r>
            <a:r>
              <a:rPr lang="fr-FR" sz="1400" baseline="30000" dirty="0">
                <a:latin typeface="Arial" panose="020B0604020202020204" pitchFamily="34" charset="0"/>
                <a:cs typeface="Arial" panose="020B0604020202020204" pitchFamily="34" charset="0"/>
              </a:rPr>
              <a:t>ème</a:t>
            </a:r>
            <a:r>
              <a:rPr lang="fr-FR" sz="1400" dirty="0">
                <a:latin typeface="Arial" panose="020B0604020202020204" pitchFamily="34" charset="0"/>
                <a:cs typeface="Arial" panose="020B0604020202020204" pitchFamily="34" charset="0"/>
              </a:rPr>
              <a:t> siècle)à l’auxiliaire médicale (1981 avec le décret de compétence) et à l’Infirmière en pratiques avancées ( Loi du 26 janvier 2016 de modernisation de notre système de santé, Art. L.4301-1 du CSP), la pratique infirmière a évolué tout en conservant l’essence même du métier infirmier : soigner et prendre soin de la personne et de son aidant…</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 soin (maintenir et entretenir la vie) évolue vers la notion de Santé et de l’éducation à l’hygiène (Florence Nightingale 1844-1850, La Dame à la Lampe) et à la notion de Plan de soins infirmiers (Virginia Henderson, 1897-1996, infirmière enseignante et chercheuse américaine). Léonie Chaptal organisera la formation infirmière et créera la première association infirmière en 1923 </a:t>
            </a:r>
            <a:r>
              <a:rPr lang="fr-FR" sz="1400" dirty="0" err="1">
                <a:latin typeface="Arial" panose="020B0604020202020204" pitchFamily="34" charset="0"/>
                <a:cs typeface="Arial" panose="020B0604020202020204" pitchFamily="34" charset="0"/>
              </a:rPr>
              <a:t>Anidef</a:t>
            </a:r>
            <a:r>
              <a:rPr lang="fr-FR" sz="1400" dirty="0">
                <a:latin typeface="Arial" panose="020B0604020202020204" pitchFamily="34" charset="0"/>
                <a:cs typeface="Arial" panose="020B0604020202020204" pitchFamily="34" charset="0"/>
              </a:rPr>
              <a:t> (Association nationale des infirmières de l’Etat Français) et participera aux débuts de l’Association des infirmières visiteuses de France (AIV).</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 début du professionnalisme se traduira par la création du Brevet de capacité professionnelle (décret du 22 juin 1922, brevet facultatif) devenu obligatoire en 1949 sous la dénomination de Diplôme d’Etat Infirmier (apparition de la fonction d’aide soignante en même temps : infirmière non diplômée).</a:t>
            </a:r>
          </a:p>
        </p:txBody>
      </p:sp>
      <p:sp>
        <p:nvSpPr>
          <p:cNvPr id="11" name="Espace réservé du contenu 1"/>
          <p:cNvSpPr>
            <a:spLocks noGrp="1"/>
          </p:cNvSpPr>
          <p:nvPr>
            <p:ph sz="quarter" idx="13"/>
          </p:nvPr>
        </p:nvSpPr>
        <p:spPr>
          <a:xfrm>
            <a:off x="3203848" y="404118"/>
            <a:ext cx="5545138" cy="288578"/>
          </a:xfrm>
        </p:spPr>
        <p:txBody>
          <a:bodyPr>
            <a:normAutofit fontScale="92500"/>
          </a:bodyPr>
          <a:lstStyle/>
          <a:p>
            <a:pPr lvl="0"/>
            <a:r>
              <a:rPr lang="fr-FR" dirty="0">
                <a:solidFill>
                  <a:schemeClr val="accent1"/>
                </a:solidFill>
                <a:ea typeface="Geneva" charset="-128"/>
              </a:rPr>
              <a:t>Place de l’infirmier libéral dans l’accompagnement du patient en cancérologie</a:t>
            </a:r>
            <a:endParaRPr lang="fr-FR" sz="800" i="1" dirty="0">
              <a:solidFill>
                <a:schemeClr val="accent1"/>
              </a:solidFill>
              <a:ea typeface="Geneva" charset="-128"/>
            </a:endParaRPr>
          </a:p>
          <a:p>
            <a:endParaRPr lang="fr-FR" dirty="0">
              <a:solidFill>
                <a:schemeClr val="accent1"/>
              </a:solidFill>
            </a:endParaRPr>
          </a:p>
        </p:txBody>
      </p:sp>
    </p:spTree>
    <p:extLst>
      <p:ext uri="{BB962C8B-B14F-4D97-AF65-F5344CB8AC3E}">
        <p14:creationId xmlns:p14="http://schemas.microsoft.com/office/powerpoint/2010/main" val="2280880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half" idx="2"/>
            <p:extLst>
              <p:ext uri="{D42A27DB-BD31-4B8C-83A1-F6EECF244321}">
                <p14:modId xmlns:p14="http://schemas.microsoft.com/office/powerpoint/2010/main" val="1535388473"/>
              </p:ext>
            </p:extLst>
          </p:nvPr>
        </p:nvGraphicFramePr>
        <p:xfrm>
          <a:off x="755650" y="1484784"/>
          <a:ext cx="799306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Espace réservé du contenu 6"/>
          <p:cNvGraphicFramePr>
            <a:graphicFrameLocks noGrp="1"/>
          </p:cNvGraphicFramePr>
          <p:nvPr>
            <p:ph sz="quarter" idx="13"/>
            <p:extLst>
              <p:ext uri="{D42A27DB-BD31-4B8C-83A1-F6EECF244321}">
                <p14:modId xmlns:p14="http://schemas.microsoft.com/office/powerpoint/2010/main" val="1262066161"/>
              </p:ext>
            </p:extLst>
          </p:nvPr>
        </p:nvGraphicFramePr>
        <p:xfrm>
          <a:off x="785786" y="1702807"/>
          <a:ext cx="7143800" cy="288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Ellipse 5"/>
          <p:cNvSpPr/>
          <p:nvPr/>
        </p:nvSpPr>
        <p:spPr>
          <a:xfrm>
            <a:off x="7000892" y="2488625"/>
            <a:ext cx="1785950"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IDE en Pratiques avancées</a:t>
            </a:r>
          </a:p>
        </p:txBody>
      </p:sp>
      <p:sp>
        <p:nvSpPr>
          <p:cNvPr id="8" name="Ellipse 7"/>
          <p:cNvSpPr/>
          <p:nvPr/>
        </p:nvSpPr>
        <p:spPr>
          <a:xfrm>
            <a:off x="6858016" y="4631765"/>
            <a:ext cx="18573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Loi de modernisation du 26/01/2016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Evolution du métier</a:t>
            </a:r>
          </a:p>
        </p:txBody>
      </p:sp>
      <p:sp>
        <p:nvSpPr>
          <p:cNvPr id="3" name="Espace réservé du contenu 2"/>
          <p:cNvSpPr>
            <a:spLocks noGrp="1"/>
          </p:cNvSpPr>
          <p:nvPr>
            <p:ph sz="half" idx="2"/>
          </p:nvPr>
        </p:nvSpPr>
        <p:spPr/>
        <p:txBody>
          <a:bodyPr>
            <a:normAutofit/>
          </a:bodyPr>
          <a:lstStyle/>
          <a:p>
            <a:r>
              <a:rPr lang="fr-FR" sz="1500" b="0" dirty="0">
                <a:solidFill>
                  <a:schemeClr val="tx1"/>
                </a:solidFill>
                <a:latin typeface="Arial" panose="020B0604020202020204" pitchFamily="34" charset="0"/>
                <a:cs typeface="Arial" panose="020B0604020202020204" pitchFamily="34" charset="0"/>
              </a:rPr>
              <a:t>L</a:t>
            </a:r>
            <a:r>
              <a:rPr sz="1500" b="0" dirty="0">
                <a:solidFill>
                  <a:schemeClr val="tx1"/>
                </a:solidFill>
                <a:latin typeface="Arial" panose="020B0604020202020204" pitchFamily="34" charset="0"/>
                <a:cs typeface="Arial" panose="020B0604020202020204" pitchFamily="34" charset="0"/>
              </a:rPr>
              <a:t>e soin infirmier  initialement accès sur l'aide aux miséreux évolue dans le temps </a:t>
            </a:r>
            <a:r>
              <a:rPr sz="1500" b="0" dirty="0" err="1">
                <a:solidFill>
                  <a:schemeClr val="tx1"/>
                </a:solidFill>
                <a:latin typeface="Arial" panose="020B0604020202020204" pitchFamily="34" charset="0"/>
                <a:cs typeface="Arial" panose="020B0604020202020204" pitchFamily="34" charset="0"/>
              </a:rPr>
              <a:t>grace</a:t>
            </a:r>
            <a:r>
              <a:rPr sz="1500" b="0" dirty="0">
                <a:solidFill>
                  <a:schemeClr val="tx1"/>
                </a:solidFill>
                <a:latin typeface="Arial" panose="020B0604020202020204" pitchFamily="34" charset="0"/>
                <a:cs typeface="Arial" panose="020B0604020202020204" pitchFamily="34" charset="0"/>
              </a:rPr>
              <a:t> à l'implication d'</a:t>
            </a:r>
            <a:r>
              <a:rPr sz="1500" b="0" dirty="0" err="1">
                <a:solidFill>
                  <a:schemeClr val="tx1"/>
                </a:solidFill>
                <a:latin typeface="Arial" panose="020B0604020202020204" pitchFamily="34" charset="0"/>
                <a:cs typeface="Arial" panose="020B0604020202020204" pitchFamily="34" charset="0"/>
              </a:rPr>
              <a:t>infirmieres</a:t>
            </a:r>
            <a:r>
              <a:rPr sz="1500" b="0" dirty="0">
                <a:solidFill>
                  <a:schemeClr val="tx1"/>
                </a:solidFill>
                <a:latin typeface="Arial" panose="020B0604020202020204" pitchFamily="34" charset="0"/>
                <a:cs typeface="Arial" panose="020B0604020202020204" pitchFamily="34" charset="0"/>
              </a:rPr>
              <a:t> chercheurs, introduction des notions de</a:t>
            </a:r>
          </a:p>
          <a:p>
            <a:pPr>
              <a:buFontTx/>
              <a:buChar char="-"/>
            </a:pPr>
            <a:r>
              <a:rPr sz="1500" b="0" dirty="0">
                <a:solidFill>
                  <a:schemeClr val="tx1"/>
                </a:solidFill>
                <a:latin typeface="Arial" panose="020B0604020202020204" pitchFamily="34" charset="0"/>
                <a:cs typeface="Arial" panose="020B0604020202020204" pitchFamily="34" charset="0"/>
              </a:rPr>
              <a:t>Santé et d'éducation à l'hygiène : Florence Nightingale "la dame à la lampe" 1844-1850</a:t>
            </a:r>
          </a:p>
          <a:p>
            <a:pPr>
              <a:buFontTx/>
              <a:buChar char="-"/>
            </a:pPr>
            <a:r>
              <a:rPr lang="fr-FR" sz="1500" b="0" dirty="0">
                <a:solidFill>
                  <a:schemeClr val="tx1"/>
                </a:solidFill>
                <a:latin typeface="Arial" panose="020B0604020202020204" pitchFamily="34" charset="0"/>
                <a:cs typeface="Arial" panose="020B0604020202020204" pitchFamily="34" charset="0"/>
              </a:rPr>
              <a:t>L</a:t>
            </a:r>
            <a:r>
              <a:rPr sz="1500" b="0" dirty="0">
                <a:solidFill>
                  <a:schemeClr val="tx1"/>
                </a:solidFill>
                <a:latin typeface="Arial" panose="020B0604020202020204" pitchFamily="34" charset="0"/>
                <a:cs typeface="Arial" panose="020B0604020202020204" pitchFamily="34" charset="0"/>
              </a:rPr>
              <a:t>es relations interprofessionnelles : Hildegarde </a:t>
            </a:r>
            <a:r>
              <a:rPr sz="1500" b="0" dirty="0" err="1">
                <a:solidFill>
                  <a:schemeClr val="tx1"/>
                </a:solidFill>
                <a:latin typeface="Arial" panose="020B0604020202020204" pitchFamily="34" charset="0"/>
                <a:cs typeface="Arial" panose="020B0604020202020204" pitchFamily="34" charset="0"/>
              </a:rPr>
              <a:t>Peplau</a:t>
            </a:r>
            <a:r>
              <a:rPr sz="1500" b="0" dirty="0">
                <a:solidFill>
                  <a:schemeClr val="tx1"/>
                </a:solidFill>
                <a:latin typeface="Arial" panose="020B0604020202020204" pitchFamily="34" charset="0"/>
                <a:cs typeface="Arial" panose="020B0604020202020204" pitchFamily="34" charset="0"/>
              </a:rPr>
              <a:t> 1952</a:t>
            </a:r>
          </a:p>
          <a:p>
            <a:pPr>
              <a:buFontTx/>
              <a:buChar char="-"/>
            </a:pPr>
            <a:r>
              <a:rPr lang="fr-FR" sz="1500" b="0" dirty="0">
                <a:solidFill>
                  <a:schemeClr val="tx1"/>
                </a:solidFill>
                <a:latin typeface="Arial" panose="020B0604020202020204" pitchFamily="34" charset="0"/>
                <a:cs typeface="Arial" panose="020B0604020202020204" pitchFamily="34" charset="0"/>
              </a:rPr>
              <a:t>P</a:t>
            </a:r>
            <a:r>
              <a:rPr sz="1500" b="0" dirty="0">
                <a:solidFill>
                  <a:schemeClr val="tx1"/>
                </a:solidFill>
                <a:latin typeface="Arial" panose="020B0604020202020204" pitchFamily="34" charset="0"/>
                <a:cs typeface="Arial" panose="020B0604020202020204" pitchFamily="34" charset="0"/>
              </a:rPr>
              <a:t>rise en charge globale du patient "</a:t>
            </a:r>
            <a:r>
              <a:rPr sz="1500" b="0" dirty="0" err="1">
                <a:solidFill>
                  <a:schemeClr val="tx1"/>
                </a:solidFill>
                <a:latin typeface="Arial" panose="020B0604020202020204" pitchFamily="34" charset="0"/>
                <a:cs typeface="Arial" panose="020B0604020202020204" pitchFamily="34" charset="0"/>
              </a:rPr>
              <a:t>Human</a:t>
            </a:r>
            <a:r>
              <a:rPr sz="1500" b="0" dirty="0">
                <a:solidFill>
                  <a:schemeClr val="tx1"/>
                </a:solidFill>
                <a:latin typeface="Arial" panose="020B0604020202020204" pitchFamily="34" charset="0"/>
                <a:cs typeface="Arial" panose="020B0604020202020204" pitchFamily="34" charset="0"/>
              </a:rPr>
              <a:t> </a:t>
            </a:r>
            <a:r>
              <a:rPr sz="1500" b="0" dirty="0" err="1">
                <a:solidFill>
                  <a:schemeClr val="tx1"/>
                </a:solidFill>
                <a:latin typeface="Arial" panose="020B0604020202020204" pitchFamily="34" charset="0"/>
                <a:cs typeface="Arial" panose="020B0604020202020204" pitchFamily="34" charset="0"/>
              </a:rPr>
              <a:t>caring</a:t>
            </a:r>
            <a:r>
              <a:rPr sz="1500" b="0" dirty="0">
                <a:solidFill>
                  <a:schemeClr val="tx1"/>
                </a:solidFill>
                <a:latin typeface="Arial" panose="020B0604020202020204" pitchFamily="34" charset="0"/>
                <a:cs typeface="Arial" panose="020B0604020202020204" pitchFamily="34" charset="0"/>
              </a:rPr>
              <a:t>" : Jean WATSON</a:t>
            </a:r>
          </a:p>
          <a:p>
            <a:pPr>
              <a:buFontTx/>
              <a:buChar char="-"/>
            </a:pPr>
            <a:r>
              <a:rPr lang="fr-FR" sz="1500" b="0" dirty="0">
                <a:solidFill>
                  <a:schemeClr val="tx1"/>
                </a:solidFill>
                <a:latin typeface="Arial" panose="020B0604020202020204" pitchFamily="34" charset="0"/>
                <a:cs typeface="Arial" panose="020B0604020202020204" pitchFamily="34" charset="0"/>
              </a:rPr>
              <a:t>L</a:t>
            </a:r>
            <a:r>
              <a:rPr sz="1500" b="0" dirty="0">
                <a:solidFill>
                  <a:schemeClr val="tx1"/>
                </a:solidFill>
                <a:latin typeface="Arial" panose="020B0604020202020204" pitchFamily="34" charset="0"/>
                <a:cs typeface="Arial" panose="020B0604020202020204" pitchFamily="34" charset="0"/>
              </a:rPr>
              <a:t>'adaptation des Soins infirmiers : </a:t>
            </a:r>
            <a:r>
              <a:rPr sz="1500" b="0" dirty="0" err="1">
                <a:solidFill>
                  <a:schemeClr val="tx1"/>
                </a:solidFill>
                <a:latin typeface="Arial" panose="020B0604020202020204" pitchFamily="34" charset="0"/>
                <a:cs typeface="Arial" panose="020B0604020202020204" pitchFamily="34" charset="0"/>
              </a:rPr>
              <a:t>Callista</a:t>
            </a:r>
            <a:r>
              <a:rPr sz="1500" b="0" dirty="0">
                <a:solidFill>
                  <a:schemeClr val="tx1"/>
                </a:solidFill>
                <a:latin typeface="Arial" panose="020B0604020202020204" pitchFamily="34" charset="0"/>
                <a:cs typeface="Arial" panose="020B0604020202020204" pitchFamily="34" charset="0"/>
              </a:rPr>
              <a:t> ROY 1991</a:t>
            </a:r>
          </a:p>
          <a:p>
            <a:pPr>
              <a:buNone/>
            </a:pPr>
            <a:endParaRPr dirty="0"/>
          </a:p>
          <a:p>
            <a:pPr>
              <a:buFont typeface="Arial" pitchFamily="34" charset="0"/>
              <a:buChar char="•"/>
            </a:pPr>
            <a:r>
              <a:rPr lang="fr-FR" sz="1500" b="0" dirty="0">
                <a:solidFill>
                  <a:schemeClr val="tx1"/>
                </a:solidFill>
                <a:latin typeface="Arial" panose="020B0604020202020204" pitchFamily="34" charset="0"/>
                <a:cs typeface="Arial" panose="020B0604020202020204" pitchFamily="34" charset="0"/>
              </a:rPr>
              <a:t>En parallèle, La profession infirmière se </a:t>
            </a:r>
            <a:r>
              <a:rPr lang="fr-FR" sz="1500" b="0" dirty="0" err="1">
                <a:solidFill>
                  <a:schemeClr val="tx1"/>
                </a:solidFill>
                <a:latin typeface="Arial" panose="020B0604020202020204" pitchFamily="34" charset="0"/>
                <a:cs typeface="Arial" panose="020B0604020202020204" pitchFamily="34" charset="0"/>
              </a:rPr>
              <a:t>strucutre</a:t>
            </a:r>
            <a:r>
              <a:rPr lang="fr-FR" sz="1500" b="0" dirty="0">
                <a:solidFill>
                  <a:schemeClr val="tx1"/>
                </a:solidFill>
                <a:latin typeface="Arial" panose="020B0604020202020204" pitchFamily="34" charset="0"/>
                <a:cs typeface="Arial" panose="020B0604020202020204" pitchFamily="34" charset="0"/>
              </a:rPr>
              <a:t> autour d'associations représentatives (CHAPTAL Léonie 1923 : ANIDEF association nationale d'infirmières </a:t>
            </a:r>
            <a:r>
              <a:rPr lang="fr-FR" sz="1500" b="0" dirty="0" err="1">
                <a:solidFill>
                  <a:schemeClr val="tx1"/>
                </a:solidFill>
                <a:latin typeface="Arial" panose="020B0604020202020204" pitchFamily="34" charset="0"/>
                <a:cs typeface="Arial" panose="020B0604020202020204" pitchFamily="34" charset="0"/>
              </a:rPr>
              <a:t>dilomées</a:t>
            </a:r>
            <a:r>
              <a:rPr lang="fr-FR" sz="1500" b="0" dirty="0">
                <a:solidFill>
                  <a:schemeClr val="tx1"/>
                </a:solidFill>
                <a:latin typeface="Arial" panose="020B0604020202020204" pitchFamily="34" charset="0"/>
                <a:cs typeface="Arial" panose="020B0604020202020204" pitchFamily="34" charset="0"/>
              </a:rPr>
              <a:t> de l'Etat français ancêtre de l' ANFIIDE association nationale française des infirmiers et infirmières </a:t>
            </a:r>
            <a:r>
              <a:rPr lang="fr-FR" sz="1500" b="0" dirty="0" err="1">
                <a:solidFill>
                  <a:schemeClr val="tx1"/>
                </a:solidFill>
                <a:latin typeface="Arial" panose="020B0604020202020204" pitchFamily="34" charset="0"/>
                <a:cs typeface="Arial" panose="020B0604020202020204" pitchFamily="34" charset="0"/>
              </a:rPr>
              <a:t>diplomées</a:t>
            </a:r>
            <a:r>
              <a:rPr lang="fr-FR" sz="1500" b="0" dirty="0">
                <a:solidFill>
                  <a:schemeClr val="tx1"/>
                </a:solidFill>
                <a:latin typeface="Arial" panose="020B0604020202020204" pitchFamily="34" charset="0"/>
                <a:cs typeface="Arial" panose="020B0604020202020204" pitchFamily="34" charset="0"/>
              </a:rPr>
              <a:t> d'Etat), l'ASI (Académie des Sciences Infirmières), CIF (Collège infirmier français), ONI (Ordre Infirmier, 2006), Code de déontologie (2016), CNI (Coordination nationale infirmière), CII (Conseil </a:t>
            </a:r>
            <a:r>
              <a:rPr lang="fr-FR" sz="1500" b="0" dirty="0" err="1">
                <a:solidFill>
                  <a:schemeClr val="tx1"/>
                </a:solidFill>
                <a:latin typeface="Arial" panose="020B0604020202020204" pitchFamily="34" charset="0"/>
                <a:cs typeface="Arial" panose="020B0604020202020204" pitchFamily="34" charset="0"/>
              </a:rPr>
              <a:t>internationnal</a:t>
            </a:r>
            <a:r>
              <a:rPr lang="fr-FR" sz="1500" b="0" dirty="0">
                <a:solidFill>
                  <a:schemeClr val="tx1"/>
                </a:solidFill>
                <a:latin typeface="Arial" panose="020B0604020202020204" pitchFamily="34" charset="0"/>
                <a:cs typeface="Arial" panose="020B0604020202020204" pitchFamily="34" charset="0"/>
              </a:rPr>
              <a:t> infirmier)</a:t>
            </a:r>
          </a:p>
          <a:p>
            <a:pPr>
              <a:buFont typeface="Arial" pitchFamily="34" charset="0"/>
              <a:buChar char="•"/>
            </a:pPr>
            <a:endParaRPr dirty="0"/>
          </a:p>
          <a:p>
            <a:pPr>
              <a:buFont typeface="Arial" pitchFamily="34" charset="0"/>
              <a:buChar char="•"/>
            </a:pPr>
            <a:r>
              <a:rPr lang="fr-FR" sz="1500" b="0" dirty="0">
                <a:solidFill>
                  <a:schemeClr val="tx1"/>
                </a:solidFill>
                <a:latin typeface="Arial" panose="020B0604020202020204" pitchFamily="34" charset="0"/>
                <a:cs typeface="Arial" panose="020B0604020202020204" pitchFamily="34" charset="0"/>
              </a:rPr>
              <a:t>La formation évolue à partir du Diplôme d'Etat (1942), la création d'IFSI (1992),  l'intégration de la formation dans le circuit universitaire LMD (2009) et l'apparition de IPA (infirmière en pratiques avancées, 2018)</a:t>
            </a:r>
          </a:p>
        </p:txBody>
      </p:sp>
      <p:sp>
        <p:nvSpPr>
          <p:cNvPr id="4" name="Espace réservé du contenu 3"/>
          <p:cNvSpPr>
            <a:spLocks noGrp="1"/>
          </p:cNvSpPr>
          <p:nvPr>
            <p:ph sz="quarter" idx="13"/>
          </p:nvPr>
        </p:nvSpPr>
        <p:spPr/>
        <p:txBody>
          <a:bodyPr/>
          <a:lstStyle/>
          <a:p>
            <a:endParaRPr lang="fr-FR"/>
          </a:p>
        </p:txBody>
      </p:sp>
    </p:spTree>
  </p:cSld>
  <p:clrMapOvr>
    <a:masterClrMapping/>
  </p:clrMapOvr>
</p:sld>
</file>

<file path=ppt/theme/theme1.xml><?xml version="1.0" encoding="utf-8"?>
<a:theme xmlns:a="http://schemas.openxmlformats.org/drawingml/2006/main" name="Masque_J2R_2016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Masque_J2R_2016 (2)</Template>
  <TotalTime>3612</TotalTime>
  <Words>4116</Words>
  <Application>Microsoft Office PowerPoint</Application>
  <PresentationFormat>Affichage à l'écran (4:3)</PresentationFormat>
  <Paragraphs>664</Paragraphs>
  <Slides>48</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48</vt:i4>
      </vt:variant>
    </vt:vector>
  </HeadingPairs>
  <TitlesOfParts>
    <vt:vector size="55" baseType="lpstr">
      <vt:lpstr>Arial</vt:lpstr>
      <vt:lpstr>Arial Black</vt:lpstr>
      <vt:lpstr>Calibri</vt:lpstr>
      <vt:lpstr>Courier New</vt:lpstr>
      <vt:lpstr>Geneva</vt:lpstr>
      <vt:lpstr>Wingdings</vt:lpstr>
      <vt:lpstr>Masque_J2R_2016 (2)</vt:lpstr>
      <vt:lpstr>Présentation PowerPoint</vt:lpstr>
      <vt:lpstr>Contributeurs</vt:lpstr>
      <vt:lpstr>Sommaire</vt:lpstr>
      <vt:lpstr>La profession infirmière</vt:lpstr>
      <vt:lpstr>Présentation PowerPoint</vt:lpstr>
      <vt:lpstr>Présentation PowerPoint</vt:lpstr>
      <vt:lpstr>Présentation PowerPoint</vt:lpstr>
      <vt:lpstr>Présentation PowerPoint</vt:lpstr>
      <vt:lpstr>Evolution du métier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Champ d’exercice professionnel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évolutions de la profession</vt:lpstr>
      <vt:lpstr>L’Infirmier de Pratique Avancée (IPA)</vt:lpstr>
      <vt:lpstr>Compétences de l’infirmier de Pratique Avancée (IPA)</vt:lpstr>
      <vt:lpstr>L’infirmier coordinateur (IDEC)</vt:lpstr>
      <vt:lpstr>Résumé des compétences en cancérologie par spécialisation</vt:lpstr>
      <vt:lpstr>Ressources et freins liées à la prise en charge infirmière</vt:lpstr>
      <vt:lpstr>INTRODUCTION</vt:lpstr>
      <vt:lpstr>INTRODUCTION</vt:lpstr>
      <vt:lpstr>Ressources pour le patient</vt:lpstr>
      <vt:lpstr>Ressources et freins pour le soignant</vt:lpstr>
      <vt:lpstr>La coordination ville hôpital dans la prise en charge du patient atteint de cancer</vt:lpstr>
      <vt:lpstr>La coordination</vt:lpstr>
      <vt:lpstr>Coordination et  partage</vt:lpstr>
      <vt:lpstr>La coordination infirmière en cancérologie</vt:lpstr>
      <vt:lpstr>La coordination versant ville</vt:lpstr>
      <vt:lpstr>Enjeux de la coordination ville hôpital en cancérologie</vt:lpstr>
      <vt:lpstr>Les outils de communication existants, MAIS…</vt:lpstr>
      <vt:lpstr>Pour une coopération efficace</vt:lpstr>
      <vt:lpstr>Annexes   </vt:lpstr>
      <vt:lpstr>Glossaire   </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LEMANCEAU Frédéric</dc:creator>
  <cp:lastModifiedBy>Marina</cp:lastModifiedBy>
  <cp:revision>180</cp:revision>
  <cp:lastPrinted>2018-11-07T08:10:14Z</cp:lastPrinted>
  <dcterms:created xsi:type="dcterms:W3CDTF">2016-10-31T14:32:53Z</dcterms:created>
  <dcterms:modified xsi:type="dcterms:W3CDTF">2018-12-05T14:41:21Z</dcterms:modified>
</cp:coreProperties>
</file>